
<file path=[Content_Types].xml><?xml version="1.0" encoding="utf-8"?>
<Types xmlns="http://schemas.openxmlformats.org/package/2006/content-types">
  <Default Extension="AVI" ContentType="video/x-msvideo"/>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329" r:id="rId2"/>
    <p:sldId id="1509" r:id="rId3"/>
    <p:sldId id="1510" r:id="rId4"/>
    <p:sldId id="1511" r:id="rId5"/>
    <p:sldId id="1512" r:id="rId6"/>
    <p:sldId id="1513" r:id="rId7"/>
    <p:sldId id="1494" r:id="rId8"/>
    <p:sldId id="1346" r:id="rId9"/>
    <p:sldId id="1354" r:id="rId10"/>
    <p:sldId id="325" r:id="rId11"/>
    <p:sldId id="268" r:id="rId12"/>
    <p:sldId id="260" r:id="rId13"/>
    <p:sldId id="267" r:id="rId14"/>
    <p:sldId id="261" r:id="rId15"/>
    <p:sldId id="273" r:id="rId16"/>
    <p:sldId id="274" r:id="rId17"/>
    <p:sldId id="276" r:id="rId18"/>
    <p:sldId id="305" r:id="rId19"/>
    <p:sldId id="270" r:id="rId20"/>
    <p:sldId id="288" r:id="rId21"/>
    <p:sldId id="269" r:id="rId22"/>
    <p:sldId id="271" r:id="rId23"/>
    <p:sldId id="272" r:id="rId24"/>
    <p:sldId id="314" r:id="rId25"/>
    <p:sldId id="275" r:id="rId26"/>
    <p:sldId id="303" r:id="rId27"/>
    <p:sldId id="301" r:id="rId28"/>
    <p:sldId id="302" r:id="rId29"/>
    <p:sldId id="277" r:id="rId30"/>
    <p:sldId id="278" r:id="rId31"/>
    <p:sldId id="279" r:id="rId32"/>
    <p:sldId id="281" r:id="rId33"/>
    <p:sldId id="280" r:id="rId34"/>
    <p:sldId id="263" r:id="rId35"/>
    <p:sldId id="283" r:id="rId36"/>
    <p:sldId id="284" r:id="rId37"/>
    <p:sldId id="285" r:id="rId38"/>
    <p:sldId id="286" r:id="rId39"/>
    <p:sldId id="287" r:id="rId40"/>
    <p:sldId id="265" r:id="rId41"/>
    <p:sldId id="300" r:id="rId42"/>
    <p:sldId id="294" r:id="rId43"/>
    <p:sldId id="326" r:id="rId44"/>
    <p:sldId id="327" r:id="rId45"/>
    <p:sldId id="309" r:id="rId46"/>
    <p:sldId id="295" r:id="rId47"/>
    <p:sldId id="297" r:id="rId48"/>
    <p:sldId id="298" r:id="rId49"/>
    <p:sldId id="296" r:id="rId50"/>
    <p:sldId id="290" r:id="rId51"/>
    <p:sldId id="292" r:id="rId52"/>
    <p:sldId id="293" r:id="rId53"/>
    <p:sldId id="318" r:id="rId54"/>
    <p:sldId id="312" r:id="rId55"/>
    <p:sldId id="315" r:id="rId56"/>
    <p:sldId id="317" r:id="rId57"/>
    <p:sldId id="313" r:id="rId58"/>
    <p:sldId id="316" r:id="rId59"/>
    <p:sldId id="266" r:id="rId60"/>
    <p:sldId id="319" r:id="rId61"/>
    <p:sldId id="320" r:id="rId62"/>
    <p:sldId id="321" r:id="rId63"/>
    <p:sldId id="322" r:id="rId64"/>
    <p:sldId id="323" r:id="rId65"/>
    <p:sldId id="324" r:id="rId66"/>
    <p:sldId id="421" r:id="rId67"/>
    <p:sldId id="1545" r:id="rId68"/>
    <p:sldId id="1546" r:id="rId69"/>
    <p:sldId id="154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45" autoAdjust="0"/>
  </p:normalViewPr>
  <p:slideViewPr>
    <p:cSldViewPr snapToGrid="0">
      <p:cViewPr varScale="1">
        <p:scale>
          <a:sx n="100" d="100"/>
          <a:sy n="100" d="100"/>
        </p:scale>
        <p:origin x="108"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rney, Lisa - AMCA International, Inc." userId="d4364500-566f-4627-8521-8afc1712e98f" providerId="ADAL" clId="{443881E1-3941-4533-921D-47CD7492FCA8}"/>
    <pc:docChg chg="undo custSel delSld modSld">
      <pc:chgData name="Cherney, Lisa - AMCA International, Inc." userId="d4364500-566f-4627-8521-8afc1712e98f" providerId="ADAL" clId="{443881E1-3941-4533-921D-47CD7492FCA8}" dt="2021-10-15T18:18:00.836" v="667" actId="1076"/>
      <pc:docMkLst>
        <pc:docMk/>
      </pc:docMkLst>
      <pc:sldChg chg="del">
        <pc:chgData name="Cherney, Lisa - AMCA International, Inc." userId="d4364500-566f-4627-8521-8afc1712e98f" providerId="ADAL" clId="{443881E1-3941-4533-921D-47CD7492FCA8}" dt="2021-10-14T00:23:32.302" v="31" actId="47"/>
        <pc:sldMkLst>
          <pc:docMk/>
          <pc:sldMk cId="3636145670" sldId="257"/>
        </pc:sldMkLst>
      </pc:sldChg>
      <pc:sldChg chg="del">
        <pc:chgData name="Cherney, Lisa - AMCA International, Inc." userId="d4364500-566f-4627-8521-8afc1712e98f" providerId="ADAL" clId="{443881E1-3941-4533-921D-47CD7492FCA8}" dt="2021-10-14T00:23:24.584" v="28" actId="47"/>
        <pc:sldMkLst>
          <pc:docMk/>
          <pc:sldMk cId="3116558472" sldId="259"/>
        </pc:sldMkLst>
      </pc:sldChg>
      <pc:sldChg chg="modSp mod">
        <pc:chgData name="Cherney, Lisa - AMCA International, Inc." userId="d4364500-566f-4627-8521-8afc1712e98f" providerId="ADAL" clId="{443881E1-3941-4533-921D-47CD7492FCA8}" dt="2021-10-14T00:59:05.505" v="583" actId="20577"/>
        <pc:sldMkLst>
          <pc:docMk/>
          <pc:sldMk cId="3384743185" sldId="265"/>
        </pc:sldMkLst>
        <pc:spChg chg="mod">
          <ac:chgData name="Cherney, Lisa - AMCA International, Inc." userId="d4364500-566f-4627-8521-8afc1712e98f" providerId="ADAL" clId="{443881E1-3941-4533-921D-47CD7492FCA8}" dt="2021-10-14T00:59:05.505" v="583" actId="20577"/>
          <ac:spMkLst>
            <pc:docMk/>
            <pc:sldMk cId="3384743185" sldId="265"/>
            <ac:spMk id="6" creationId="{5BBEDAA4-963E-4199-AD83-2F080E82BAC3}"/>
          </ac:spMkLst>
        </pc:spChg>
      </pc:sldChg>
      <pc:sldChg chg="modSp mod">
        <pc:chgData name="Cherney, Lisa - AMCA International, Inc." userId="d4364500-566f-4627-8521-8afc1712e98f" providerId="ADAL" clId="{443881E1-3941-4533-921D-47CD7492FCA8}" dt="2021-10-14T00:51:11.524" v="541" actId="948"/>
        <pc:sldMkLst>
          <pc:docMk/>
          <pc:sldMk cId="2421724485" sldId="266"/>
        </pc:sldMkLst>
        <pc:spChg chg="mod">
          <ac:chgData name="Cherney, Lisa - AMCA International, Inc." userId="d4364500-566f-4627-8521-8afc1712e98f" providerId="ADAL" clId="{443881E1-3941-4533-921D-47CD7492FCA8}" dt="2021-10-14T00:51:11.524" v="541" actId="948"/>
          <ac:spMkLst>
            <pc:docMk/>
            <pc:sldMk cId="2421724485" sldId="266"/>
            <ac:spMk id="3" creationId="{5E84F3E3-8FF8-4D56-8545-B8C28947FF29}"/>
          </ac:spMkLst>
        </pc:spChg>
      </pc:sldChg>
      <pc:sldChg chg="modSp">
        <pc:chgData name="Cherney, Lisa - AMCA International, Inc." userId="d4364500-566f-4627-8521-8afc1712e98f" providerId="ADAL" clId="{443881E1-3941-4533-921D-47CD7492FCA8}" dt="2021-10-14T00:39:19.315" v="447" actId="14861"/>
        <pc:sldMkLst>
          <pc:docMk/>
          <pc:sldMk cId="97385409" sldId="268"/>
        </pc:sldMkLst>
        <pc:grpChg chg="mod">
          <ac:chgData name="Cherney, Lisa - AMCA International, Inc." userId="d4364500-566f-4627-8521-8afc1712e98f" providerId="ADAL" clId="{443881E1-3941-4533-921D-47CD7492FCA8}" dt="2021-10-14T00:39:19.315" v="447" actId="14861"/>
          <ac:grpSpMkLst>
            <pc:docMk/>
            <pc:sldMk cId="97385409" sldId="268"/>
            <ac:grpSpMk id="3" creationId="{07A3F0BD-4634-4D4A-9F6C-04A821EAD44F}"/>
          </ac:grpSpMkLst>
        </pc:grpChg>
      </pc:sldChg>
      <pc:sldChg chg="modSp mod">
        <pc:chgData name="Cherney, Lisa - AMCA International, Inc." userId="d4364500-566f-4627-8521-8afc1712e98f" providerId="ADAL" clId="{443881E1-3941-4533-921D-47CD7492FCA8}" dt="2021-10-14T00:56:39.570" v="556" actId="20577"/>
        <pc:sldMkLst>
          <pc:docMk/>
          <pc:sldMk cId="1083478515" sldId="270"/>
        </pc:sldMkLst>
        <pc:spChg chg="mod">
          <ac:chgData name="Cherney, Lisa - AMCA International, Inc." userId="d4364500-566f-4627-8521-8afc1712e98f" providerId="ADAL" clId="{443881E1-3941-4533-921D-47CD7492FCA8}" dt="2021-10-14T00:56:39.570" v="556" actId="20577"/>
          <ac:spMkLst>
            <pc:docMk/>
            <pc:sldMk cId="1083478515" sldId="270"/>
            <ac:spMk id="3" creationId="{5C7B7298-7C1B-4B9E-B1E6-E362A0C6C1E9}"/>
          </ac:spMkLst>
        </pc:spChg>
        <pc:graphicFrameChg chg="mod">
          <ac:chgData name="Cherney, Lisa - AMCA International, Inc." userId="d4364500-566f-4627-8521-8afc1712e98f" providerId="ADAL" clId="{443881E1-3941-4533-921D-47CD7492FCA8}" dt="2021-10-14T00:41:13.006" v="472" actId="1035"/>
          <ac:graphicFrameMkLst>
            <pc:docMk/>
            <pc:sldMk cId="1083478515" sldId="270"/>
            <ac:graphicFrameMk id="4" creationId="{EF653157-2755-43DC-BA8B-464D48EEFA78}"/>
          </ac:graphicFrameMkLst>
        </pc:graphicFrameChg>
        <pc:picChg chg="mod">
          <ac:chgData name="Cherney, Lisa - AMCA International, Inc." userId="d4364500-566f-4627-8521-8afc1712e98f" providerId="ADAL" clId="{443881E1-3941-4533-921D-47CD7492FCA8}" dt="2021-10-14T00:41:00.573" v="458" actId="14861"/>
          <ac:picMkLst>
            <pc:docMk/>
            <pc:sldMk cId="1083478515" sldId="270"/>
            <ac:picMk id="5122" creationId="{7BC35654-6A78-43FE-ABF1-B074997BBB6F}"/>
          </ac:picMkLst>
        </pc:picChg>
        <pc:picChg chg="mod">
          <ac:chgData name="Cherney, Lisa - AMCA International, Inc." userId="d4364500-566f-4627-8521-8afc1712e98f" providerId="ADAL" clId="{443881E1-3941-4533-921D-47CD7492FCA8}" dt="2021-10-14T00:41:04.287" v="459" actId="14861"/>
          <ac:picMkLst>
            <pc:docMk/>
            <pc:sldMk cId="1083478515" sldId="270"/>
            <ac:picMk id="5124" creationId="{6770C39E-948D-4E44-930D-966771AA54BB}"/>
          </ac:picMkLst>
        </pc:picChg>
      </pc:sldChg>
      <pc:sldChg chg="modSp">
        <pc:chgData name="Cherney, Lisa - AMCA International, Inc." userId="d4364500-566f-4627-8521-8afc1712e98f" providerId="ADAL" clId="{443881E1-3941-4533-921D-47CD7492FCA8}" dt="2021-10-14T00:39:38.118" v="448" actId="14861"/>
        <pc:sldMkLst>
          <pc:docMk/>
          <pc:sldMk cId="748844562" sldId="273"/>
        </pc:sldMkLst>
        <pc:picChg chg="mod">
          <ac:chgData name="Cherney, Lisa - AMCA International, Inc." userId="d4364500-566f-4627-8521-8afc1712e98f" providerId="ADAL" clId="{443881E1-3941-4533-921D-47CD7492FCA8}" dt="2021-10-14T00:39:38.118" v="448" actId="14861"/>
          <ac:picMkLst>
            <pc:docMk/>
            <pc:sldMk cId="748844562" sldId="273"/>
            <ac:picMk id="16386" creationId="{3FF9ED13-B95D-440B-B095-E3FD9157A644}"/>
          </ac:picMkLst>
        </pc:picChg>
      </pc:sldChg>
      <pc:sldChg chg="modSp modNotesTx">
        <pc:chgData name="Cherney, Lisa - AMCA International, Inc." userId="d4364500-566f-4627-8521-8afc1712e98f" providerId="ADAL" clId="{443881E1-3941-4533-921D-47CD7492FCA8}" dt="2021-10-14T01:05:20.191" v="614" actId="313"/>
        <pc:sldMkLst>
          <pc:docMk/>
          <pc:sldMk cId="3665940165" sldId="274"/>
        </pc:sldMkLst>
        <pc:picChg chg="mod">
          <ac:chgData name="Cherney, Lisa - AMCA International, Inc." userId="d4364500-566f-4627-8521-8afc1712e98f" providerId="ADAL" clId="{443881E1-3941-4533-921D-47CD7492FCA8}" dt="2021-10-14T00:39:47.168" v="449" actId="14861"/>
          <ac:picMkLst>
            <pc:docMk/>
            <pc:sldMk cId="3665940165" sldId="274"/>
            <ac:picMk id="8196" creationId="{28ED8412-173F-4E2C-83B2-9E121C75636A}"/>
          </ac:picMkLst>
        </pc:picChg>
        <pc:picChg chg="mod">
          <ac:chgData name="Cherney, Lisa - AMCA International, Inc." userId="d4364500-566f-4627-8521-8afc1712e98f" providerId="ADAL" clId="{443881E1-3941-4533-921D-47CD7492FCA8}" dt="2021-10-14T00:40:08.097" v="451" actId="14861"/>
          <ac:picMkLst>
            <pc:docMk/>
            <pc:sldMk cId="3665940165" sldId="274"/>
            <ac:picMk id="8198" creationId="{1059F514-297E-4312-A384-3C533CC85FD3}"/>
          </ac:picMkLst>
        </pc:picChg>
      </pc:sldChg>
      <pc:sldChg chg="modSp">
        <pc:chgData name="Cherney, Lisa - AMCA International, Inc." userId="d4364500-566f-4627-8521-8afc1712e98f" providerId="ADAL" clId="{443881E1-3941-4533-921D-47CD7492FCA8}" dt="2021-10-14T00:40:17.006" v="453" actId="14861"/>
        <pc:sldMkLst>
          <pc:docMk/>
          <pc:sldMk cId="208121155" sldId="276"/>
        </pc:sldMkLst>
        <pc:picChg chg="mod">
          <ac:chgData name="Cherney, Lisa - AMCA International, Inc." userId="d4364500-566f-4627-8521-8afc1712e98f" providerId="ADAL" clId="{443881E1-3941-4533-921D-47CD7492FCA8}" dt="2021-10-14T00:40:13.163" v="452" actId="14861"/>
          <ac:picMkLst>
            <pc:docMk/>
            <pc:sldMk cId="208121155" sldId="276"/>
            <ac:picMk id="7172" creationId="{E8ECF79B-BC35-4085-BFE3-A145F784620F}"/>
          </ac:picMkLst>
        </pc:picChg>
        <pc:picChg chg="mod">
          <ac:chgData name="Cherney, Lisa - AMCA International, Inc." userId="d4364500-566f-4627-8521-8afc1712e98f" providerId="ADAL" clId="{443881E1-3941-4533-921D-47CD7492FCA8}" dt="2021-10-14T00:40:17.006" v="453" actId="14861"/>
          <ac:picMkLst>
            <pc:docMk/>
            <pc:sldMk cId="208121155" sldId="276"/>
            <ac:picMk id="7176" creationId="{388722C1-D7C5-4240-AC11-D473AFCCDD32}"/>
          </ac:picMkLst>
        </pc:picChg>
      </pc:sldChg>
      <pc:sldChg chg="modSp mod">
        <pc:chgData name="Cherney, Lisa - AMCA International, Inc." userId="d4364500-566f-4627-8521-8afc1712e98f" providerId="ADAL" clId="{443881E1-3941-4533-921D-47CD7492FCA8}" dt="2021-10-14T00:46:02.633" v="498" actId="20577"/>
        <pc:sldMkLst>
          <pc:docMk/>
          <pc:sldMk cId="147057331" sldId="278"/>
        </pc:sldMkLst>
        <pc:spChg chg="mod">
          <ac:chgData name="Cherney, Lisa - AMCA International, Inc." userId="d4364500-566f-4627-8521-8afc1712e98f" providerId="ADAL" clId="{443881E1-3941-4533-921D-47CD7492FCA8}" dt="2021-10-14T00:46:02.633" v="498" actId="20577"/>
          <ac:spMkLst>
            <pc:docMk/>
            <pc:sldMk cId="147057331" sldId="278"/>
            <ac:spMk id="3" creationId="{648DF4BF-D96E-4ADA-8B15-3826E6D439FB}"/>
          </ac:spMkLst>
        </pc:spChg>
      </pc:sldChg>
      <pc:sldChg chg="modSp mod">
        <pc:chgData name="Cherney, Lisa - AMCA International, Inc." userId="d4364500-566f-4627-8521-8afc1712e98f" providerId="ADAL" clId="{443881E1-3941-4533-921D-47CD7492FCA8}" dt="2021-10-14T00:46:27.168" v="501" actId="20577"/>
        <pc:sldMkLst>
          <pc:docMk/>
          <pc:sldMk cId="2855483815" sldId="279"/>
        </pc:sldMkLst>
        <pc:spChg chg="mod">
          <ac:chgData name="Cherney, Lisa - AMCA International, Inc." userId="d4364500-566f-4627-8521-8afc1712e98f" providerId="ADAL" clId="{443881E1-3941-4533-921D-47CD7492FCA8}" dt="2021-10-14T00:46:27.168" v="501" actId="20577"/>
          <ac:spMkLst>
            <pc:docMk/>
            <pc:sldMk cId="2855483815" sldId="279"/>
            <ac:spMk id="3" creationId="{392D18A5-8A88-4324-9155-37B70F0E28E2}"/>
          </ac:spMkLst>
        </pc:spChg>
      </pc:sldChg>
      <pc:sldChg chg="modSp mod">
        <pc:chgData name="Cherney, Lisa - AMCA International, Inc." userId="d4364500-566f-4627-8521-8afc1712e98f" providerId="ADAL" clId="{443881E1-3941-4533-921D-47CD7492FCA8}" dt="2021-10-14T00:46:34.254" v="503" actId="115"/>
        <pc:sldMkLst>
          <pc:docMk/>
          <pc:sldMk cId="2424106878" sldId="280"/>
        </pc:sldMkLst>
        <pc:spChg chg="mod">
          <ac:chgData name="Cherney, Lisa - AMCA International, Inc." userId="d4364500-566f-4627-8521-8afc1712e98f" providerId="ADAL" clId="{443881E1-3941-4533-921D-47CD7492FCA8}" dt="2021-10-14T00:46:34.254" v="503" actId="115"/>
          <ac:spMkLst>
            <pc:docMk/>
            <pc:sldMk cId="2424106878" sldId="280"/>
            <ac:spMk id="3" creationId="{392D18A5-8A88-4324-9155-37B70F0E28E2}"/>
          </ac:spMkLst>
        </pc:spChg>
      </pc:sldChg>
      <pc:sldChg chg="modSp mod">
        <pc:chgData name="Cherney, Lisa - AMCA International, Inc." userId="d4364500-566f-4627-8521-8afc1712e98f" providerId="ADAL" clId="{443881E1-3941-4533-921D-47CD7492FCA8}" dt="2021-10-14T00:46:57.854" v="508" actId="113"/>
        <pc:sldMkLst>
          <pc:docMk/>
          <pc:sldMk cId="716105255" sldId="283"/>
        </pc:sldMkLst>
        <pc:spChg chg="mod">
          <ac:chgData name="Cherney, Lisa - AMCA International, Inc." userId="d4364500-566f-4627-8521-8afc1712e98f" providerId="ADAL" clId="{443881E1-3941-4533-921D-47CD7492FCA8}" dt="2021-10-14T00:46:57.854" v="508" actId="113"/>
          <ac:spMkLst>
            <pc:docMk/>
            <pc:sldMk cId="716105255" sldId="283"/>
            <ac:spMk id="3" creationId="{257F87E6-FC51-4177-99C8-B3E5953B7DF1}"/>
          </ac:spMkLst>
        </pc:spChg>
      </pc:sldChg>
      <pc:sldChg chg="modSp mod">
        <pc:chgData name="Cherney, Lisa - AMCA International, Inc." userId="d4364500-566f-4627-8521-8afc1712e98f" providerId="ADAL" clId="{443881E1-3941-4533-921D-47CD7492FCA8}" dt="2021-10-14T00:47:03.986" v="510" actId="115"/>
        <pc:sldMkLst>
          <pc:docMk/>
          <pc:sldMk cId="2391377788" sldId="284"/>
        </pc:sldMkLst>
        <pc:spChg chg="mod">
          <ac:chgData name="Cherney, Lisa - AMCA International, Inc." userId="d4364500-566f-4627-8521-8afc1712e98f" providerId="ADAL" clId="{443881E1-3941-4533-921D-47CD7492FCA8}" dt="2021-10-14T00:47:03.986" v="510" actId="115"/>
          <ac:spMkLst>
            <pc:docMk/>
            <pc:sldMk cId="2391377788" sldId="284"/>
            <ac:spMk id="6" creationId="{5B49A1D2-2D41-4175-906A-365BF6928482}"/>
          </ac:spMkLst>
        </pc:spChg>
        <pc:picChg chg="mod">
          <ac:chgData name="Cherney, Lisa - AMCA International, Inc." userId="d4364500-566f-4627-8521-8afc1712e98f" providerId="ADAL" clId="{443881E1-3941-4533-921D-47CD7492FCA8}" dt="2021-10-14T00:45:03.745" v="492" actId="14861"/>
          <ac:picMkLst>
            <pc:docMk/>
            <pc:sldMk cId="2391377788" sldId="284"/>
            <ac:picMk id="10242" creationId="{F44B11B7-21F7-4DC2-BC48-9DD3A6BF66FB}"/>
          </ac:picMkLst>
        </pc:picChg>
      </pc:sldChg>
      <pc:sldChg chg="modSp mod">
        <pc:chgData name="Cherney, Lisa - AMCA International, Inc." userId="d4364500-566f-4627-8521-8afc1712e98f" providerId="ADAL" clId="{443881E1-3941-4533-921D-47CD7492FCA8}" dt="2021-10-14T00:47:12.930" v="513" actId="20577"/>
        <pc:sldMkLst>
          <pc:docMk/>
          <pc:sldMk cId="734248016" sldId="285"/>
        </pc:sldMkLst>
        <pc:spChg chg="mod">
          <ac:chgData name="Cherney, Lisa - AMCA International, Inc." userId="d4364500-566f-4627-8521-8afc1712e98f" providerId="ADAL" clId="{443881E1-3941-4533-921D-47CD7492FCA8}" dt="2021-10-14T00:47:12.930" v="513" actId="20577"/>
          <ac:spMkLst>
            <pc:docMk/>
            <pc:sldMk cId="734248016" sldId="285"/>
            <ac:spMk id="4" creationId="{632818D2-5719-4F56-9A3A-88DA8CF25DDE}"/>
          </ac:spMkLst>
        </pc:spChg>
      </pc:sldChg>
      <pc:sldChg chg="modSp mod">
        <pc:chgData name="Cherney, Lisa - AMCA International, Inc." userId="d4364500-566f-4627-8521-8afc1712e98f" providerId="ADAL" clId="{443881E1-3941-4533-921D-47CD7492FCA8}" dt="2021-10-14T00:47:21.296" v="516" actId="20577"/>
        <pc:sldMkLst>
          <pc:docMk/>
          <pc:sldMk cId="294460538" sldId="286"/>
        </pc:sldMkLst>
        <pc:spChg chg="mod">
          <ac:chgData name="Cherney, Lisa - AMCA International, Inc." userId="d4364500-566f-4627-8521-8afc1712e98f" providerId="ADAL" clId="{443881E1-3941-4533-921D-47CD7492FCA8}" dt="2021-10-14T00:47:21.296" v="516" actId="20577"/>
          <ac:spMkLst>
            <pc:docMk/>
            <pc:sldMk cId="294460538" sldId="286"/>
            <ac:spMk id="5" creationId="{A6126725-CAE7-42D0-B302-C998D3204C60}"/>
          </ac:spMkLst>
        </pc:spChg>
      </pc:sldChg>
      <pc:sldChg chg="modSp mod modNotesTx">
        <pc:chgData name="Cherney, Lisa - AMCA International, Inc." userId="d4364500-566f-4627-8521-8afc1712e98f" providerId="ADAL" clId="{443881E1-3941-4533-921D-47CD7492FCA8}" dt="2021-10-14T01:05:27.177" v="615" actId="313"/>
        <pc:sldMkLst>
          <pc:docMk/>
          <pc:sldMk cId="3018990762" sldId="287"/>
        </pc:sldMkLst>
        <pc:spChg chg="mod">
          <ac:chgData name="Cherney, Lisa - AMCA International, Inc." userId="d4364500-566f-4627-8521-8afc1712e98f" providerId="ADAL" clId="{443881E1-3941-4533-921D-47CD7492FCA8}" dt="2021-10-14T00:47:57.253" v="522" actId="14100"/>
          <ac:spMkLst>
            <pc:docMk/>
            <pc:sldMk cId="3018990762" sldId="287"/>
            <ac:spMk id="3" creationId="{0819A0BE-201C-4875-ADCA-48F5801C473E}"/>
          </ac:spMkLst>
        </pc:spChg>
      </pc:sldChg>
      <pc:sldChg chg="modSp">
        <pc:chgData name="Cherney, Lisa - AMCA International, Inc." userId="d4364500-566f-4627-8521-8afc1712e98f" providerId="ADAL" clId="{443881E1-3941-4533-921D-47CD7492FCA8}" dt="2021-10-14T00:49:43.958" v="540" actId="1035"/>
        <pc:sldMkLst>
          <pc:docMk/>
          <pc:sldMk cId="1276720540" sldId="290"/>
        </pc:sldMkLst>
        <pc:picChg chg="mod">
          <ac:chgData name="Cherney, Lisa - AMCA International, Inc." userId="d4364500-566f-4627-8521-8afc1712e98f" providerId="ADAL" clId="{443881E1-3941-4533-921D-47CD7492FCA8}" dt="2021-10-14T00:49:43.958" v="540" actId="1035"/>
          <ac:picMkLst>
            <pc:docMk/>
            <pc:sldMk cId="1276720540" sldId="290"/>
            <ac:picMk id="5" creationId="{CC25166A-C656-439D-BA63-C534E9B88A56}"/>
          </ac:picMkLst>
        </pc:picChg>
      </pc:sldChg>
      <pc:sldChg chg="modSp mod">
        <pc:chgData name="Cherney, Lisa - AMCA International, Inc." userId="d4364500-566f-4627-8521-8afc1712e98f" providerId="ADAL" clId="{443881E1-3941-4533-921D-47CD7492FCA8}" dt="2021-10-14T00:48:53.949" v="528" actId="207"/>
        <pc:sldMkLst>
          <pc:docMk/>
          <pc:sldMk cId="2720255593" sldId="294"/>
        </pc:sldMkLst>
        <pc:spChg chg="mod">
          <ac:chgData name="Cherney, Lisa - AMCA International, Inc." userId="d4364500-566f-4627-8521-8afc1712e98f" providerId="ADAL" clId="{443881E1-3941-4533-921D-47CD7492FCA8}" dt="2021-10-14T00:48:53.949" v="528" actId="207"/>
          <ac:spMkLst>
            <pc:docMk/>
            <pc:sldMk cId="2720255593" sldId="294"/>
            <ac:spMk id="3" creationId="{D60CE03C-5206-40E8-A2BB-B2D377BB48C8}"/>
          </ac:spMkLst>
        </pc:spChg>
      </pc:sldChg>
      <pc:sldChg chg="modSp mod">
        <pc:chgData name="Cherney, Lisa - AMCA International, Inc." userId="d4364500-566f-4627-8521-8afc1712e98f" providerId="ADAL" clId="{443881E1-3941-4533-921D-47CD7492FCA8}" dt="2021-10-14T00:48:23.368" v="527" actId="2711"/>
        <pc:sldMkLst>
          <pc:docMk/>
          <pc:sldMk cId="3271004905" sldId="300"/>
        </pc:sldMkLst>
        <pc:spChg chg="mod">
          <ac:chgData name="Cherney, Lisa - AMCA International, Inc." userId="d4364500-566f-4627-8521-8afc1712e98f" providerId="ADAL" clId="{443881E1-3941-4533-921D-47CD7492FCA8}" dt="2021-10-14T00:48:23.368" v="527" actId="2711"/>
          <ac:spMkLst>
            <pc:docMk/>
            <pc:sldMk cId="3271004905" sldId="300"/>
            <ac:spMk id="11" creationId="{45E3F14F-9A3B-4924-9523-64C912F69A0E}"/>
          </ac:spMkLst>
        </pc:spChg>
        <pc:spChg chg="mod">
          <ac:chgData name="Cherney, Lisa - AMCA International, Inc." userId="d4364500-566f-4627-8521-8afc1712e98f" providerId="ADAL" clId="{443881E1-3941-4533-921D-47CD7492FCA8}" dt="2021-10-14T00:48:07.910" v="523" actId="2711"/>
          <ac:spMkLst>
            <pc:docMk/>
            <pc:sldMk cId="3271004905" sldId="300"/>
            <ac:spMk id="13" creationId="{5B96D323-5550-4A26-97BD-055B01083BD4}"/>
          </ac:spMkLst>
        </pc:spChg>
        <pc:spChg chg="mod">
          <ac:chgData name="Cherney, Lisa - AMCA International, Inc." userId="d4364500-566f-4627-8521-8afc1712e98f" providerId="ADAL" clId="{443881E1-3941-4533-921D-47CD7492FCA8}" dt="2021-10-14T00:48:19.057" v="526" actId="2711"/>
          <ac:spMkLst>
            <pc:docMk/>
            <pc:sldMk cId="3271004905" sldId="300"/>
            <ac:spMk id="20" creationId="{2A3E9CAA-0474-4E63-BCD1-9E274BEDAEEE}"/>
          </ac:spMkLst>
        </pc:spChg>
        <pc:spChg chg="mod">
          <ac:chgData name="Cherney, Lisa - AMCA International, Inc." userId="d4364500-566f-4627-8521-8afc1712e98f" providerId="ADAL" clId="{443881E1-3941-4533-921D-47CD7492FCA8}" dt="2021-10-14T00:48:12.930" v="524" actId="2711"/>
          <ac:spMkLst>
            <pc:docMk/>
            <pc:sldMk cId="3271004905" sldId="300"/>
            <ac:spMk id="23" creationId="{74212377-00E7-41C3-B35C-BF0E067E833B}"/>
          </ac:spMkLst>
        </pc:spChg>
        <pc:spChg chg="mod">
          <ac:chgData name="Cherney, Lisa - AMCA International, Inc." userId="d4364500-566f-4627-8521-8afc1712e98f" providerId="ADAL" clId="{443881E1-3941-4533-921D-47CD7492FCA8}" dt="2021-10-14T00:48:16.713" v="525" actId="2711"/>
          <ac:spMkLst>
            <pc:docMk/>
            <pc:sldMk cId="3271004905" sldId="300"/>
            <ac:spMk id="25" creationId="{13E6195B-5390-49EE-929A-CC20CFE7D0B3}"/>
          </ac:spMkLst>
        </pc:spChg>
      </pc:sldChg>
      <pc:sldChg chg="modSp mod">
        <pc:chgData name="Cherney, Lisa - AMCA International, Inc." userId="d4364500-566f-4627-8521-8afc1712e98f" providerId="ADAL" clId="{443881E1-3941-4533-921D-47CD7492FCA8}" dt="2021-10-14T00:40:52.059" v="457" actId="207"/>
        <pc:sldMkLst>
          <pc:docMk/>
          <pc:sldMk cId="2241884231" sldId="305"/>
        </pc:sldMkLst>
        <pc:spChg chg="mod">
          <ac:chgData name="Cherney, Lisa - AMCA International, Inc." userId="d4364500-566f-4627-8521-8afc1712e98f" providerId="ADAL" clId="{443881E1-3941-4533-921D-47CD7492FCA8}" dt="2021-10-14T00:40:52.059" v="457" actId="207"/>
          <ac:spMkLst>
            <pc:docMk/>
            <pc:sldMk cId="2241884231" sldId="305"/>
            <ac:spMk id="6" creationId="{8917C317-21D2-4B89-AD74-C5EC9473DE84}"/>
          </ac:spMkLst>
        </pc:spChg>
        <pc:picChg chg="mod">
          <ac:chgData name="Cherney, Lisa - AMCA International, Inc." userId="d4364500-566f-4627-8521-8afc1712e98f" providerId="ADAL" clId="{443881E1-3941-4533-921D-47CD7492FCA8}" dt="2021-10-14T00:40:27.634" v="454" actId="14861"/>
          <ac:picMkLst>
            <pc:docMk/>
            <pc:sldMk cId="2241884231" sldId="305"/>
            <ac:picMk id="18434" creationId="{FCD6A2A2-386D-4084-8537-555730A61FEF}"/>
          </ac:picMkLst>
        </pc:picChg>
        <pc:picChg chg="mod">
          <ac:chgData name="Cherney, Lisa - AMCA International, Inc." userId="d4364500-566f-4627-8521-8afc1712e98f" providerId="ADAL" clId="{443881E1-3941-4533-921D-47CD7492FCA8}" dt="2021-10-14T00:40:30.797" v="455" actId="14861"/>
          <ac:picMkLst>
            <pc:docMk/>
            <pc:sldMk cId="2241884231" sldId="305"/>
            <ac:picMk id="18436" creationId="{6C34CF59-7C9E-4E97-AD2F-5D9588B41607}"/>
          </ac:picMkLst>
        </pc:picChg>
      </pc:sldChg>
      <pc:sldChg chg="addSp delSp modSp mod delAnim modAnim">
        <pc:chgData name="Cherney, Lisa - AMCA International, Inc." userId="d4364500-566f-4627-8521-8afc1712e98f" providerId="ADAL" clId="{443881E1-3941-4533-921D-47CD7492FCA8}" dt="2021-10-15T18:16:17.469" v="649" actId="1035"/>
        <pc:sldMkLst>
          <pc:docMk/>
          <pc:sldMk cId="3943187877" sldId="312"/>
        </pc:sldMkLst>
        <pc:spChg chg="add del mod">
          <ac:chgData name="Cherney, Lisa - AMCA International, Inc." userId="d4364500-566f-4627-8521-8afc1712e98f" providerId="ADAL" clId="{443881E1-3941-4533-921D-47CD7492FCA8}" dt="2021-10-15T18:15:26.736" v="621" actId="478"/>
          <ac:spMkLst>
            <pc:docMk/>
            <pc:sldMk cId="3943187877" sldId="312"/>
            <ac:spMk id="4" creationId="{869BCD63-8139-4BAB-902C-326990753B8B}"/>
          </ac:spMkLst>
        </pc:spChg>
        <pc:spChg chg="add del mod">
          <ac:chgData name="Cherney, Lisa - AMCA International, Inc." userId="d4364500-566f-4627-8521-8afc1712e98f" providerId="ADAL" clId="{443881E1-3941-4533-921D-47CD7492FCA8}" dt="2021-10-14T01:01:21.690" v="585" actId="931"/>
          <ac:spMkLst>
            <pc:docMk/>
            <pc:sldMk cId="3943187877" sldId="312"/>
            <ac:spMk id="5" creationId="{C56F4ADF-4830-4779-A03B-A4960DEE9D33}"/>
          </ac:spMkLst>
        </pc:spChg>
        <pc:picChg chg="del">
          <ac:chgData name="Cherney, Lisa - AMCA International, Inc." userId="d4364500-566f-4627-8521-8afc1712e98f" providerId="ADAL" clId="{443881E1-3941-4533-921D-47CD7492FCA8}" dt="2021-10-14T01:01:13.186" v="584" actId="478"/>
          <ac:picMkLst>
            <pc:docMk/>
            <pc:sldMk cId="3943187877" sldId="312"/>
            <ac:picMk id="4" creationId="{7DF66C19-926F-4EE2-B287-BF6709914CC1}"/>
          </ac:picMkLst>
        </pc:picChg>
        <pc:picChg chg="add mod">
          <ac:chgData name="Cherney, Lisa - AMCA International, Inc." userId="d4364500-566f-4627-8521-8afc1712e98f" providerId="ADAL" clId="{443881E1-3941-4533-921D-47CD7492FCA8}" dt="2021-10-15T18:16:17.469" v="649" actId="1035"/>
          <ac:picMkLst>
            <pc:docMk/>
            <pc:sldMk cId="3943187877" sldId="312"/>
            <ac:picMk id="6" creationId="{124210F4-33E3-45EA-8C5A-CD81192449B0}"/>
          </ac:picMkLst>
        </pc:picChg>
        <pc:picChg chg="add del mod">
          <ac:chgData name="Cherney, Lisa - AMCA International, Inc." userId="d4364500-566f-4627-8521-8afc1712e98f" providerId="ADAL" clId="{443881E1-3941-4533-921D-47CD7492FCA8}" dt="2021-10-15T18:15:03.717" v="619" actId="478"/>
          <ac:picMkLst>
            <pc:docMk/>
            <pc:sldMk cId="3943187877" sldId="312"/>
            <ac:picMk id="7" creationId="{39FD82F0-D5F8-4B7B-ACFE-4E50F5EDB5B8}"/>
          </ac:picMkLst>
        </pc:picChg>
      </pc:sldChg>
      <pc:sldChg chg="addSp delSp modSp mod delAnim modAnim">
        <pc:chgData name="Cherney, Lisa - AMCA International, Inc." userId="d4364500-566f-4627-8521-8afc1712e98f" providerId="ADAL" clId="{443881E1-3941-4533-921D-47CD7492FCA8}" dt="2021-10-15T18:17:37.174" v="662" actId="1076"/>
        <pc:sldMkLst>
          <pc:docMk/>
          <pc:sldMk cId="1260599683" sldId="313"/>
        </pc:sldMkLst>
        <pc:spChg chg="add del mod">
          <ac:chgData name="Cherney, Lisa - AMCA International, Inc." userId="d4364500-566f-4627-8521-8afc1712e98f" providerId="ADAL" clId="{443881E1-3941-4533-921D-47CD7492FCA8}" dt="2021-10-15T18:17:26.864" v="659" actId="478"/>
          <ac:spMkLst>
            <pc:docMk/>
            <pc:sldMk cId="1260599683" sldId="313"/>
            <ac:spMk id="4" creationId="{FF932434-83D5-436D-9ADD-A03A81B802D1}"/>
          </ac:spMkLst>
        </pc:spChg>
        <pc:spChg chg="add del mod">
          <ac:chgData name="Cherney, Lisa - AMCA International, Inc." userId="d4364500-566f-4627-8521-8afc1712e98f" providerId="ADAL" clId="{443881E1-3941-4533-921D-47CD7492FCA8}" dt="2021-10-14T01:02:42.891" v="600" actId="931"/>
          <ac:spMkLst>
            <pc:docMk/>
            <pc:sldMk cId="1260599683" sldId="313"/>
            <ac:spMk id="5" creationId="{3A3CA876-229D-427B-B534-29932095B025}"/>
          </ac:spMkLst>
        </pc:spChg>
        <pc:picChg chg="del">
          <ac:chgData name="Cherney, Lisa - AMCA International, Inc." userId="d4364500-566f-4627-8521-8afc1712e98f" providerId="ADAL" clId="{443881E1-3941-4533-921D-47CD7492FCA8}" dt="2021-10-14T01:02:35.998" v="599" actId="478"/>
          <ac:picMkLst>
            <pc:docMk/>
            <pc:sldMk cId="1260599683" sldId="313"/>
            <ac:picMk id="4" creationId="{011BD290-B6E5-4D2D-873D-ADB2AA549C79}"/>
          </ac:picMkLst>
        </pc:picChg>
        <pc:picChg chg="add mod">
          <ac:chgData name="Cherney, Lisa - AMCA International, Inc." userId="d4364500-566f-4627-8521-8afc1712e98f" providerId="ADAL" clId="{443881E1-3941-4533-921D-47CD7492FCA8}" dt="2021-10-15T18:17:37.174" v="662" actId="1076"/>
          <ac:picMkLst>
            <pc:docMk/>
            <pc:sldMk cId="1260599683" sldId="313"/>
            <ac:picMk id="6" creationId="{B523C49D-FB71-464B-A80E-DE9CAC103B7F}"/>
          </ac:picMkLst>
        </pc:picChg>
        <pc:picChg chg="add del mod">
          <ac:chgData name="Cherney, Lisa - AMCA International, Inc." userId="d4364500-566f-4627-8521-8afc1712e98f" providerId="ADAL" clId="{443881E1-3941-4533-921D-47CD7492FCA8}" dt="2021-10-15T18:16:37.829" v="657" actId="478"/>
          <ac:picMkLst>
            <pc:docMk/>
            <pc:sldMk cId="1260599683" sldId="313"/>
            <ac:picMk id="7" creationId="{1C924710-E64C-48CC-99CD-36927F0DF4B1}"/>
          </ac:picMkLst>
        </pc:picChg>
      </pc:sldChg>
      <pc:sldChg chg="addSp delSp modSp mod delAnim modAnim">
        <pc:chgData name="Cherney, Lisa - AMCA International, Inc." userId="d4364500-566f-4627-8521-8afc1712e98f" providerId="ADAL" clId="{443881E1-3941-4533-921D-47CD7492FCA8}" dt="2021-10-15T18:16:28.460" v="656" actId="1035"/>
        <pc:sldMkLst>
          <pc:docMk/>
          <pc:sldMk cId="1369467874" sldId="315"/>
        </pc:sldMkLst>
        <pc:spChg chg="add del mod">
          <ac:chgData name="Cherney, Lisa - AMCA International, Inc." userId="d4364500-566f-4627-8521-8afc1712e98f" providerId="ADAL" clId="{443881E1-3941-4533-921D-47CD7492FCA8}" dt="2021-10-15T18:15:53.697" v="625" actId="478"/>
          <ac:spMkLst>
            <pc:docMk/>
            <pc:sldMk cId="1369467874" sldId="315"/>
            <ac:spMk id="4" creationId="{756B741A-4B84-4CE4-BC6A-8448D0DF87DF}"/>
          </ac:spMkLst>
        </pc:spChg>
        <pc:spChg chg="add del mod">
          <ac:chgData name="Cherney, Lisa - AMCA International, Inc." userId="d4364500-566f-4627-8521-8afc1712e98f" providerId="ADAL" clId="{443881E1-3941-4533-921D-47CD7492FCA8}" dt="2021-10-14T01:02:00.930" v="592" actId="931"/>
          <ac:spMkLst>
            <pc:docMk/>
            <pc:sldMk cId="1369467874" sldId="315"/>
            <ac:spMk id="5" creationId="{7664DBF4-D4DD-40C4-8640-4E5F8078C94C}"/>
          </ac:spMkLst>
        </pc:spChg>
        <pc:picChg chg="del">
          <ac:chgData name="Cherney, Lisa - AMCA International, Inc." userId="d4364500-566f-4627-8521-8afc1712e98f" providerId="ADAL" clId="{443881E1-3941-4533-921D-47CD7492FCA8}" dt="2021-10-14T01:01:53.331" v="591" actId="478"/>
          <ac:picMkLst>
            <pc:docMk/>
            <pc:sldMk cId="1369467874" sldId="315"/>
            <ac:picMk id="4" creationId="{24574FE3-2755-47C8-B2A5-E8CDCEFD8394}"/>
          </ac:picMkLst>
        </pc:picChg>
        <pc:picChg chg="add mod">
          <ac:chgData name="Cherney, Lisa - AMCA International, Inc." userId="d4364500-566f-4627-8521-8afc1712e98f" providerId="ADAL" clId="{443881E1-3941-4533-921D-47CD7492FCA8}" dt="2021-10-15T18:16:28.460" v="656" actId="1035"/>
          <ac:picMkLst>
            <pc:docMk/>
            <pc:sldMk cId="1369467874" sldId="315"/>
            <ac:picMk id="6" creationId="{0B00C2AB-0C5C-4A9C-8A80-7412E0B0EE92}"/>
          </ac:picMkLst>
        </pc:picChg>
        <pc:picChg chg="add del mod">
          <ac:chgData name="Cherney, Lisa - AMCA International, Inc." userId="d4364500-566f-4627-8521-8afc1712e98f" providerId="ADAL" clId="{443881E1-3941-4533-921D-47CD7492FCA8}" dt="2021-10-15T18:15:39.179" v="623" actId="478"/>
          <ac:picMkLst>
            <pc:docMk/>
            <pc:sldMk cId="1369467874" sldId="315"/>
            <ac:picMk id="7" creationId="{6E444341-F81C-4B12-9CFA-2D6AFA5701C0}"/>
          </ac:picMkLst>
        </pc:picChg>
      </pc:sldChg>
      <pc:sldChg chg="addSp delSp modSp mod delAnim modAnim">
        <pc:chgData name="Cherney, Lisa - AMCA International, Inc." userId="d4364500-566f-4627-8521-8afc1712e98f" providerId="ADAL" clId="{443881E1-3941-4533-921D-47CD7492FCA8}" dt="2021-10-15T18:18:00.836" v="667" actId="1076"/>
        <pc:sldMkLst>
          <pc:docMk/>
          <pc:sldMk cId="3018271789" sldId="316"/>
        </pc:sldMkLst>
        <pc:spChg chg="add del mod">
          <ac:chgData name="Cherney, Lisa - AMCA International, Inc." userId="d4364500-566f-4627-8521-8afc1712e98f" providerId="ADAL" clId="{443881E1-3941-4533-921D-47CD7492FCA8}" dt="2021-10-15T18:17:55.634" v="665" actId="478"/>
          <ac:spMkLst>
            <pc:docMk/>
            <pc:sldMk cId="3018271789" sldId="316"/>
            <ac:spMk id="4" creationId="{6C5BAA4F-34F8-4881-9CE8-95FD09B2BD66}"/>
          </ac:spMkLst>
        </pc:spChg>
        <pc:spChg chg="add del mod">
          <ac:chgData name="Cherney, Lisa - AMCA International, Inc." userId="d4364500-566f-4627-8521-8afc1712e98f" providerId="ADAL" clId="{443881E1-3941-4533-921D-47CD7492FCA8}" dt="2021-10-14T01:03:23.191" v="607" actId="931"/>
          <ac:spMkLst>
            <pc:docMk/>
            <pc:sldMk cId="3018271789" sldId="316"/>
            <ac:spMk id="4" creationId="{C77EC9A3-52F1-4C6E-ABA5-76FED79212F5}"/>
          </ac:spMkLst>
        </pc:spChg>
        <pc:picChg chg="del">
          <ac:chgData name="Cherney, Lisa - AMCA International, Inc." userId="d4364500-566f-4627-8521-8afc1712e98f" providerId="ADAL" clId="{443881E1-3941-4533-921D-47CD7492FCA8}" dt="2021-10-14T01:03:15.774" v="606" actId="478"/>
          <ac:picMkLst>
            <pc:docMk/>
            <pc:sldMk cId="3018271789" sldId="316"/>
            <ac:picMk id="6" creationId="{645F940B-5652-4CA4-B821-32A1F0235F36}"/>
          </ac:picMkLst>
        </pc:picChg>
        <pc:picChg chg="add mod">
          <ac:chgData name="Cherney, Lisa - AMCA International, Inc." userId="d4364500-566f-4627-8521-8afc1712e98f" providerId="ADAL" clId="{443881E1-3941-4533-921D-47CD7492FCA8}" dt="2021-10-15T18:18:00.836" v="667" actId="1076"/>
          <ac:picMkLst>
            <pc:docMk/>
            <pc:sldMk cId="3018271789" sldId="316"/>
            <ac:picMk id="6" creationId="{6631A7BB-60B8-4332-9428-305B20A43AB7}"/>
          </ac:picMkLst>
        </pc:picChg>
        <pc:picChg chg="add del mod">
          <ac:chgData name="Cherney, Lisa - AMCA International, Inc." userId="d4364500-566f-4627-8521-8afc1712e98f" providerId="ADAL" clId="{443881E1-3941-4533-921D-47CD7492FCA8}" dt="2021-10-15T18:17:40.769" v="663" actId="478"/>
          <ac:picMkLst>
            <pc:docMk/>
            <pc:sldMk cId="3018271789" sldId="316"/>
            <ac:picMk id="7" creationId="{A1D9CA9B-7A35-4481-A7D4-C17B1A1A70E1}"/>
          </ac:picMkLst>
        </pc:picChg>
      </pc:sldChg>
      <pc:sldChg chg="modSp mod modNotesTx">
        <pc:chgData name="Cherney, Lisa - AMCA International, Inc." userId="d4364500-566f-4627-8521-8afc1712e98f" providerId="ADAL" clId="{443881E1-3941-4533-921D-47CD7492FCA8}" dt="2021-10-14T01:05:37.994" v="616" actId="2"/>
        <pc:sldMkLst>
          <pc:docMk/>
          <pc:sldMk cId="39478738" sldId="319"/>
        </pc:sldMkLst>
        <pc:spChg chg="mod">
          <ac:chgData name="Cherney, Lisa - AMCA International, Inc." userId="d4364500-566f-4627-8521-8afc1712e98f" providerId="ADAL" clId="{443881E1-3941-4533-921D-47CD7492FCA8}" dt="2021-10-14T00:51:40.933" v="545" actId="113"/>
          <ac:spMkLst>
            <pc:docMk/>
            <pc:sldMk cId="39478738" sldId="319"/>
            <ac:spMk id="3" creationId="{BF744D12-DF4D-4427-83A6-D1A11D148B50}"/>
          </ac:spMkLst>
        </pc:spChg>
        <pc:spChg chg="mod">
          <ac:chgData name="Cherney, Lisa - AMCA International, Inc." userId="d4364500-566f-4627-8521-8afc1712e98f" providerId="ADAL" clId="{443881E1-3941-4533-921D-47CD7492FCA8}" dt="2021-10-14T00:51:30.705" v="544" actId="27636"/>
          <ac:spMkLst>
            <pc:docMk/>
            <pc:sldMk cId="39478738" sldId="319"/>
            <ac:spMk id="8" creationId="{EAE259B9-B910-4C26-BB0A-52F40A36304F}"/>
          </ac:spMkLst>
        </pc:spChg>
      </pc:sldChg>
      <pc:sldChg chg="modSp mod">
        <pc:chgData name="Cherney, Lisa - AMCA International, Inc." userId="d4364500-566f-4627-8521-8afc1712e98f" providerId="ADAL" clId="{443881E1-3941-4533-921D-47CD7492FCA8}" dt="2021-10-14T00:51:57.363" v="546" actId="2711"/>
        <pc:sldMkLst>
          <pc:docMk/>
          <pc:sldMk cId="3180557134" sldId="321"/>
        </pc:sldMkLst>
        <pc:spChg chg="mod">
          <ac:chgData name="Cherney, Lisa - AMCA International, Inc." userId="d4364500-566f-4627-8521-8afc1712e98f" providerId="ADAL" clId="{443881E1-3941-4533-921D-47CD7492FCA8}" dt="2021-10-14T00:51:57.363" v="546" actId="2711"/>
          <ac:spMkLst>
            <pc:docMk/>
            <pc:sldMk cId="3180557134" sldId="321"/>
            <ac:spMk id="47" creationId="{29B70606-54DB-4F23-9021-C495CD59AB00}"/>
          </ac:spMkLst>
        </pc:spChg>
      </pc:sldChg>
      <pc:sldChg chg="modSp mod">
        <pc:chgData name="Cherney, Lisa - AMCA International, Inc." userId="d4364500-566f-4627-8521-8afc1712e98f" providerId="ADAL" clId="{443881E1-3941-4533-921D-47CD7492FCA8}" dt="2021-10-14T00:52:07.576" v="547" actId="2711"/>
        <pc:sldMkLst>
          <pc:docMk/>
          <pc:sldMk cId="135316196" sldId="322"/>
        </pc:sldMkLst>
        <pc:spChg chg="mod">
          <ac:chgData name="Cherney, Lisa - AMCA International, Inc." userId="d4364500-566f-4627-8521-8afc1712e98f" providerId="ADAL" clId="{443881E1-3941-4533-921D-47CD7492FCA8}" dt="2021-10-14T00:52:07.576" v="547" actId="2711"/>
          <ac:spMkLst>
            <pc:docMk/>
            <pc:sldMk cId="135316196" sldId="322"/>
            <ac:spMk id="8" creationId="{34890847-55AE-4E47-BD42-1F7BE975325F}"/>
          </ac:spMkLst>
        </pc:spChg>
      </pc:sldChg>
      <pc:sldChg chg="modSp mod modNotesTx">
        <pc:chgData name="Cherney, Lisa - AMCA International, Inc." userId="d4364500-566f-4627-8521-8afc1712e98f" providerId="ADAL" clId="{443881E1-3941-4533-921D-47CD7492FCA8}" dt="2021-10-14T01:05:56.451" v="618" actId="6549"/>
        <pc:sldMkLst>
          <pc:docMk/>
          <pc:sldMk cId="948819172" sldId="323"/>
        </pc:sldMkLst>
        <pc:spChg chg="mod">
          <ac:chgData name="Cherney, Lisa - AMCA International, Inc." userId="d4364500-566f-4627-8521-8afc1712e98f" providerId="ADAL" clId="{443881E1-3941-4533-921D-47CD7492FCA8}" dt="2021-10-14T00:52:18.153" v="548" actId="2711"/>
          <ac:spMkLst>
            <pc:docMk/>
            <pc:sldMk cId="948819172" sldId="323"/>
            <ac:spMk id="8" creationId="{8A23CE4D-471F-405D-BE47-159F0FFAA6EF}"/>
          </ac:spMkLst>
        </pc:spChg>
      </pc:sldChg>
      <pc:sldChg chg="modSp mod">
        <pc:chgData name="Cherney, Lisa - AMCA International, Inc." userId="d4364500-566f-4627-8521-8afc1712e98f" providerId="ADAL" clId="{443881E1-3941-4533-921D-47CD7492FCA8}" dt="2021-10-14T00:22:50.603" v="27" actId="20577"/>
        <pc:sldMkLst>
          <pc:docMk/>
          <pc:sldMk cId="1391853491" sldId="329"/>
        </pc:sldMkLst>
        <pc:spChg chg="mod">
          <ac:chgData name="Cherney, Lisa - AMCA International, Inc." userId="d4364500-566f-4627-8521-8afc1712e98f" providerId="ADAL" clId="{443881E1-3941-4533-921D-47CD7492FCA8}" dt="2021-10-14T00:22:50.603" v="27" actId="20577"/>
          <ac:spMkLst>
            <pc:docMk/>
            <pc:sldMk cId="1391853491" sldId="329"/>
            <ac:spMk id="3" creationId="{093C44E4-17F1-4175-BFDF-4DD1D06B4099}"/>
          </ac:spMkLst>
        </pc:spChg>
      </pc:sldChg>
      <pc:sldChg chg="modSp mod">
        <pc:chgData name="Cherney, Lisa - AMCA International, Inc." userId="d4364500-566f-4627-8521-8afc1712e98f" providerId="ADAL" clId="{443881E1-3941-4533-921D-47CD7492FCA8}" dt="2021-10-14T00:53:18.967" v="551" actId="255"/>
        <pc:sldMkLst>
          <pc:docMk/>
          <pc:sldMk cId="2111756612" sldId="421"/>
        </pc:sldMkLst>
        <pc:spChg chg="mod">
          <ac:chgData name="Cherney, Lisa - AMCA International, Inc." userId="d4364500-566f-4627-8521-8afc1712e98f" providerId="ADAL" clId="{443881E1-3941-4533-921D-47CD7492FCA8}" dt="2021-10-14T00:53:18.967" v="551" actId="255"/>
          <ac:spMkLst>
            <pc:docMk/>
            <pc:sldMk cId="2111756612" sldId="421"/>
            <ac:spMk id="3" creationId="{BA74A86C-54CD-F344-AB9F-7C1806287C70}"/>
          </ac:spMkLst>
        </pc:spChg>
      </pc:sldChg>
      <pc:sldChg chg="modSp mod">
        <pc:chgData name="Cherney, Lisa - AMCA International, Inc." userId="d4364500-566f-4627-8521-8afc1712e98f" providerId="ADAL" clId="{443881E1-3941-4533-921D-47CD7492FCA8}" dt="2021-10-14T00:55:18.459" v="554" actId="20577"/>
        <pc:sldMkLst>
          <pc:docMk/>
          <pc:sldMk cId="932479157" sldId="1346"/>
        </pc:sldMkLst>
        <pc:spChg chg="mod">
          <ac:chgData name="Cherney, Lisa - AMCA International, Inc." userId="d4364500-566f-4627-8521-8afc1712e98f" providerId="ADAL" clId="{443881E1-3941-4533-921D-47CD7492FCA8}" dt="2021-10-14T00:55:18.459" v="554" actId="20577"/>
          <ac:spMkLst>
            <pc:docMk/>
            <pc:sldMk cId="932479157" sldId="1346"/>
            <ac:spMk id="4" creationId="{92CD2B8C-C2C8-489A-B472-D79B4A6896EB}"/>
          </ac:spMkLst>
        </pc:spChg>
        <pc:picChg chg="mod">
          <ac:chgData name="Cherney, Lisa - AMCA International, Inc." userId="d4364500-566f-4627-8521-8afc1712e98f" providerId="ADAL" clId="{443881E1-3941-4533-921D-47CD7492FCA8}" dt="2021-10-14T00:38:23.655" v="446" actId="14861"/>
          <ac:picMkLst>
            <pc:docMk/>
            <pc:sldMk cId="932479157" sldId="1346"/>
            <ac:picMk id="7" creationId="{10BEA8D1-A418-4A0F-B64F-A12A04F83AD2}"/>
          </ac:picMkLst>
        </pc:picChg>
      </pc:sldChg>
      <pc:sldChg chg="modSp mod">
        <pc:chgData name="Cherney, Lisa - AMCA International, Inc." userId="d4364500-566f-4627-8521-8afc1712e98f" providerId="ADAL" clId="{443881E1-3941-4533-921D-47CD7492FCA8}" dt="2021-10-14T00:24:11.813" v="34" actId="14100"/>
        <pc:sldMkLst>
          <pc:docMk/>
          <pc:sldMk cId="3047055013" sldId="1354"/>
        </pc:sldMkLst>
        <pc:spChg chg="mod">
          <ac:chgData name="Cherney, Lisa - AMCA International, Inc." userId="d4364500-566f-4627-8521-8afc1712e98f" providerId="ADAL" clId="{443881E1-3941-4533-921D-47CD7492FCA8}" dt="2021-10-14T00:24:02.790" v="32" actId="1076"/>
          <ac:spMkLst>
            <pc:docMk/>
            <pc:sldMk cId="3047055013" sldId="1354"/>
            <ac:spMk id="2" creationId="{5D758D06-C201-47B8-AEBA-E73F0A0A4930}"/>
          </ac:spMkLst>
        </pc:spChg>
        <pc:spChg chg="mod">
          <ac:chgData name="Cherney, Lisa - AMCA International, Inc." userId="d4364500-566f-4627-8521-8afc1712e98f" providerId="ADAL" clId="{443881E1-3941-4533-921D-47CD7492FCA8}" dt="2021-10-14T00:24:11.813" v="34" actId="14100"/>
          <ac:spMkLst>
            <pc:docMk/>
            <pc:sldMk cId="3047055013" sldId="1354"/>
            <ac:spMk id="3" creationId="{CA57CFE4-00AF-40AB-AEAF-E703C488F3DE}"/>
          </ac:spMkLst>
        </pc:spChg>
      </pc:sldChg>
      <pc:sldChg chg="del">
        <pc:chgData name="Cherney, Lisa - AMCA International, Inc." userId="d4364500-566f-4627-8521-8afc1712e98f" providerId="ADAL" clId="{443881E1-3941-4533-921D-47CD7492FCA8}" dt="2021-10-14T00:26:13.716" v="41" actId="47"/>
        <pc:sldMkLst>
          <pc:docMk/>
          <pc:sldMk cId="2953154196" sldId="1415"/>
        </pc:sldMkLst>
      </pc:sldChg>
      <pc:sldChg chg="del">
        <pc:chgData name="Cherney, Lisa - AMCA International, Inc." userId="d4364500-566f-4627-8521-8afc1712e98f" providerId="ADAL" clId="{443881E1-3941-4533-921D-47CD7492FCA8}" dt="2021-10-14T00:26:13.716" v="41" actId="47"/>
        <pc:sldMkLst>
          <pc:docMk/>
          <pc:sldMk cId="3755040310" sldId="1477"/>
        </pc:sldMkLst>
      </pc:sldChg>
      <pc:sldChg chg="del">
        <pc:chgData name="Cherney, Lisa - AMCA International, Inc." userId="d4364500-566f-4627-8521-8afc1712e98f" providerId="ADAL" clId="{443881E1-3941-4533-921D-47CD7492FCA8}" dt="2021-10-14T00:23:26.894" v="29" actId="47"/>
        <pc:sldMkLst>
          <pc:docMk/>
          <pc:sldMk cId="3635179698" sldId="1482"/>
        </pc:sldMkLst>
      </pc:sldChg>
      <pc:sldChg chg="del">
        <pc:chgData name="Cherney, Lisa - AMCA International, Inc." userId="d4364500-566f-4627-8521-8afc1712e98f" providerId="ADAL" clId="{443881E1-3941-4533-921D-47CD7492FCA8}" dt="2021-10-14T00:23:29.873" v="30" actId="47"/>
        <pc:sldMkLst>
          <pc:docMk/>
          <pc:sldMk cId="1787400103" sldId="1483"/>
        </pc:sldMkLst>
      </pc:sldChg>
      <pc:sldChg chg="modSp mod">
        <pc:chgData name="Cherney, Lisa - AMCA International, Inc." userId="d4364500-566f-4627-8521-8afc1712e98f" providerId="ADAL" clId="{443881E1-3941-4533-921D-47CD7492FCA8}" dt="2021-10-14T00:32:08.451" v="352" actId="948"/>
        <pc:sldMkLst>
          <pc:docMk/>
          <pc:sldMk cId="4082351083" sldId="1511"/>
        </pc:sldMkLst>
        <pc:spChg chg="mod">
          <ac:chgData name="Cherney, Lisa - AMCA International, Inc." userId="d4364500-566f-4627-8521-8afc1712e98f" providerId="ADAL" clId="{443881E1-3941-4533-921D-47CD7492FCA8}" dt="2021-10-14T00:32:08.451" v="352" actId="948"/>
          <ac:spMkLst>
            <pc:docMk/>
            <pc:sldMk cId="4082351083" sldId="1511"/>
            <ac:spMk id="3" creationId="{52C72E9D-7BEF-4F6D-B648-DE84BC6CF1CA}"/>
          </ac:spMkLst>
        </pc:spChg>
      </pc:sldChg>
      <pc:sldChg chg="modSp mod">
        <pc:chgData name="Cherney, Lisa - AMCA International, Inc." userId="d4364500-566f-4627-8521-8afc1712e98f" providerId="ADAL" clId="{443881E1-3941-4533-921D-47CD7492FCA8}" dt="2021-10-14T00:30:16.485" v="225" actId="20577"/>
        <pc:sldMkLst>
          <pc:docMk/>
          <pc:sldMk cId="951733647" sldId="1547"/>
        </pc:sldMkLst>
        <pc:spChg chg="mod">
          <ac:chgData name="Cherney, Lisa - AMCA International, Inc." userId="d4364500-566f-4627-8521-8afc1712e98f" providerId="ADAL" clId="{443881E1-3941-4533-921D-47CD7492FCA8}" dt="2021-10-14T00:30:16.485" v="225" actId="20577"/>
          <ac:spMkLst>
            <pc:docMk/>
            <pc:sldMk cId="951733647" sldId="1547"/>
            <ac:spMk id="3" creationId="{ACF6BF5B-F2AD-460B-B5F1-B4C76FC79E78}"/>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80530973451328"/>
          <c:y val="7.5085324232081946E-2"/>
          <c:w val="0.79424778761061943"/>
          <c:h val="0.70648464163822522"/>
        </c:manualLayout>
      </c:layout>
      <c:scatterChart>
        <c:scatterStyle val="lineMarker"/>
        <c:varyColors val="0"/>
        <c:ser>
          <c:idx val="0"/>
          <c:order val="0"/>
          <c:spPr>
            <a:ln w="38099">
              <a:solidFill>
                <a:srgbClr val="000080"/>
              </a:solidFill>
              <a:prstDash val="solid"/>
            </a:ln>
          </c:spPr>
          <c:marker>
            <c:symbol val="none"/>
          </c:marker>
          <c:xVal>
            <c:numRef>
              <c:f>Sheet1!$B$4:$B$14</c:f>
              <c:numCache>
                <c:formatCode>General</c:formatCode>
                <c:ptCount val="11"/>
                <c:pt idx="0">
                  <c:v>20000</c:v>
                </c:pt>
                <c:pt idx="1">
                  <c:v>18000</c:v>
                </c:pt>
                <c:pt idx="2">
                  <c:v>16000</c:v>
                </c:pt>
                <c:pt idx="3">
                  <c:v>14000</c:v>
                </c:pt>
                <c:pt idx="4">
                  <c:v>12000</c:v>
                </c:pt>
                <c:pt idx="5">
                  <c:v>10000</c:v>
                </c:pt>
                <c:pt idx="6">
                  <c:v>8000</c:v>
                </c:pt>
                <c:pt idx="7">
                  <c:v>6000</c:v>
                </c:pt>
                <c:pt idx="8">
                  <c:v>4000</c:v>
                </c:pt>
                <c:pt idx="9">
                  <c:v>2000</c:v>
                </c:pt>
                <c:pt idx="10">
                  <c:v>0</c:v>
                </c:pt>
              </c:numCache>
            </c:numRef>
          </c:xVal>
          <c:yVal>
            <c:numRef>
              <c:f>Sheet1!$C$4:$C$14</c:f>
              <c:numCache>
                <c:formatCode>General</c:formatCode>
                <c:ptCount val="11"/>
                <c:pt idx="0">
                  <c:v>3.0000000000000004</c:v>
                </c:pt>
                <c:pt idx="1">
                  <c:v>2.4299999999999997</c:v>
                </c:pt>
                <c:pt idx="2">
                  <c:v>1.9200000000000004</c:v>
                </c:pt>
                <c:pt idx="3">
                  <c:v>1.4700000000000002</c:v>
                </c:pt>
                <c:pt idx="4">
                  <c:v>1.0800000000000003</c:v>
                </c:pt>
                <c:pt idx="5">
                  <c:v>0.75000000000000044</c:v>
                </c:pt>
                <c:pt idx="6">
                  <c:v>0.48000000000000015</c:v>
                </c:pt>
                <c:pt idx="7">
                  <c:v>0.27000000000000007</c:v>
                </c:pt>
                <c:pt idx="8">
                  <c:v>0.12000000000000002</c:v>
                </c:pt>
                <c:pt idx="9">
                  <c:v>3.0000000000000006E-2</c:v>
                </c:pt>
                <c:pt idx="10">
                  <c:v>0</c:v>
                </c:pt>
              </c:numCache>
            </c:numRef>
          </c:yVal>
          <c:smooth val="1"/>
          <c:extLst>
            <c:ext xmlns:c16="http://schemas.microsoft.com/office/drawing/2014/chart" uri="{C3380CC4-5D6E-409C-BE32-E72D297353CC}">
              <c16:uniqueId val="{00000000-6CEA-45BA-BE01-51FF764C093C}"/>
            </c:ext>
          </c:extLst>
        </c:ser>
        <c:dLbls>
          <c:showLegendKey val="0"/>
          <c:showVal val="0"/>
          <c:showCatName val="0"/>
          <c:showSerName val="0"/>
          <c:showPercent val="0"/>
          <c:showBubbleSize val="0"/>
        </c:dLbls>
        <c:axId val="575898240"/>
        <c:axId val="575613120"/>
      </c:scatterChart>
      <c:valAx>
        <c:axId val="575898240"/>
        <c:scaling>
          <c:orientation val="minMax"/>
        </c:scaling>
        <c:delete val="0"/>
        <c:axPos val="b"/>
        <c:majorGridlines>
          <c:spPr>
            <a:ln w="3175">
              <a:solidFill>
                <a:srgbClr val="000000"/>
              </a:solidFill>
              <a:prstDash val="solid"/>
            </a:ln>
          </c:spPr>
        </c:majorGridlines>
        <c:title>
          <c:tx>
            <c:rich>
              <a:bodyPr/>
              <a:lstStyle/>
              <a:p>
                <a:pPr>
                  <a:defRPr sz="950" b="1" i="0" u="none" strike="noStrike" baseline="0">
                    <a:solidFill>
                      <a:srgbClr val="000000"/>
                    </a:solidFill>
                    <a:latin typeface="Arial"/>
                    <a:ea typeface="Arial"/>
                    <a:cs typeface="Arial"/>
                  </a:defRPr>
                </a:pPr>
                <a:r>
                  <a:rPr lang="en-US" dirty="0"/>
                  <a:t>CFM</a:t>
                </a:r>
              </a:p>
            </c:rich>
          </c:tx>
          <c:layout>
            <c:manualLayout>
              <c:xMode val="edge"/>
              <c:yMode val="edge"/>
              <c:x val="0.50221238938053037"/>
              <c:y val="0.88395904436860084"/>
            </c:manualLayout>
          </c:layout>
          <c:overlay val="0"/>
          <c:spPr>
            <a:noFill/>
            <a:ln w="25400">
              <a:noFill/>
            </a:ln>
          </c:spPr>
        </c:title>
        <c:numFmt formatCode="General" sourceLinked="1"/>
        <c:majorTickMark val="out"/>
        <c:minorTickMark val="none"/>
        <c:tickLblPos val="nextTo"/>
        <c:spPr>
          <a:ln w="38099">
            <a:solidFill>
              <a:srgbClr val="000000"/>
            </a:solidFill>
            <a:prstDash val="solid"/>
          </a:ln>
        </c:spPr>
        <c:txPr>
          <a:bodyPr rot="0" vert="horz"/>
          <a:lstStyle/>
          <a:p>
            <a:pPr>
              <a:defRPr sz="950" b="0" i="0" u="none" strike="noStrike" baseline="0">
                <a:solidFill>
                  <a:srgbClr val="000000"/>
                </a:solidFill>
                <a:latin typeface="Arial"/>
                <a:ea typeface="Arial"/>
                <a:cs typeface="Arial"/>
              </a:defRPr>
            </a:pPr>
            <a:endParaRPr lang="en-US"/>
          </a:p>
        </c:txPr>
        <c:crossAx val="575613120"/>
        <c:crosses val="autoZero"/>
        <c:crossBetween val="midCat"/>
      </c:valAx>
      <c:valAx>
        <c:axId val="575613120"/>
        <c:scaling>
          <c:orientation val="minMax"/>
        </c:scaling>
        <c:delete val="0"/>
        <c:axPos val="l"/>
        <c:majorGridlines>
          <c:spPr>
            <a:ln w="3175">
              <a:solidFill>
                <a:srgbClr val="000000"/>
              </a:solidFill>
              <a:prstDash val="solid"/>
            </a:ln>
          </c:spPr>
        </c:majorGridlines>
        <c:title>
          <c:tx>
            <c:rich>
              <a:bodyPr/>
              <a:lstStyle/>
              <a:p>
                <a:pPr>
                  <a:defRPr sz="950" b="1" i="0" u="none" strike="noStrike" baseline="0">
                    <a:solidFill>
                      <a:srgbClr val="000000"/>
                    </a:solidFill>
                    <a:latin typeface="Arial"/>
                    <a:ea typeface="Arial"/>
                    <a:cs typeface="Arial"/>
                  </a:defRPr>
                </a:pPr>
                <a:r>
                  <a:rPr lang="en-US" dirty="0"/>
                  <a:t>SP</a:t>
                </a:r>
              </a:p>
            </c:rich>
          </c:tx>
          <c:layout>
            <c:manualLayout>
              <c:xMode val="edge"/>
              <c:yMode val="edge"/>
              <c:x val="2.4336283185840711E-2"/>
              <c:y val="0.38566552901023898"/>
            </c:manualLayout>
          </c:layout>
          <c:overlay val="0"/>
          <c:spPr>
            <a:noFill/>
            <a:ln w="25400">
              <a:noFill/>
            </a:ln>
          </c:spPr>
        </c:title>
        <c:numFmt formatCode="General" sourceLinked="1"/>
        <c:majorTickMark val="out"/>
        <c:minorTickMark val="none"/>
        <c:tickLblPos val="nextTo"/>
        <c:spPr>
          <a:ln w="38099">
            <a:solidFill>
              <a:srgbClr val="000000"/>
            </a:solidFill>
            <a:prstDash val="solid"/>
          </a:ln>
        </c:spPr>
        <c:txPr>
          <a:bodyPr rot="0" vert="horz"/>
          <a:lstStyle/>
          <a:p>
            <a:pPr>
              <a:defRPr sz="950" b="0" i="0" u="none" strike="noStrike" baseline="0">
                <a:solidFill>
                  <a:srgbClr val="000000"/>
                </a:solidFill>
                <a:latin typeface="Arial"/>
                <a:ea typeface="Arial"/>
                <a:cs typeface="Arial"/>
              </a:defRPr>
            </a:pPr>
            <a:endParaRPr lang="en-US"/>
          </a:p>
        </c:txPr>
        <c:crossAx val="575898240"/>
        <c:crosses val="autoZero"/>
        <c:crossBetween val="midCat"/>
      </c:valAx>
      <c:spPr>
        <a:noFill/>
        <a:ln w="12700">
          <a:solidFill>
            <a:srgbClr val="808080"/>
          </a:solidFill>
          <a:prstDash val="solid"/>
        </a:ln>
      </c:spPr>
    </c:plotArea>
    <c:plotVisOnly val="1"/>
    <c:dispBlanksAs val="gap"/>
    <c:showDLblsOverMax val="0"/>
  </c:chart>
  <c:spPr>
    <a:solidFill>
      <a:srgbClr val="FFFFFF"/>
    </a:solidFill>
    <a:ln>
      <a:noFill/>
    </a:ln>
  </c:spPr>
  <c:txPr>
    <a:bodyPr/>
    <a:lstStyle/>
    <a:p>
      <a:pPr>
        <a:defRPr sz="95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80530973451328"/>
          <c:y val="7.5085324232081946E-2"/>
          <c:w val="0.79424778761061943"/>
          <c:h val="0.70648464163822522"/>
        </c:manualLayout>
      </c:layout>
      <c:scatterChart>
        <c:scatterStyle val="lineMarker"/>
        <c:varyColors val="0"/>
        <c:ser>
          <c:idx val="0"/>
          <c:order val="0"/>
          <c:spPr>
            <a:ln w="38099">
              <a:solidFill>
                <a:srgbClr val="000080"/>
              </a:solidFill>
              <a:prstDash val="solid"/>
            </a:ln>
          </c:spPr>
          <c:marker>
            <c:symbol val="none"/>
          </c:marker>
          <c:xVal>
            <c:numRef>
              <c:f>Sheet1!$B$4:$B$14</c:f>
              <c:numCache>
                <c:formatCode>General</c:formatCode>
                <c:ptCount val="11"/>
                <c:pt idx="0">
                  <c:v>20000</c:v>
                </c:pt>
                <c:pt idx="1">
                  <c:v>18000</c:v>
                </c:pt>
                <c:pt idx="2">
                  <c:v>16000</c:v>
                </c:pt>
                <c:pt idx="3">
                  <c:v>14000</c:v>
                </c:pt>
                <c:pt idx="4">
                  <c:v>12000</c:v>
                </c:pt>
                <c:pt idx="5">
                  <c:v>10000</c:v>
                </c:pt>
                <c:pt idx="6">
                  <c:v>8000</c:v>
                </c:pt>
                <c:pt idx="7">
                  <c:v>6000</c:v>
                </c:pt>
                <c:pt idx="8">
                  <c:v>4000</c:v>
                </c:pt>
                <c:pt idx="9">
                  <c:v>2000</c:v>
                </c:pt>
                <c:pt idx="10">
                  <c:v>0</c:v>
                </c:pt>
              </c:numCache>
            </c:numRef>
          </c:xVal>
          <c:yVal>
            <c:numRef>
              <c:f>Sheet1!$C$4:$C$14</c:f>
              <c:numCache>
                <c:formatCode>General</c:formatCode>
                <c:ptCount val="11"/>
                <c:pt idx="0">
                  <c:v>3.0000000000000004</c:v>
                </c:pt>
                <c:pt idx="1">
                  <c:v>2.4299999999999997</c:v>
                </c:pt>
                <c:pt idx="2">
                  <c:v>1.9200000000000004</c:v>
                </c:pt>
                <c:pt idx="3">
                  <c:v>1.4700000000000002</c:v>
                </c:pt>
                <c:pt idx="4">
                  <c:v>1.0800000000000003</c:v>
                </c:pt>
                <c:pt idx="5">
                  <c:v>0.75000000000000044</c:v>
                </c:pt>
                <c:pt idx="6">
                  <c:v>0.48000000000000015</c:v>
                </c:pt>
                <c:pt idx="7">
                  <c:v>0.27000000000000007</c:v>
                </c:pt>
                <c:pt idx="8">
                  <c:v>0.12000000000000002</c:v>
                </c:pt>
                <c:pt idx="9">
                  <c:v>3.0000000000000006E-2</c:v>
                </c:pt>
                <c:pt idx="10">
                  <c:v>0</c:v>
                </c:pt>
              </c:numCache>
            </c:numRef>
          </c:yVal>
          <c:smooth val="1"/>
          <c:extLst>
            <c:ext xmlns:c16="http://schemas.microsoft.com/office/drawing/2014/chart" uri="{C3380CC4-5D6E-409C-BE32-E72D297353CC}">
              <c16:uniqueId val="{00000000-6CEA-45BA-BE01-51FF764C093C}"/>
            </c:ext>
          </c:extLst>
        </c:ser>
        <c:dLbls>
          <c:showLegendKey val="0"/>
          <c:showVal val="0"/>
          <c:showCatName val="0"/>
          <c:showSerName val="0"/>
          <c:showPercent val="0"/>
          <c:showBubbleSize val="0"/>
        </c:dLbls>
        <c:axId val="575898240"/>
        <c:axId val="575613120"/>
      </c:scatterChart>
      <c:valAx>
        <c:axId val="575898240"/>
        <c:scaling>
          <c:orientation val="minMax"/>
        </c:scaling>
        <c:delete val="0"/>
        <c:axPos val="b"/>
        <c:majorGridlines>
          <c:spPr>
            <a:ln w="3175">
              <a:solidFill>
                <a:srgbClr val="000000"/>
              </a:solidFill>
              <a:prstDash val="solid"/>
            </a:ln>
          </c:spPr>
        </c:majorGridlines>
        <c:title>
          <c:tx>
            <c:rich>
              <a:bodyPr/>
              <a:lstStyle/>
              <a:p>
                <a:pPr>
                  <a:defRPr sz="950" b="1" i="0" u="none" strike="noStrike" baseline="0">
                    <a:solidFill>
                      <a:srgbClr val="000000"/>
                    </a:solidFill>
                    <a:latin typeface="Arial"/>
                    <a:ea typeface="Arial"/>
                    <a:cs typeface="Arial"/>
                  </a:defRPr>
                </a:pPr>
                <a:r>
                  <a:rPr lang="en-US" dirty="0"/>
                  <a:t>CFM</a:t>
                </a:r>
              </a:p>
            </c:rich>
          </c:tx>
          <c:layout>
            <c:manualLayout>
              <c:xMode val="edge"/>
              <c:yMode val="edge"/>
              <c:x val="0.50221238938053037"/>
              <c:y val="0.88395904436860084"/>
            </c:manualLayout>
          </c:layout>
          <c:overlay val="0"/>
          <c:spPr>
            <a:noFill/>
            <a:ln w="25400">
              <a:noFill/>
            </a:ln>
          </c:spPr>
        </c:title>
        <c:numFmt formatCode="General" sourceLinked="1"/>
        <c:majorTickMark val="out"/>
        <c:minorTickMark val="none"/>
        <c:tickLblPos val="nextTo"/>
        <c:spPr>
          <a:ln w="38099">
            <a:solidFill>
              <a:srgbClr val="000000"/>
            </a:solidFill>
            <a:prstDash val="solid"/>
          </a:ln>
        </c:spPr>
        <c:txPr>
          <a:bodyPr rot="0" vert="horz"/>
          <a:lstStyle/>
          <a:p>
            <a:pPr>
              <a:defRPr sz="950" b="0" i="0" u="none" strike="noStrike" baseline="0">
                <a:solidFill>
                  <a:srgbClr val="000000"/>
                </a:solidFill>
                <a:latin typeface="Arial"/>
                <a:ea typeface="Arial"/>
                <a:cs typeface="Arial"/>
              </a:defRPr>
            </a:pPr>
            <a:endParaRPr lang="en-US"/>
          </a:p>
        </c:txPr>
        <c:crossAx val="575613120"/>
        <c:crosses val="autoZero"/>
        <c:crossBetween val="midCat"/>
      </c:valAx>
      <c:valAx>
        <c:axId val="575613120"/>
        <c:scaling>
          <c:orientation val="minMax"/>
        </c:scaling>
        <c:delete val="0"/>
        <c:axPos val="l"/>
        <c:majorGridlines>
          <c:spPr>
            <a:ln w="3175">
              <a:solidFill>
                <a:srgbClr val="000000"/>
              </a:solidFill>
              <a:prstDash val="solid"/>
            </a:ln>
          </c:spPr>
        </c:majorGridlines>
        <c:title>
          <c:tx>
            <c:rich>
              <a:bodyPr/>
              <a:lstStyle/>
              <a:p>
                <a:pPr>
                  <a:defRPr sz="950" b="1" i="0" u="none" strike="noStrike" baseline="0">
                    <a:solidFill>
                      <a:srgbClr val="000000"/>
                    </a:solidFill>
                    <a:latin typeface="Arial"/>
                    <a:ea typeface="Arial"/>
                    <a:cs typeface="Arial"/>
                  </a:defRPr>
                </a:pPr>
                <a:r>
                  <a:rPr lang="en-US" dirty="0"/>
                  <a:t>SP</a:t>
                </a:r>
              </a:p>
            </c:rich>
          </c:tx>
          <c:layout>
            <c:manualLayout>
              <c:xMode val="edge"/>
              <c:yMode val="edge"/>
              <c:x val="2.4336283185840711E-2"/>
              <c:y val="0.38566552901023898"/>
            </c:manualLayout>
          </c:layout>
          <c:overlay val="0"/>
          <c:spPr>
            <a:noFill/>
            <a:ln w="25400">
              <a:noFill/>
            </a:ln>
          </c:spPr>
        </c:title>
        <c:numFmt formatCode="General" sourceLinked="1"/>
        <c:majorTickMark val="out"/>
        <c:minorTickMark val="none"/>
        <c:tickLblPos val="nextTo"/>
        <c:spPr>
          <a:ln w="38099">
            <a:solidFill>
              <a:srgbClr val="000000"/>
            </a:solidFill>
            <a:prstDash val="solid"/>
          </a:ln>
        </c:spPr>
        <c:txPr>
          <a:bodyPr rot="0" vert="horz"/>
          <a:lstStyle/>
          <a:p>
            <a:pPr>
              <a:defRPr sz="950" b="0" i="0" u="none" strike="noStrike" baseline="0">
                <a:solidFill>
                  <a:srgbClr val="000000"/>
                </a:solidFill>
                <a:latin typeface="Arial"/>
                <a:ea typeface="Arial"/>
                <a:cs typeface="Arial"/>
              </a:defRPr>
            </a:pPr>
            <a:endParaRPr lang="en-US"/>
          </a:p>
        </c:txPr>
        <c:crossAx val="575898240"/>
        <c:crosses val="autoZero"/>
        <c:crossBetween val="midCat"/>
      </c:valAx>
      <c:spPr>
        <a:noFill/>
        <a:ln w="12700">
          <a:solidFill>
            <a:srgbClr val="808080"/>
          </a:solidFill>
          <a:prstDash val="solid"/>
        </a:ln>
      </c:spPr>
    </c:plotArea>
    <c:plotVisOnly val="1"/>
    <c:dispBlanksAs val="gap"/>
    <c:showDLblsOverMax val="0"/>
  </c:chart>
  <c:spPr>
    <a:solidFill>
      <a:srgbClr val="FFFFFF"/>
    </a:solidFill>
    <a:ln>
      <a:noFill/>
    </a:ln>
  </c:spPr>
  <c:txPr>
    <a:bodyPr/>
    <a:lstStyle/>
    <a:p>
      <a:pPr>
        <a:defRPr sz="950"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8F058-75F4-4D5A-AA3C-13430C71EB26}" type="datetimeFigureOut">
              <a:rPr lang="en-US" smtClean="0"/>
              <a:t>10/15/2021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6CCA0-F04C-4D4D-9A7E-9A11DA094482}" type="slidenum">
              <a:rPr lang="en-US" smtClean="0"/>
              <a:t>‹#›</a:t>
            </a:fld>
            <a:endParaRPr lang="en-US" dirty="0"/>
          </a:p>
        </p:txBody>
      </p:sp>
    </p:spTree>
    <p:extLst>
      <p:ext uri="{BB962C8B-B14F-4D97-AF65-F5344CB8AC3E}">
        <p14:creationId xmlns:p14="http://schemas.microsoft.com/office/powerpoint/2010/main" val="777294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Molar_mas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25396-D143-426A-90CF-2AA6EE048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18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a design engineer, service technician, contractor, intern, or manufacturer’s representative.  Knowing the fundamentals of airflow will make you better at the work you do in the HVAC Industry.  </a:t>
            </a:r>
          </a:p>
          <a:p>
            <a:endParaRPr lang="en-US" dirty="0"/>
          </a:p>
          <a:p>
            <a:endParaRPr lang="en-US" dirty="0"/>
          </a:p>
        </p:txBody>
      </p:sp>
      <p:sp>
        <p:nvSpPr>
          <p:cNvPr id="4" name="Slide Number Placeholder 3"/>
          <p:cNvSpPr>
            <a:spLocks noGrp="1"/>
          </p:cNvSpPr>
          <p:nvPr>
            <p:ph type="sldNum" sz="quarter" idx="5"/>
          </p:nvPr>
        </p:nvSpPr>
        <p:spPr/>
        <p:txBody>
          <a:bodyPr/>
          <a:lstStyle/>
          <a:p>
            <a:fld id="{351CD9B2-1EA8-4460-A9C3-B7F3340A356B}" type="slidenum">
              <a:rPr lang="en-US" smtClean="0"/>
              <a:t>11</a:t>
            </a:fld>
            <a:endParaRPr lang="en-US" dirty="0"/>
          </a:p>
        </p:txBody>
      </p:sp>
    </p:spTree>
    <p:extLst>
      <p:ext uri="{BB962C8B-B14F-4D97-AF65-F5344CB8AC3E}">
        <p14:creationId xmlns:p14="http://schemas.microsoft.com/office/powerpoint/2010/main" val="163714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HVAC industry air movement is a key feature of many of the systems.  Whether it be Paint booths, roof exhausters, Air Handling Units, Dust Collectors, etc.   All of these have one thing in common.</a:t>
            </a:r>
          </a:p>
        </p:txBody>
      </p:sp>
      <p:sp>
        <p:nvSpPr>
          <p:cNvPr id="4" name="Slide Number Placeholder 3"/>
          <p:cNvSpPr>
            <a:spLocks noGrp="1"/>
          </p:cNvSpPr>
          <p:nvPr>
            <p:ph type="sldNum" sz="quarter" idx="5"/>
          </p:nvPr>
        </p:nvSpPr>
        <p:spPr/>
        <p:txBody>
          <a:bodyPr/>
          <a:lstStyle/>
          <a:p>
            <a:fld id="{351CD9B2-1EA8-4460-A9C3-B7F3340A356B}" type="slidenum">
              <a:rPr lang="en-US" smtClean="0"/>
              <a:t>12</a:t>
            </a:fld>
            <a:endParaRPr lang="en-US" dirty="0"/>
          </a:p>
        </p:txBody>
      </p:sp>
    </p:spTree>
    <p:extLst>
      <p:ext uri="{BB962C8B-B14F-4D97-AF65-F5344CB8AC3E}">
        <p14:creationId xmlns:p14="http://schemas.microsoft.com/office/powerpoint/2010/main" val="726125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Fan is at the heart of a system.</a:t>
            </a:r>
          </a:p>
          <a:p>
            <a:endParaRPr lang="en-US" dirty="0"/>
          </a:p>
          <a:p>
            <a:r>
              <a:rPr lang="en-US" dirty="0"/>
              <a:t>Like humans every system is different and like humans everyone’s heart is a little different too.</a:t>
            </a:r>
          </a:p>
        </p:txBody>
      </p:sp>
      <p:sp>
        <p:nvSpPr>
          <p:cNvPr id="4" name="Slide Number Placeholder 3"/>
          <p:cNvSpPr>
            <a:spLocks noGrp="1"/>
          </p:cNvSpPr>
          <p:nvPr>
            <p:ph type="sldNum" sz="quarter" idx="5"/>
          </p:nvPr>
        </p:nvSpPr>
        <p:spPr/>
        <p:txBody>
          <a:bodyPr/>
          <a:lstStyle/>
          <a:p>
            <a:fld id="{351CD9B2-1EA8-4460-A9C3-B7F3340A356B}" type="slidenum">
              <a:rPr lang="en-US" smtClean="0"/>
              <a:t>13</a:t>
            </a:fld>
            <a:endParaRPr lang="en-US" dirty="0"/>
          </a:p>
        </p:txBody>
      </p:sp>
    </p:spTree>
    <p:extLst>
      <p:ext uri="{BB962C8B-B14F-4D97-AF65-F5344CB8AC3E}">
        <p14:creationId xmlns:p14="http://schemas.microsoft.com/office/powerpoint/2010/main" val="3272923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 Lets get started by talking about the components of airflow.</a:t>
            </a:r>
          </a:p>
          <a:p>
            <a:endParaRPr lang="en-US" dirty="0"/>
          </a:p>
          <a:p>
            <a:r>
              <a:rPr lang="en-US" dirty="0"/>
              <a:t>In this section we are going to talk about 3 key terms and how to measure them.  The first is air density, the second is volume, and the 3</a:t>
            </a:r>
            <a:r>
              <a:rPr lang="en-US" baseline="30000" dirty="0"/>
              <a:t>rd</a:t>
            </a:r>
            <a:r>
              <a:rPr lang="en-US" dirty="0"/>
              <a:t> is pressure - </a:t>
            </a:r>
          </a:p>
        </p:txBody>
      </p:sp>
      <p:sp>
        <p:nvSpPr>
          <p:cNvPr id="4" name="Slide Number Placeholder 3"/>
          <p:cNvSpPr>
            <a:spLocks noGrp="1"/>
          </p:cNvSpPr>
          <p:nvPr>
            <p:ph type="sldNum" sz="quarter" idx="5"/>
          </p:nvPr>
        </p:nvSpPr>
        <p:spPr/>
        <p:txBody>
          <a:bodyPr/>
          <a:lstStyle/>
          <a:p>
            <a:fld id="{92125396-D143-426A-90CF-2AA6EE04804D}" type="slidenum">
              <a:rPr lang="en-US" smtClean="0"/>
              <a:t>14</a:t>
            </a:fld>
            <a:endParaRPr lang="en-US" dirty="0"/>
          </a:p>
        </p:txBody>
      </p:sp>
    </p:spTree>
    <p:extLst>
      <p:ext uri="{BB962C8B-B14F-4D97-AF65-F5344CB8AC3E}">
        <p14:creationId xmlns:p14="http://schemas.microsoft.com/office/powerpoint/2010/main" val="33994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The mass per unit volume of earths Atmosphere.  What you’re seeing up here is the characteristics of what we call standard density.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great Hero George McFly told Lorraine in our favorite 80’s movie Back to the future…You’re my density.  It didn’t quite have the effect he had hoped for, but I can tell you it has a big effect when it comes to the fundamentals of airflow.  So much so, that I can tell you that it is your destiny that you will see density more than once in this presentation.</a:t>
            </a:r>
          </a:p>
        </p:txBody>
      </p:sp>
      <p:sp>
        <p:nvSpPr>
          <p:cNvPr id="4" name="Slide Number Placeholder 3"/>
          <p:cNvSpPr>
            <a:spLocks noGrp="1"/>
          </p:cNvSpPr>
          <p:nvPr>
            <p:ph type="sldNum" sz="quarter" idx="5"/>
          </p:nvPr>
        </p:nvSpPr>
        <p:spPr/>
        <p:txBody>
          <a:bodyPr/>
          <a:lstStyle/>
          <a:p>
            <a:fld id="{351CD9B2-1EA8-4460-A9C3-B7F3340A356B}" type="slidenum">
              <a:rPr lang="en-US" smtClean="0"/>
              <a:t>15</a:t>
            </a:fld>
            <a:endParaRPr lang="en-US" dirty="0"/>
          </a:p>
        </p:txBody>
      </p:sp>
    </p:spTree>
    <p:extLst>
      <p:ext uri="{BB962C8B-B14F-4D97-AF65-F5344CB8AC3E}">
        <p14:creationId xmlns:p14="http://schemas.microsoft.com/office/powerpoint/2010/main" val="808402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Let’s talk about how temperature effect density.</a:t>
            </a:r>
          </a:p>
          <a:p>
            <a:pPr defTabSz="966612"/>
            <a:endParaRPr lang="en-US" sz="1300" dirty="0"/>
          </a:p>
          <a:p>
            <a:pPr defTabSz="966612"/>
            <a:r>
              <a:rPr lang="en-US" sz="1300" dirty="0"/>
              <a:t>Standard air density temperature is at 70 degrees Fahrenheit</a:t>
            </a:r>
          </a:p>
          <a:p>
            <a:pPr defTabSz="966612"/>
            <a:endParaRPr lang="en-US" sz="1300" dirty="0"/>
          </a:p>
          <a:p>
            <a:pPr defTabSz="966612"/>
            <a:r>
              <a:rPr lang="en-US" sz="1300" dirty="0"/>
              <a:t>At temperatures above 70ºF, air density is less (lighter air), thus SP and BHP are less.  These are terms we are going to discuss shortly.</a:t>
            </a:r>
          </a:p>
          <a:p>
            <a:pPr defTabSz="966612"/>
            <a:endParaRPr lang="en-US" sz="1300" dirty="0"/>
          </a:p>
          <a:p>
            <a:pPr defTabSz="966612"/>
            <a:r>
              <a:rPr lang="en-US" sz="1300" dirty="0"/>
              <a:t>At temperatures below 70ºF, air density is greater (heavier air), thus SP and BHP are greater</a:t>
            </a:r>
          </a:p>
          <a:p>
            <a:pPr defTabSz="966612"/>
            <a:endParaRPr lang="en-US" sz="1300" dirty="0"/>
          </a:p>
          <a:p>
            <a:pPr defTabSz="966612"/>
            <a:r>
              <a:rPr lang="en-US" sz="1300" dirty="0"/>
              <a:t>What you’re seeing on the bottom part of the screen is an actual screen capture of temperatures in Minnesota.  Please feel free to come visit us in January.  If you’ve never been ice fishing…you’re in for a treat.</a:t>
            </a:r>
          </a:p>
          <a:p>
            <a:pPr defTabSz="966612"/>
            <a:endParaRPr lang="en-US" sz="1300" dirty="0"/>
          </a:p>
          <a:p>
            <a:endParaRPr lang="en-US" dirty="0"/>
          </a:p>
        </p:txBody>
      </p:sp>
      <p:sp>
        <p:nvSpPr>
          <p:cNvPr id="4" name="Slide Number Placeholder 3"/>
          <p:cNvSpPr>
            <a:spLocks noGrp="1"/>
          </p:cNvSpPr>
          <p:nvPr>
            <p:ph type="sldNum" sz="quarter" idx="5"/>
          </p:nvPr>
        </p:nvSpPr>
        <p:spPr/>
        <p:txBody>
          <a:bodyPr/>
          <a:lstStyle/>
          <a:p>
            <a:fld id="{351CD9B2-1EA8-4460-A9C3-B7F3340A356B}" type="slidenum">
              <a:rPr lang="en-US" smtClean="0"/>
              <a:t>16</a:t>
            </a:fld>
            <a:endParaRPr lang="en-US" dirty="0"/>
          </a:p>
        </p:txBody>
      </p:sp>
    </p:spTree>
    <p:extLst>
      <p:ext uri="{BB962C8B-B14F-4D97-AF65-F5344CB8AC3E}">
        <p14:creationId xmlns:p14="http://schemas.microsoft.com/office/powerpoint/2010/main" val="3373016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how altitude effects air density.</a:t>
            </a:r>
          </a:p>
          <a:p>
            <a:endParaRPr lang="en-US" dirty="0"/>
          </a:p>
          <a:p>
            <a:r>
              <a:rPr lang="en-US" dirty="0"/>
              <a:t>Standard air density altitude is at sea level.  </a:t>
            </a:r>
          </a:p>
          <a:p>
            <a:endParaRPr lang="en-US" dirty="0"/>
          </a:p>
          <a:p>
            <a:r>
              <a:rPr lang="en-US" dirty="0"/>
              <a:t>So, </a:t>
            </a:r>
          </a:p>
          <a:p>
            <a:endParaRPr lang="en-US" dirty="0"/>
          </a:p>
          <a:p>
            <a:pPr marL="0" indent="0">
              <a:buNone/>
            </a:pPr>
            <a:r>
              <a:rPr lang="en-US" sz="1200" dirty="0"/>
              <a:t>At altitudes above sea level, air density is less (lighter air), thus SP and BHP are less</a:t>
            </a:r>
          </a:p>
          <a:p>
            <a:pPr marL="0" indent="0">
              <a:buNone/>
            </a:pPr>
            <a:endParaRPr lang="en-US" sz="1200" dirty="0"/>
          </a:p>
          <a:p>
            <a:pPr marL="0" indent="0">
              <a:buNone/>
            </a:pPr>
            <a:r>
              <a:rPr lang="en-US" sz="1200" dirty="0"/>
              <a:t>At altitudes below sea level, air density is greater (heavier air), thus SP and BHP are more</a:t>
            </a:r>
          </a:p>
          <a:p>
            <a:pPr marL="0" indent="0">
              <a:buNone/>
            </a:pPr>
            <a:endParaRPr lang="en-US" sz="1200" dirty="0"/>
          </a:p>
          <a:p>
            <a:pPr marL="0" indent="0">
              <a:buNone/>
            </a:pPr>
            <a:r>
              <a:rPr lang="en-US" sz="1200" dirty="0"/>
              <a:t>CLICK FORWARD FOR POST IT.</a:t>
            </a:r>
          </a:p>
          <a:p>
            <a:pPr marL="0" indent="0">
              <a:buNone/>
            </a:pPr>
            <a:endParaRPr lang="en-US" sz="1200" dirty="0"/>
          </a:p>
          <a:p>
            <a:pPr marL="0" indent="0">
              <a:buNone/>
            </a:pPr>
            <a:r>
              <a:rPr lang="en-US" sz="1200" dirty="0"/>
              <a:t>Remember this because this will be especially important during an example we talk about later on in this presentation.</a:t>
            </a:r>
          </a:p>
          <a:p>
            <a:endParaRPr lang="en-US" dirty="0"/>
          </a:p>
        </p:txBody>
      </p:sp>
      <p:sp>
        <p:nvSpPr>
          <p:cNvPr id="4" name="Slide Number Placeholder 3"/>
          <p:cNvSpPr>
            <a:spLocks noGrp="1"/>
          </p:cNvSpPr>
          <p:nvPr>
            <p:ph type="sldNum" sz="quarter" idx="5"/>
          </p:nvPr>
        </p:nvSpPr>
        <p:spPr/>
        <p:txBody>
          <a:bodyPr/>
          <a:lstStyle/>
          <a:p>
            <a:fld id="{92125396-D143-426A-90CF-2AA6EE04804D}" type="slidenum">
              <a:rPr lang="en-US" smtClean="0"/>
              <a:t>17</a:t>
            </a:fld>
            <a:endParaRPr lang="en-US" dirty="0"/>
          </a:p>
        </p:txBody>
      </p:sp>
    </p:spTree>
    <p:extLst>
      <p:ext uri="{BB962C8B-B14F-4D97-AF65-F5344CB8AC3E}">
        <p14:creationId xmlns:p14="http://schemas.microsoft.com/office/powerpoint/2010/main" val="2692778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 we will talk about how humidity effects air density.</a:t>
            </a:r>
          </a:p>
          <a:p>
            <a:endParaRPr lang="en-US" dirty="0"/>
          </a:p>
          <a:p>
            <a:pPr marL="0" indent="0">
              <a:buFont typeface="Arial" panose="020B0604020202020204" pitchFamily="34" charset="0"/>
              <a:buNone/>
            </a:pPr>
            <a:r>
              <a:rPr lang="en-US" dirty="0"/>
              <a:t>The addition of Water Vapor reduces the density of air (lighter air).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dryer the air the more dense it will be (heavier air).</a:t>
            </a:r>
          </a:p>
          <a:p>
            <a:endParaRPr lang="en-US" dirty="0"/>
          </a:p>
          <a:p>
            <a:r>
              <a:rPr lang="en-US" dirty="0"/>
              <a:t>This may actually seem counter intuitive, but humid air really is less dense than dry air - </a:t>
            </a:r>
            <a:r>
              <a:rPr lang="en-US" b="0" i="0" dirty="0">
                <a:solidFill>
                  <a:srgbClr val="222222"/>
                </a:solidFill>
                <a:effectLst/>
                <a:latin typeface="Arial" panose="020B0604020202020204" pitchFamily="34" charset="0"/>
              </a:rPr>
              <a:t>This occurs because the </a:t>
            </a:r>
            <a:r>
              <a:rPr lang="en-US" b="0" i="0" u="none" strike="noStrike" dirty="0">
                <a:solidFill>
                  <a:srgbClr val="0B0080"/>
                </a:solidFill>
                <a:effectLst/>
                <a:latin typeface="Arial" panose="020B0604020202020204" pitchFamily="34" charset="0"/>
                <a:hlinkClick r:id="rId3" tooltip="Molar mass"/>
              </a:rPr>
              <a:t>molar mass</a:t>
            </a:r>
            <a:r>
              <a:rPr lang="en-US" b="0" i="0" dirty="0">
                <a:solidFill>
                  <a:srgbClr val="222222"/>
                </a:solidFill>
                <a:effectLst/>
                <a:latin typeface="Arial" panose="020B0604020202020204" pitchFamily="34" charset="0"/>
              </a:rPr>
              <a:t> of water (18 g/mol) is less than the molar mass of dry air.</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A great example of this is breathing in very humid air.  You’ll notice right away that it is more difficult to breathe.</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Now – to bring all of these factors together I will bring up Denver again.  Normally – Denver is a very dry climate, but sometimes they get hit with a wave of humid air.  This coupled with a high temperature and the high altitude would cause the density of the air to plummet.  Good thing Denver has the longest runway in America and the seventh longest runway in the world.</a:t>
            </a:r>
          </a:p>
        </p:txBody>
      </p:sp>
      <p:sp>
        <p:nvSpPr>
          <p:cNvPr id="4" name="Slide Number Placeholder 3"/>
          <p:cNvSpPr>
            <a:spLocks noGrp="1"/>
          </p:cNvSpPr>
          <p:nvPr>
            <p:ph type="sldNum" sz="quarter" idx="5"/>
          </p:nvPr>
        </p:nvSpPr>
        <p:spPr/>
        <p:txBody>
          <a:bodyPr/>
          <a:lstStyle/>
          <a:p>
            <a:fld id="{351CD9B2-1EA8-4460-A9C3-B7F3340A356B}" type="slidenum">
              <a:rPr lang="en-US" smtClean="0"/>
              <a:t>18</a:t>
            </a:fld>
            <a:endParaRPr lang="en-US" dirty="0"/>
          </a:p>
        </p:txBody>
      </p:sp>
    </p:spTree>
    <p:extLst>
      <p:ext uri="{BB962C8B-B14F-4D97-AF65-F5344CB8AC3E}">
        <p14:creationId xmlns:p14="http://schemas.microsoft.com/office/powerpoint/2010/main" val="1581833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Volume.  This is defined as the amount of space that the air occupies.</a:t>
            </a:r>
          </a:p>
          <a:p>
            <a:endParaRPr lang="en-US" dirty="0"/>
          </a:p>
          <a:p>
            <a:r>
              <a:rPr lang="en-US" dirty="0"/>
              <a:t>In the HVAC industry this is often stated as a requirement needed to get a job done.</a:t>
            </a:r>
          </a:p>
          <a:p>
            <a:r>
              <a:rPr lang="en-US" dirty="0"/>
              <a:t>	- This could be air changes per hour, amount of flow to remove particulate, the amount of flow to create enough suction to hold an object, etc.</a:t>
            </a:r>
          </a:p>
          <a:p>
            <a:endParaRPr lang="en-US" dirty="0"/>
          </a:p>
          <a:p>
            <a:r>
              <a:rPr lang="en-US" dirty="0"/>
              <a:t>The unit of measure you’ll see most often in North America is CFM or cubic feet per minute.</a:t>
            </a:r>
          </a:p>
          <a:p>
            <a:endParaRPr lang="en-US" dirty="0"/>
          </a:p>
          <a:p>
            <a:r>
              <a:rPr lang="en-US" dirty="0"/>
              <a:t>Sometimes you’ll see ACFM and SCFM.</a:t>
            </a:r>
          </a:p>
          <a:p>
            <a:endParaRPr lang="en-US" dirty="0"/>
          </a:p>
          <a:p>
            <a:r>
              <a:rPr lang="en-US" dirty="0"/>
              <a:t>ACFM refers to the Actual cubic feet per minute and represents the actual conditions at the job site as shown in the picture on the left.</a:t>
            </a:r>
          </a:p>
          <a:p>
            <a:endParaRPr lang="en-US" dirty="0"/>
          </a:p>
          <a:p>
            <a:r>
              <a:rPr lang="en-US" dirty="0"/>
              <a:t>SCFM refers to Standard cubic feet per minute.  This is referring to standard air density.  This is most often used on the drawings table and in calculations.</a:t>
            </a:r>
          </a:p>
          <a:p>
            <a:endParaRPr lang="en-US" dirty="0"/>
          </a:p>
          <a:p>
            <a:endParaRPr lang="en-US" dirty="0"/>
          </a:p>
        </p:txBody>
      </p:sp>
      <p:sp>
        <p:nvSpPr>
          <p:cNvPr id="4" name="Slide Number Placeholder 3"/>
          <p:cNvSpPr>
            <a:spLocks noGrp="1"/>
          </p:cNvSpPr>
          <p:nvPr>
            <p:ph type="sldNum" sz="quarter" idx="5"/>
          </p:nvPr>
        </p:nvSpPr>
        <p:spPr/>
        <p:txBody>
          <a:bodyPr/>
          <a:lstStyle/>
          <a:p>
            <a:fld id="{351CD9B2-1EA8-4460-A9C3-B7F3340A356B}" type="slidenum">
              <a:rPr lang="en-US" smtClean="0"/>
              <a:t>19</a:t>
            </a:fld>
            <a:endParaRPr lang="en-US" dirty="0"/>
          </a:p>
        </p:txBody>
      </p:sp>
    </p:spTree>
    <p:extLst>
      <p:ext uri="{BB962C8B-B14F-4D97-AF65-F5344CB8AC3E}">
        <p14:creationId xmlns:p14="http://schemas.microsoft.com/office/powerpoint/2010/main" val="2212093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big thing to remember about Volume is that it is constant.</a:t>
            </a:r>
          </a:p>
          <a:p>
            <a:endParaRPr lang="en-US" dirty="0"/>
          </a:p>
          <a:p>
            <a:r>
              <a:rPr lang="en-US" dirty="0"/>
              <a:t>As shown in this picture and illustrated in this equation - The volume going into the fan will equal the volume coming out of the fan.</a:t>
            </a:r>
          </a:p>
        </p:txBody>
      </p:sp>
      <p:sp>
        <p:nvSpPr>
          <p:cNvPr id="4" name="Slide Number Placeholder 3"/>
          <p:cNvSpPr>
            <a:spLocks noGrp="1"/>
          </p:cNvSpPr>
          <p:nvPr>
            <p:ph type="sldNum" sz="quarter" idx="5"/>
          </p:nvPr>
        </p:nvSpPr>
        <p:spPr/>
        <p:txBody>
          <a:bodyPr/>
          <a:lstStyle/>
          <a:p>
            <a:fld id="{92125396-D143-426A-90CF-2AA6EE04804D}" type="slidenum">
              <a:rPr lang="en-US" smtClean="0"/>
              <a:t>20</a:t>
            </a:fld>
            <a:endParaRPr lang="en-US" dirty="0"/>
          </a:p>
        </p:txBody>
      </p:sp>
    </p:spTree>
    <p:extLst>
      <p:ext uri="{BB962C8B-B14F-4D97-AF65-F5344CB8AC3E}">
        <p14:creationId xmlns:p14="http://schemas.microsoft.com/office/powerpoint/2010/main" val="776451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endParaRPr lang="en-US" dirty="0"/>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5523117-F392-4164-AB8F-D036059F6A5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4/20/2020</a:t>
            </a:r>
          </a:p>
        </p:txBody>
      </p:sp>
      <p:sp>
        <p:nvSpPr>
          <p:cNvPr id="6" name="Header Placeholder 5">
            <a:extLst>
              <a:ext uri="{FF2B5EF4-FFF2-40B4-BE49-F238E27FC236}">
                <a16:creationId xmlns:a16="http://schemas.microsoft.com/office/drawing/2014/main" id="{9207E01B-0E0C-4C64-B2C1-33457766FE1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System Effects: AMCA Pub. 201– Changing the Curve</a:t>
            </a:r>
          </a:p>
        </p:txBody>
      </p:sp>
      <p:sp>
        <p:nvSpPr>
          <p:cNvPr id="7" name="Footer Placeholder 6">
            <a:extLst>
              <a:ext uri="{FF2B5EF4-FFF2-40B4-BE49-F238E27FC236}">
                <a16:creationId xmlns:a16="http://schemas.microsoft.com/office/drawing/2014/main" id="{2FB01E97-1B1F-4750-AEB4-4E49BAC8B42A}"/>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 Howarth - Ventilation &amp; Fan Consulting Service International</a:t>
            </a:r>
          </a:p>
        </p:txBody>
      </p:sp>
    </p:spTree>
    <p:extLst>
      <p:ext uri="{BB962C8B-B14F-4D97-AF65-F5344CB8AC3E}">
        <p14:creationId xmlns:p14="http://schemas.microsoft.com/office/powerpoint/2010/main" val="2070718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of you who do much of your work out in the field or in a test lab this device may look familiar.</a:t>
            </a:r>
          </a:p>
          <a:p>
            <a:endParaRPr lang="en-US" dirty="0"/>
          </a:p>
          <a:p>
            <a:r>
              <a:rPr lang="en-US" dirty="0"/>
              <a:t>This is what we call a Pitot Tube – It is a flow measurement device invented in the early 19</a:t>
            </a:r>
            <a:r>
              <a:rPr lang="en-US" baseline="30000" dirty="0"/>
              <a:t>th</a:t>
            </a:r>
            <a:r>
              <a:rPr lang="en-US" dirty="0"/>
              <a:t> century that is used to measure static pressure and velocity pressure.  We’ll learn more about these terms shortly.</a:t>
            </a:r>
          </a:p>
          <a:p>
            <a:endParaRPr lang="en-US" dirty="0"/>
          </a:p>
          <a:p>
            <a:r>
              <a:rPr lang="en-US" dirty="0"/>
              <a:t>The picture on the bottom left shows you the orifice that measures the velocity pressure </a:t>
            </a:r>
          </a:p>
          <a:p>
            <a:endParaRPr lang="en-US" dirty="0"/>
          </a:p>
          <a:p>
            <a:r>
              <a:rPr lang="en-US" dirty="0"/>
              <a:t>The picture in the middle shows you the orifice’s that measure the static pressure</a:t>
            </a:r>
          </a:p>
          <a:p>
            <a:endParaRPr lang="en-US" dirty="0"/>
          </a:p>
          <a:p>
            <a:r>
              <a:rPr lang="en-US" dirty="0"/>
              <a:t>And the picture on the right shows you the point where you can hook up the tubing or connections to your measurement device.</a:t>
            </a:r>
          </a:p>
        </p:txBody>
      </p:sp>
      <p:sp>
        <p:nvSpPr>
          <p:cNvPr id="4" name="Slide Number Placeholder 3"/>
          <p:cNvSpPr>
            <a:spLocks noGrp="1"/>
          </p:cNvSpPr>
          <p:nvPr>
            <p:ph type="sldNum" sz="quarter" idx="5"/>
          </p:nvPr>
        </p:nvSpPr>
        <p:spPr/>
        <p:txBody>
          <a:bodyPr/>
          <a:lstStyle/>
          <a:p>
            <a:fld id="{351CD9B2-1EA8-4460-A9C3-B7F3340A356B}" type="slidenum">
              <a:rPr lang="en-US" smtClean="0"/>
              <a:t>21</a:t>
            </a:fld>
            <a:endParaRPr lang="en-US" dirty="0"/>
          </a:p>
        </p:txBody>
      </p:sp>
    </p:spTree>
    <p:extLst>
      <p:ext uri="{BB962C8B-B14F-4D97-AF65-F5344CB8AC3E}">
        <p14:creationId xmlns:p14="http://schemas.microsoft.com/office/powerpoint/2010/main" val="966398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 Let’s talk about what that tubing looks like and what its function is.</a:t>
            </a:r>
          </a:p>
          <a:p>
            <a:endParaRPr lang="en-US" dirty="0"/>
          </a:p>
          <a:p>
            <a:r>
              <a:rPr lang="en-US" dirty="0"/>
              <a:t>When not being used this tubing is basically a water level.  Before the time of laser levels this was a way to check that two surfaces far apart were level with each other.</a:t>
            </a:r>
          </a:p>
          <a:p>
            <a:endParaRPr lang="en-US" dirty="0"/>
          </a:p>
          <a:p>
            <a:r>
              <a:rPr lang="en-US" dirty="0"/>
              <a:t>However, when doing testing with a Pitot tube it is more similar to blowing into a straw.  Which I am very familiar with since I have a 3 year old daughter that loves getting into a little trouble.  As the pressure builds on one end of the tube the water is pushed through the tubing.  This difference in height is how you take air performance measurements in the field.</a:t>
            </a:r>
          </a:p>
        </p:txBody>
      </p:sp>
      <p:sp>
        <p:nvSpPr>
          <p:cNvPr id="4" name="Slide Number Placeholder 3"/>
          <p:cNvSpPr>
            <a:spLocks noGrp="1"/>
          </p:cNvSpPr>
          <p:nvPr>
            <p:ph type="sldNum" sz="quarter" idx="5"/>
          </p:nvPr>
        </p:nvSpPr>
        <p:spPr/>
        <p:txBody>
          <a:bodyPr/>
          <a:lstStyle/>
          <a:p>
            <a:fld id="{92125396-D143-426A-90CF-2AA6EE04804D}" type="slidenum">
              <a:rPr lang="en-US" smtClean="0"/>
              <a:t>22</a:t>
            </a:fld>
            <a:endParaRPr lang="en-US" dirty="0"/>
          </a:p>
        </p:txBody>
      </p:sp>
    </p:spTree>
    <p:extLst>
      <p:ext uri="{BB962C8B-B14F-4D97-AF65-F5344CB8AC3E}">
        <p14:creationId xmlns:p14="http://schemas.microsoft.com/office/powerpoint/2010/main" val="4192076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need to talk about how air flows through a duct because this is important when taking measurements.  You’ll notice in these pictures that the flow is not uniform throughout the cross section.  This is why you want to take several readings across your duct.  I have included the picture of the pitot tube again because you’ll notice some markings on the pitot tube.  These are there as a marker so that consistent measurement spacing can be achieved as you move the tube through the duct cross section.</a:t>
            </a:r>
          </a:p>
          <a:p>
            <a:endParaRPr lang="en-US" dirty="0"/>
          </a:p>
          <a:p>
            <a:r>
              <a:rPr lang="en-US" dirty="0"/>
              <a:t>CLICK FORWARD FOR POST IT!</a:t>
            </a:r>
          </a:p>
          <a:p>
            <a:endParaRPr lang="en-US" dirty="0"/>
          </a:p>
          <a:p>
            <a:r>
              <a:rPr lang="en-US" dirty="0"/>
              <a:t>Don’t forget this.  If you are taking measurements in the field, it is imperative to take measurements across the duct!</a:t>
            </a:r>
          </a:p>
        </p:txBody>
      </p:sp>
      <p:sp>
        <p:nvSpPr>
          <p:cNvPr id="4" name="Slide Number Placeholder 3"/>
          <p:cNvSpPr>
            <a:spLocks noGrp="1"/>
          </p:cNvSpPr>
          <p:nvPr>
            <p:ph type="sldNum" sz="quarter" idx="5"/>
          </p:nvPr>
        </p:nvSpPr>
        <p:spPr/>
        <p:txBody>
          <a:bodyPr/>
          <a:lstStyle/>
          <a:p>
            <a:fld id="{92125396-D143-426A-90CF-2AA6EE04804D}" type="slidenum">
              <a:rPr lang="en-US" smtClean="0"/>
              <a:t>23</a:t>
            </a:fld>
            <a:endParaRPr lang="en-US" dirty="0"/>
          </a:p>
        </p:txBody>
      </p:sp>
    </p:spTree>
    <p:extLst>
      <p:ext uri="{BB962C8B-B14F-4D97-AF65-F5344CB8AC3E}">
        <p14:creationId xmlns:p14="http://schemas.microsoft.com/office/powerpoint/2010/main" val="3702367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 I’ve now told you about the old-fashioned way for taking measurements.  </a:t>
            </a:r>
          </a:p>
          <a:p>
            <a:endParaRPr lang="en-US" dirty="0"/>
          </a:p>
          <a:p>
            <a:r>
              <a:rPr lang="en-US" dirty="0"/>
              <a:t>However, Today there are better options out there that can accomplish this task without the use of a pitot tube.  For example, you could use an anemometer shown on the right instead of using the water level trick…</a:t>
            </a:r>
          </a:p>
          <a:p>
            <a:endParaRPr lang="en-US" dirty="0"/>
          </a:p>
          <a:p>
            <a:r>
              <a:rPr lang="en-US" dirty="0"/>
              <a:t>Or you could use a piezometer Ring shown on the throat of the plenum fan inlet cone on the left.  Flow can be calculated by measuring the static pressure drop through the inlet cone. The pressure drop is measured from the tap located on the face of the inlet cone to the piezometer ring in the throat. The inlet tap is connected to the high-pressure side of the transducer and the piezometer ring is connected to the low-pressure side.</a:t>
            </a:r>
          </a:p>
          <a:p>
            <a:endParaRPr lang="en-US" dirty="0"/>
          </a:p>
          <a:p>
            <a:r>
              <a:rPr lang="en-US" dirty="0"/>
              <a:t>These can then be connected to a readout that displays your desired unit of measurement.</a:t>
            </a:r>
          </a:p>
          <a:p>
            <a:endParaRPr lang="en-US" dirty="0"/>
          </a:p>
          <a:p>
            <a:r>
              <a:rPr lang="en-US" dirty="0"/>
              <a:t>All this talk about pressure leads us to our next topic…Pressure</a:t>
            </a:r>
          </a:p>
        </p:txBody>
      </p:sp>
      <p:sp>
        <p:nvSpPr>
          <p:cNvPr id="4" name="Slide Number Placeholder 3"/>
          <p:cNvSpPr>
            <a:spLocks noGrp="1"/>
          </p:cNvSpPr>
          <p:nvPr>
            <p:ph type="sldNum" sz="quarter" idx="5"/>
          </p:nvPr>
        </p:nvSpPr>
        <p:spPr/>
        <p:txBody>
          <a:bodyPr/>
          <a:lstStyle/>
          <a:p>
            <a:fld id="{351CD9B2-1EA8-4460-A9C3-B7F3340A356B}" type="slidenum">
              <a:rPr lang="en-US" smtClean="0"/>
              <a:t>24</a:t>
            </a:fld>
            <a:endParaRPr lang="en-US" dirty="0"/>
          </a:p>
        </p:txBody>
      </p:sp>
    </p:spTree>
    <p:extLst>
      <p:ext uri="{BB962C8B-B14F-4D97-AF65-F5344CB8AC3E}">
        <p14:creationId xmlns:p14="http://schemas.microsoft.com/office/powerpoint/2010/main" val="960831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To dive into pressure we’ll cover the following topics</a:t>
            </a:r>
          </a:p>
          <a:p>
            <a:endParaRPr lang="en-US" dirty="0"/>
          </a:p>
          <a:p>
            <a:r>
              <a:rPr lang="en-US" dirty="0"/>
              <a:t>What is a system</a:t>
            </a:r>
          </a:p>
          <a:p>
            <a:r>
              <a:rPr lang="en-US" dirty="0"/>
              <a:t>The difference between negative pressure and positive pressure</a:t>
            </a:r>
          </a:p>
          <a:p>
            <a:endParaRPr lang="en-US" dirty="0"/>
          </a:p>
          <a:p>
            <a:r>
              <a:rPr lang="en-US" dirty="0"/>
              <a:t>The terms static pressure, velocity pressure, and total pressure.  </a:t>
            </a:r>
          </a:p>
          <a:p>
            <a:endParaRPr lang="en-US" dirty="0"/>
          </a:p>
          <a:p>
            <a:r>
              <a:rPr lang="en-US" dirty="0"/>
              <a:t>The lastly, we’ll close out with Fan Total pressure and Fan Static pressure.  </a:t>
            </a:r>
          </a:p>
        </p:txBody>
      </p:sp>
      <p:sp>
        <p:nvSpPr>
          <p:cNvPr id="4" name="Slide Number Placeholder 3"/>
          <p:cNvSpPr>
            <a:spLocks noGrp="1"/>
          </p:cNvSpPr>
          <p:nvPr>
            <p:ph type="sldNum" sz="quarter" idx="5"/>
          </p:nvPr>
        </p:nvSpPr>
        <p:spPr/>
        <p:txBody>
          <a:bodyPr/>
          <a:lstStyle/>
          <a:p>
            <a:fld id="{92125396-D143-426A-90CF-2AA6EE04804D}" type="slidenum">
              <a:rPr lang="en-US" smtClean="0"/>
              <a:t>25</a:t>
            </a:fld>
            <a:endParaRPr lang="en-US" dirty="0"/>
          </a:p>
        </p:txBody>
      </p:sp>
    </p:spTree>
    <p:extLst>
      <p:ext uri="{BB962C8B-B14F-4D97-AF65-F5344CB8AC3E}">
        <p14:creationId xmlns:p14="http://schemas.microsoft.com/office/powerpoint/2010/main" val="2188554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When I talk about a system I am referring to the whole mess of products available on the market.  This could be the ducting, the dampers, the coils, the filters, the transitions, the diffusers, etc.  All of these make up the system and have a big effect on pressure.</a:t>
            </a:r>
          </a:p>
        </p:txBody>
      </p:sp>
      <p:sp>
        <p:nvSpPr>
          <p:cNvPr id="4" name="Slide Number Placeholder 3"/>
          <p:cNvSpPr>
            <a:spLocks noGrp="1"/>
          </p:cNvSpPr>
          <p:nvPr>
            <p:ph type="sldNum" sz="quarter" idx="5"/>
          </p:nvPr>
        </p:nvSpPr>
        <p:spPr/>
        <p:txBody>
          <a:bodyPr/>
          <a:lstStyle/>
          <a:p>
            <a:fld id="{92125396-D143-426A-90CF-2AA6EE04804D}" type="slidenum">
              <a:rPr lang="en-US" smtClean="0"/>
              <a:t>26</a:t>
            </a:fld>
            <a:endParaRPr lang="en-US" dirty="0"/>
          </a:p>
        </p:txBody>
      </p:sp>
    </p:spTree>
    <p:extLst>
      <p:ext uri="{BB962C8B-B14F-4D97-AF65-F5344CB8AC3E}">
        <p14:creationId xmlns:p14="http://schemas.microsoft.com/office/powerpoint/2010/main" val="2529889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 lets talk about positive and negative pressure.  </a:t>
            </a:r>
          </a:p>
          <a:p>
            <a:endParaRPr lang="en-US" dirty="0"/>
          </a:p>
          <a:p>
            <a:r>
              <a:rPr lang="en-US" dirty="0"/>
              <a:t>This has been a very important topic as of late due to the Corona Virus Epidemic.  This picture depicts an example of a pop-up containment tent  that you might see in the field.</a:t>
            </a:r>
          </a:p>
          <a:p>
            <a:endParaRPr lang="en-US" dirty="0"/>
          </a:p>
          <a:p>
            <a:r>
              <a:rPr lang="en-US" dirty="0"/>
              <a:t>The bottom room shows a fan blowing air into the space.  This is an example of a positively pressurized room.  This is more often used for an immunosuppressed patient that you need to keep the contaminated air out.</a:t>
            </a:r>
          </a:p>
          <a:p>
            <a:endParaRPr lang="en-US" dirty="0"/>
          </a:p>
          <a:p>
            <a:r>
              <a:rPr lang="en-US" dirty="0"/>
              <a:t>The top room is an example of a negatively pressurized room.  The fan is pulling the air out of the space through a HEPA Filter.  Negatively pressurized rooms are being used as containment spaces.  They don’t allow contaminated air to leave the space unless through the fan.</a:t>
            </a:r>
          </a:p>
        </p:txBody>
      </p:sp>
      <p:sp>
        <p:nvSpPr>
          <p:cNvPr id="4" name="Slide Number Placeholder 3"/>
          <p:cNvSpPr>
            <a:spLocks noGrp="1"/>
          </p:cNvSpPr>
          <p:nvPr>
            <p:ph type="sldNum" sz="quarter" idx="5"/>
          </p:nvPr>
        </p:nvSpPr>
        <p:spPr/>
        <p:txBody>
          <a:bodyPr/>
          <a:lstStyle/>
          <a:p>
            <a:fld id="{351CD9B2-1EA8-4460-A9C3-B7F3340A356B}" type="slidenum">
              <a:rPr lang="en-US" smtClean="0"/>
              <a:t>27</a:t>
            </a:fld>
            <a:endParaRPr lang="en-US" dirty="0"/>
          </a:p>
        </p:txBody>
      </p:sp>
    </p:spTree>
    <p:extLst>
      <p:ext uri="{BB962C8B-B14F-4D97-AF65-F5344CB8AC3E}">
        <p14:creationId xmlns:p14="http://schemas.microsoft.com/office/powerpoint/2010/main" val="1981534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research lab is a great example of a space that would require a positively pressurized space to support a sterile environment.  Again, Positively pressurized rooms push Air out of the room to keep contaminated air from entering.</a:t>
            </a:r>
          </a:p>
        </p:txBody>
      </p:sp>
      <p:sp>
        <p:nvSpPr>
          <p:cNvPr id="4" name="Slide Number Placeholder 3"/>
          <p:cNvSpPr>
            <a:spLocks noGrp="1"/>
          </p:cNvSpPr>
          <p:nvPr>
            <p:ph type="sldNum" sz="quarter" idx="5"/>
          </p:nvPr>
        </p:nvSpPr>
        <p:spPr/>
        <p:txBody>
          <a:bodyPr/>
          <a:lstStyle/>
          <a:p>
            <a:fld id="{351CD9B2-1EA8-4460-A9C3-B7F3340A356B}" type="slidenum">
              <a:rPr lang="en-US" smtClean="0"/>
              <a:t>28</a:t>
            </a:fld>
            <a:endParaRPr lang="en-US" dirty="0"/>
          </a:p>
        </p:txBody>
      </p:sp>
    </p:spTree>
    <p:extLst>
      <p:ext uri="{BB962C8B-B14F-4D97-AF65-F5344CB8AC3E}">
        <p14:creationId xmlns:p14="http://schemas.microsoft.com/office/powerpoint/2010/main" val="1425905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move on to some definitions.</a:t>
            </a:r>
          </a:p>
          <a:p>
            <a:endParaRPr lang="en-US" dirty="0"/>
          </a:p>
          <a:p>
            <a:r>
              <a:rPr lang="en-US" dirty="0"/>
              <a:t>Static pressure is defined as the pressure exerted by air on a surface at rest.</a:t>
            </a:r>
          </a:p>
          <a:p>
            <a:endParaRPr lang="en-US" dirty="0"/>
          </a:p>
          <a:p>
            <a:r>
              <a:rPr lang="en-US" dirty="0"/>
              <a:t>A good example of this is when you blow into a balloon.  The rubber balloon is similar to the duct – as you push air through the space it creates static pressure.  The more and more air you try to push through the opening the higher the tension that is created.</a:t>
            </a:r>
          </a:p>
          <a:p>
            <a:endParaRPr lang="en-US" dirty="0"/>
          </a:p>
          <a:p>
            <a:r>
              <a:rPr lang="en-US" dirty="0"/>
              <a:t>This is most commonly used when specifying fan performance.</a:t>
            </a:r>
          </a:p>
          <a:p>
            <a:endParaRPr lang="en-US" dirty="0"/>
          </a:p>
          <a:p>
            <a:r>
              <a:rPr lang="en-US" dirty="0"/>
              <a:t>You can see in the picture on the right that this is measured using the static pressure portion of the pitot tube.</a:t>
            </a:r>
          </a:p>
        </p:txBody>
      </p:sp>
      <p:sp>
        <p:nvSpPr>
          <p:cNvPr id="4" name="Slide Number Placeholder 3"/>
          <p:cNvSpPr>
            <a:spLocks noGrp="1"/>
          </p:cNvSpPr>
          <p:nvPr>
            <p:ph type="sldNum" sz="quarter" idx="5"/>
          </p:nvPr>
        </p:nvSpPr>
        <p:spPr/>
        <p:txBody>
          <a:bodyPr/>
          <a:lstStyle/>
          <a:p>
            <a:fld id="{351CD9B2-1EA8-4460-A9C3-B7F3340A356B}" type="slidenum">
              <a:rPr lang="en-US" smtClean="0"/>
              <a:t>29</a:t>
            </a:fld>
            <a:endParaRPr lang="en-US" dirty="0"/>
          </a:p>
        </p:txBody>
      </p:sp>
    </p:spTree>
    <p:extLst>
      <p:ext uri="{BB962C8B-B14F-4D97-AF65-F5344CB8AC3E}">
        <p14:creationId xmlns:p14="http://schemas.microsoft.com/office/powerpoint/2010/main" val="4122676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velocity pressure.  </a:t>
            </a:r>
          </a:p>
          <a:p>
            <a:endParaRPr lang="en-US" dirty="0"/>
          </a:p>
          <a:p>
            <a:r>
              <a:rPr lang="en-US" dirty="0"/>
              <a:t>This is defined as the kinetic energy per unit volume.  A good example of this is when you step in front of a fan.  What you are feeling is actually the velocity pressure created by the movement of the air.</a:t>
            </a:r>
          </a:p>
          <a:p>
            <a:endParaRPr lang="en-US" dirty="0"/>
          </a:p>
          <a:p>
            <a:r>
              <a:rPr lang="en-US" dirty="0"/>
              <a:t>CLICK FORWARD FOR POST IT!</a:t>
            </a:r>
          </a:p>
          <a:p>
            <a:endParaRPr lang="en-US" dirty="0"/>
          </a:p>
          <a:p>
            <a:r>
              <a:rPr lang="en-US" dirty="0"/>
              <a:t>This is one of the most useful terms to remember and measure in the field because it can help you calculate your airflow!</a:t>
            </a:r>
          </a:p>
          <a:p>
            <a:endParaRPr lang="en-US" dirty="0"/>
          </a:p>
          <a:p>
            <a:r>
              <a:rPr lang="en-US" dirty="0"/>
              <a:t>If you measure and average the velocity pressure across the duct you can take that measurement and place it in one of these equations.  For simplicity I will explain the equation at standard air.  First – the 4009 is a unit conversion constant.  Take your Measurement at VP and solve for V (velocity in feet per minute).  Then plug that into the airflow equation at the bottom along with your duct cross sectional area to calculate your airflow. </a:t>
            </a:r>
          </a:p>
        </p:txBody>
      </p:sp>
      <p:sp>
        <p:nvSpPr>
          <p:cNvPr id="4" name="Slide Number Placeholder 3"/>
          <p:cNvSpPr>
            <a:spLocks noGrp="1"/>
          </p:cNvSpPr>
          <p:nvPr>
            <p:ph type="sldNum" sz="quarter" idx="5"/>
          </p:nvPr>
        </p:nvSpPr>
        <p:spPr/>
        <p:txBody>
          <a:bodyPr/>
          <a:lstStyle/>
          <a:p>
            <a:fld id="{351CD9B2-1EA8-4460-A9C3-B7F3340A356B}" type="slidenum">
              <a:rPr lang="en-US" smtClean="0"/>
              <a:t>30</a:t>
            </a:fld>
            <a:endParaRPr lang="en-US" dirty="0"/>
          </a:p>
        </p:txBody>
      </p:sp>
    </p:spTree>
    <p:extLst>
      <p:ext uri="{BB962C8B-B14F-4D97-AF65-F5344CB8AC3E}">
        <p14:creationId xmlns:p14="http://schemas.microsoft.com/office/powerpoint/2010/main" val="2299957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endParaRPr lang="en-US" dirty="0"/>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5" name="Date Placeholder 4">
            <a:extLst>
              <a:ext uri="{FF2B5EF4-FFF2-40B4-BE49-F238E27FC236}">
                <a16:creationId xmlns:a16="http://schemas.microsoft.com/office/drawing/2014/main" id="{B1849F1D-1706-4307-848D-67A0D86F49D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4/20/2020</a:t>
            </a:r>
          </a:p>
        </p:txBody>
      </p:sp>
      <p:sp>
        <p:nvSpPr>
          <p:cNvPr id="6" name="Header Placeholder 5">
            <a:extLst>
              <a:ext uri="{FF2B5EF4-FFF2-40B4-BE49-F238E27FC236}">
                <a16:creationId xmlns:a16="http://schemas.microsoft.com/office/drawing/2014/main" id="{8E7D0D3F-9D54-46FA-8433-B7CCF1312CD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System Effects: AMCA Pub. 201– Changing the Curve</a:t>
            </a:r>
          </a:p>
        </p:txBody>
      </p:sp>
      <p:sp>
        <p:nvSpPr>
          <p:cNvPr id="7" name="Footer Placeholder 6">
            <a:extLst>
              <a:ext uri="{FF2B5EF4-FFF2-40B4-BE49-F238E27FC236}">
                <a16:creationId xmlns:a16="http://schemas.microsoft.com/office/drawing/2014/main" id="{49AC54E8-4738-4E0C-B74D-552B1337227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William Howarth - Ventilation &amp; Fan Consulting Service International</a:t>
            </a:r>
          </a:p>
        </p:txBody>
      </p:sp>
    </p:spTree>
    <p:extLst>
      <p:ext uri="{BB962C8B-B14F-4D97-AF65-F5344CB8AC3E}">
        <p14:creationId xmlns:p14="http://schemas.microsoft.com/office/powerpoint/2010/main" val="3124305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total pressure is just the addition of Static pressure and velocity pressure.  </a:t>
            </a:r>
          </a:p>
          <a:p>
            <a:endParaRPr lang="en-US" dirty="0"/>
          </a:p>
          <a:p>
            <a:r>
              <a:rPr lang="en-US" dirty="0"/>
              <a:t>This is the measure of the total energy of the airstream.</a:t>
            </a:r>
          </a:p>
        </p:txBody>
      </p:sp>
      <p:sp>
        <p:nvSpPr>
          <p:cNvPr id="4" name="Slide Number Placeholder 3"/>
          <p:cNvSpPr>
            <a:spLocks noGrp="1"/>
          </p:cNvSpPr>
          <p:nvPr>
            <p:ph type="sldNum" sz="quarter" idx="5"/>
          </p:nvPr>
        </p:nvSpPr>
        <p:spPr/>
        <p:txBody>
          <a:bodyPr/>
          <a:lstStyle/>
          <a:p>
            <a:fld id="{92125396-D143-426A-90CF-2AA6EE04804D}" type="slidenum">
              <a:rPr lang="en-US" smtClean="0"/>
              <a:t>31</a:t>
            </a:fld>
            <a:endParaRPr lang="en-US" dirty="0"/>
          </a:p>
        </p:txBody>
      </p:sp>
    </p:spTree>
    <p:extLst>
      <p:ext uri="{BB962C8B-B14F-4D97-AF65-F5344CB8AC3E}">
        <p14:creationId xmlns:p14="http://schemas.microsoft.com/office/powerpoint/2010/main" val="2129114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 Static Pressure is different from the “regular” static pressure we just talked about.  This is all about the fan, as the title says.  Fan static pressure is all about overcoming the differential pressure from the outlet and the inlet.</a:t>
            </a:r>
          </a:p>
          <a:p>
            <a:endParaRPr lang="en-US" dirty="0"/>
          </a:p>
          <a:p>
            <a:r>
              <a:rPr lang="en-US" dirty="0"/>
              <a:t>An open Inlet (also known as no ducting), like a plug fan, would have a velocity pressure of 0 and would be similar to regular static pressure.</a:t>
            </a:r>
          </a:p>
          <a:p>
            <a:endParaRPr lang="en-US" dirty="0"/>
          </a:p>
          <a:p>
            <a:r>
              <a:rPr lang="en-US" dirty="0"/>
              <a:t>This is important because this is what fan companies use to rate their fans.</a:t>
            </a:r>
          </a:p>
        </p:txBody>
      </p:sp>
      <p:sp>
        <p:nvSpPr>
          <p:cNvPr id="4" name="Slide Number Placeholder 3"/>
          <p:cNvSpPr>
            <a:spLocks noGrp="1"/>
          </p:cNvSpPr>
          <p:nvPr>
            <p:ph type="sldNum" sz="quarter" idx="5"/>
          </p:nvPr>
        </p:nvSpPr>
        <p:spPr/>
        <p:txBody>
          <a:bodyPr/>
          <a:lstStyle/>
          <a:p>
            <a:fld id="{351CD9B2-1EA8-4460-A9C3-B7F3340A356B}" type="slidenum">
              <a:rPr lang="en-US" smtClean="0"/>
              <a:t>32</a:t>
            </a:fld>
            <a:endParaRPr lang="en-US" dirty="0"/>
          </a:p>
        </p:txBody>
      </p:sp>
    </p:spTree>
    <p:extLst>
      <p:ext uri="{BB962C8B-B14F-4D97-AF65-F5344CB8AC3E}">
        <p14:creationId xmlns:p14="http://schemas.microsoft.com/office/powerpoint/2010/main" val="1720389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 Fan total pressure is similarly focused on the fan and can be defined as the total mechanical energy added to the air by the fan.</a:t>
            </a:r>
          </a:p>
          <a:p>
            <a:endParaRPr lang="en-US" dirty="0"/>
          </a:p>
          <a:p>
            <a:endParaRPr lang="en-US" dirty="0"/>
          </a:p>
        </p:txBody>
      </p:sp>
      <p:sp>
        <p:nvSpPr>
          <p:cNvPr id="4" name="Slide Number Placeholder 3"/>
          <p:cNvSpPr>
            <a:spLocks noGrp="1"/>
          </p:cNvSpPr>
          <p:nvPr>
            <p:ph type="sldNum" sz="quarter" idx="5"/>
          </p:nvPr>
        </p:nvSpPr>
        <p:spPr/>
        <p:txBody>
          <a:bodyPr/>
          <a:lstStyle/>
          <a:p>
            <a:fld id="{92125396-D143-426A-90CF-2AA6EE04804D}" type="slidenum">
              <a:rPr lang="en-US" smtClean="0"/>
              <a:t>33</a:t>
            </a:fld>
            <a:endParaRPr lang="en-US" dirty="0"/>
          </a:p>
        </p:txBody>
      </p:sp>
    </p:spTree>
    <p:extLst>
      <p:ext uri="{BB962C8B-B14F-4D97-AF65-F5344CB8AC3E}">
        <p14:creationId xmlns:p14="http://schemas.microsoft.com/office/powerpoint/2010/main" val="4132834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section 3: Power and Efficiency</a:t>
            </a:r>
          </a:p>
          <a:p>
            <a:endParaRPr lang="en-US" dirty="0"/>
          </a:p>
          <a:p>
            <a:r>
              <a:rPr lang="en-US" dirty="0"/>
              <a:t>Here we will go over the key terms of:</a:t>
            </a:r>
          </a:p>
          <a:p>
            <a:pPr marL="171450" indent="-171450">
              <a:buFontTx/>
              <a:buChar char="-"/>
            </a:pPr>
            <a:r>
              <a:rPr lang="en-US" dirty="0"/>
              <a:t>Air Horsepower</a:t>
            </a:r>
          </a:p>
          <a:p>
            <a:pPr marL="171450" indent="-171450">
              <a:buFontTx/>
              <a:buChar char="-"/>
            </a:pPr>
            <a:r>
              <a:rPr lang="en-US" dirty="0"/>
              <a:t>Brake Horsepower</a:t>
            </a:r>
          </a:p>
          <a:p>
            <a:pPr marL="171450" indent="-171450">
              <a:buFontTx/>
              <a:buChar char="-"/>
            </a:pPr>
            <a:r>
              <a:rPr lang="en-US" dirty="0"/>
              <a:t>Static Efficiency</a:t>
            </a:r>
          </a:p>
          <a:p>
            <a:pPr marL="171450" indent="-171450">
              <a:buFontTx/>
              <a:buChar char="-"/>
            </a:pPr>
            <a:r>
              <a:rPr lang="en-US" dirty="0"/>
              <a:t>And Total Efficiency.</a:t>
            </a:r>
          </a:p>
        </p:txBody>
      </p:sp>
      <p:sp>
        <p:nvSpPr>
          <p:cNvPr id="4" name="Slide Number Placeholder 3"/>
          <p:cNvSpPr>
            <a:spLocks noGrp="1"/>
          </p:cNvSpPr>
          <p:nvPr>
            <p:ph type="sldNum" sz="quarter" idx="5"/>
          </p:nvPr>
        </p:nvSpPr>
        <p:spPr/>
        <p:txBody>
          <a:bodyPr/>
          <a:lstStyle/>
          <a:p>
            <a:fld id="{92125396-D143-426A-90CF-2AA6EE04804D}" type="slidenum">
              <a:rPr lang="en-US" smtClean="0"/>
              <a:t>34</a:t>
            </a:fld>
            <a:endParaRPr lang="en-US" dirty="0"/>
          </a:p>
        </p:txBody>
      </p:sp>
    </p:spTree>
    <p:extLst>
      <p:ext uri="{BB962C8B-B14F-4D97-AF65-F5344CB8AC3E}">
        <p14:creationId xmlns:p14="http://schemas.microsoft.com/office/powerpoint/2010/main" val="4048315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off with Air Horsepower.  This can be defined as The horsepower required to move a given volume of air against a given pressure, assuming 100% efficiency. </a:t>
            </a:r>
          </a:p>
          <a:p>
            <a:endParaRPr lang="en-US" dirty="0"/>
          </a:p>
          <a:p>
            <a:r>
              <a:rPr lang="en-US" dirty="0"/>
              <a:t>The key to remember here is that this will be used to calculate how efficient a fan is operating.</a:t>
            </a:r>
          </a:p>
          <a:p>
            <a:endParaRPr lang="en-US" dirty="0"/>
          </a:p>
          <a:p>
            <a:r>
              <a:rPr lang="en-US" dirty="0"/>
              <a:t>What you see on the right is a good depiction of this device and is advertised on amazon as a perpetual motion machine.  Unfortunately, these are currently out of stock.  Good news though – Amazon has me on their reminder list for when it is available.</a:t>
            </a:r>
          </a:p>
        </p:txBody>
      </p:sp>
      <p:sp>
        <p:nvSpPr>
          <p:cNvPr id="4" name="Slide Number Placeholder 3"/>
          <p:cNvSpPr>
            <a:spLocks noGrp="1"/>
          </p:cNvSpPr>
          <p:nvPr>
            <p:ph type="sldNum" sz="quarter" idx="5"/>
          </p:nvPr>
        </p:nvSpPr>
        <p:spPr/>
        <p:txBody>
          <a:bodyPr/>
          <a:lstStyle/>
          <a:p>
            <a:fld id="{92125396-D143-426A-90CF-2AA6EE04804D}" type="slidenum">
              <a:rPr lang="en-US" smtClean="0"/>
              <a:t>35</a:t>
            </a:fld>
            <a:endParaRPr lang="en-US" dirty="0"/>
          </a:p>
        </p:txBody>
      </p:sp>
    </p:spTree>
    <p:extLst>
      <p:ext uri="{BB962C8B-B14F-4D97-AF65-F5344CB8AC3E}">
        <p14:creationId xmlns:p14="http://schemas.microsoft.com/office/powerpoint/2010/main" val="277757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highlight>
                  <a:srgbClr val="FFFF00"/>
                </a:highlight>
                <a:latin typeface="BankGothic Lt BT" panose="020B0607020203060204" pitchFamily="34" charset="0"/>
              </a:rPr>
              <a:t>Moving on to Brake Horsepower</a:t>
            </a:r>
          </a:p>
          <a:p>
            <a:pPr defTabSz="966612"/>
            <a:endParaRPr lang="en-US" sz="1300" dirty="0">
              <a:highlight>
                <a:srgbClr val="FFFF00"/>
              </a:highlight>
              <a:latin typeface="BankGothic Lt BT" panose="020B0607020203060204" pitchFamily="34" charset="0"/>
            </a:endParaRPr>
          </a:p>
          <a:p>
            <a:pPr defTabSz="966612"/>
            <a:r>
              <a:rPr lang="en-US" sz="1300" dirty="0">
                <a:highlight>
                  <a:srgbClr val="FFFF00"/>
                </a:highlight>
                <a:latin typeface="BankGothic Lt BT" panose="020B0607020203060204" pitchFamily="34" charset="0"/>
              </a:rPr>
              <a:t>CLICK FOR POST IT.</a:t>
            </a:r>
          </a:p>
          <a:p>
            <a:pPr defTabSz="966612"/>
            <a:endParaRPr lang="en-US" sz="1300" dirty="0">
              <a:highlight>
                <a:srgbClr val="FFFF00"/>
              </a:highlight>
              <a:latin typeface="BankGothic Lt BT" panose="020B0607020203060204" pitchFamily="34" charset="0"/>
            </a:endParaRPr>
          </a:p>
          <a:p>
            <a:pPr defTabSz="966612"/>
            <a:r>
              <a:rPr lang="en-US" sz="1300" dirty="0">
                <a:highlight>
                  <a:srgbClr val="FFFF00"/>
                </a:highlight>
                <a:latin typeface="BankGothic Lt BT" panose="020B0607020203060204" pitchFamily="34" charset="0"/>
              </a:rPr>
              <a:t>This is one to remember.</a:t>
            </a:r>
          </a:p>
          <a:p>
            <a:pPr defTabSz="966612"/>
            <a:endParaRPr lang="en-US" sz="1300" dirty="0">
              <a:highlight>
                <a:srgbClr val="FFFF00"/>
              </a:highlight>
              <a:latin typeface="BankGothic Lt BT" panose="020B0607020203060204" pitchFamily="34" charset="0"/>
            </a:endParaRPr>
          </a:p>
          <a:p>
            <a:pPr defTabSz="966612"/>
            <a:r>
              <a:rPr lang="en-US" sz="1300" dirty="0">
                <a:highlight>
                  <a:srgbClr val="FFFF00"/>
                </a:highlight>
                <a:latin typeface="BankGothic Lt BT" panose="020B0607020203060204" pitchFamily="34" charset="0"/>
              </a:rPr>
              <a:t>This can be defined as the minimum horsepower required to operate the fan at a given RPM for a system</a:t>
            </a:r>
          </a:p>
          <a:p>
            <a:pPr defTabSz="966612"/>
            <a:endParaRPr lang="en-US" sz="1300" dirty="0">
              <a:highlight>
                <a:srgbClr val="FFFF00"/>
              </a:highlight>
              <a:latin typeface="BankGothic Lt BT" panose="020B0607020203060204" pitchFamily="34" charset="0"/>
            </a:endParaRPr>
          </a:p>
          <a:p>
            <a:pPr defTabSz="966612"/>
            <a:r>
              <a:rPr lang="en-US" sz="1300" dirty="0">
                <a:highlight>
                  <a:srgbClr val="FFFF00"/>
                </a:highlight>
                <a:latin typeface="BankGothic Lt BT" panose="020B0607020203060204" pitchFamily="34" charset="0"/>
              </a:rPr>
              <a:t>In addition to fan power input, BHP may include power absorbed by V-belt drives or other accessories.</a:t>
            </a:r>
          </a:p>
          <a:p>
            <a:pPr defTabSz="966612"/>
            <a:endParaRPr lang="en-US" sz="1300" dirty="0">
              <a:highlight>
                <a:srgbClr val="FFFF00"/>
              </a:highlight>
              <a:latin typeface="BankGothic Lt BT" panose="020B0607020203060204" pitchFamily="34" charset="0"/>
            </a:endParaRPr>
          </a:p>
          <a:p>
            <a:pPr defTabSz="966612"/>
            <a:r>
              <a:rPr lang="en-US" sz="1300" dirty="0">
                <a:highlight>
                  <a:srgbClr val="FFFF00"/>
                </a:highlight>
                <a:latin typeface="BankGothic Lt BT" panose="020B0607020203060204" pitchFamily="34" charset="0"/>
              </a:rPr>
              <a:t>The big takeaway here is – never select a motor less than the given brake horse power required to operate a fan.</a:t>
            </a:r>
          </a:p>
          <a:p>
            <a:endParaRPr lang="en-US" dirty="0"/>
          </a:p>
        </p:txBody>
      </p:sp>
      <p:sp>
        <p:nvSpPr>
          <p:cNvPr id="4" name="Slide Number Placeholder 3"/>
          <p:cNvSpPr>
            <a:spLocks noGrp="1"/>
          </p:cNvSpPr>
          <p:nvPr>
            <p:ph type="sldNum" sz="quarter" idx="5"/>
          </p:nvPr>
        </p:nvSpPr>
        <p:spPr/>
        <p:txBody>
          <a:bodyPr/>
          <a:lstStyle/>
          <a:p>
            <a:fld id="{351CD9B2-1EA8-4460-A9C3-B7F3340A356B}" type="slidenum">
              <a:rPr lang="en-US" smtClean="0"/>
              <a:t>36</a:t>
            </a:fld>
            <a:endParaRPr lang="en-US" dirty="0"/>
          </a:p>
        </p:txBody>
      </p:sp>
    </p:spTree>
    <p:extLst>
      <p:ext uri="{BB962C8B-B14F-4D97-AF65-F5344CB8AC3E}">
        <p14:creationId xmlns:p14="http://schemas.microsoft.com/office/powerpoint/2010/main" val="1245158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we’re going to talk about static efficiency.</a:t>
            </a:r>
          </a:p>
          <a:p>
            <a:endParaRPr lang="en-US" dirty="0"/>
          </a:p>
          <a:p>
            <a:r>
              <a:rPr lang="en-US" dirty="0"/>
              <a:t>To calculate this we need to take our Air horsepower based on static pressure, which we talked about 2 slides ago, and divide by our required brake horsepower as shown in the equations below.  This will return a percentage stating how efficient the fan is operating.</a:t>
            </a:r>
          </a:p>
          <a:p>
            <a:endParaRPr lang="en-US" dirty="0"/>
          </a:p>
          <a:p>
            <a:r>
              <a:rPr lang="en-US" dirty="0"/>
              <a:t>Efficiency is specifically important right now in the fan industry.  Many of you may have heard about the Fan Energy Index that AMCA and its industry partners helped develop.  Once enforced, this will be key in reducing the enormous amount of power consumed by fans across the globe.</a:t>
            </a:r>
          </a:p>
        </p:txBody>
      </p:sp>
      <p:sp>
        <p:nvSpPr>
          <p:cNvPr id="4" name="Slide Number Placeholder 3"/>
          <p:cNvSpPr>
            <a:spLocks noGrp="1"/>
          </p:cNvSpPr>
          <p:nvPr>
            <p:ph type="sldNum" sz="quarter" idx="5"/>
          </p:nvPr>
        </p:nvSpPr>
        <p:spPr/>
        <p:txBody>
          <a:bodyPr/>
          <a:lstStyle/>
          <a:p>
            <a:fld id="{92125396-D143-426A-90CF-2AA6EE04804D}" type="slidenum">
              <a:rPr lang="en-US" smtClean="0"/>
              <a:t>37</a:t>
            </a:fld>
            <a:endParaRPr lang="en-US" dirty="0"/>
          </a:p>
        </p:txBody>
      </p:sp>
    </p:spTree>
    <p:extLst>
      <p:ext uri="{BB962C8B-B14F-4D97-AF65-F5344CB8AC3E}">
        <p14:creationId xmlns:p14="http://schemas.microsoft.com/office/powerpoint/2010/main" val="674234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Total Efficiency.  This can be defined as the ratio of the total fan power output to the fan power input and is also referred to as mechanical efficiency.  This is similarly calculated as the last slide, but instead of using the Air horse power based on static pressure, we are using the air horsepower based on total pressure.</a:t>
            </a:r>
          </a:p>
        </p:txBody>
      </p:sp>
      <p:sp>
        <p:nvSpPr>
          <p:cNvPr id="4" name="Slide Number Placeholder 3"/>
          <p:cNvSpPr>
            <a:spLocks noGrp="1"/>
          </p:cNvSpPr>
          <p:nvPr>
            <p:ph type="sldNum" sz="quarter" idx="5"/>
          </p:nvPr>
        </p:nvSpPr>
        <p:spPr/>
        <p:txBody>
          <a:bodyPr/>
          <a:lstStyle/>
          <a:p>
            <a:fld id="{92125396-D143-426A-90CF-2AA6EE04804D}" type="slidenum">
              <a:rPr lang="en-US" smtClean="0"/>
              <a:t>38</a:t>
            </a:fld>
            <a:endParaRPr lang="en-US" dirty="0"/>
          </a:p>
        </p:txBody>
      </p:sp>
    </p:spTree>
    <p:extLst>
      <p:ext uri="{BB962C8B-B14F-4D97-AF65-F5344CB8AC3E}">
        <p14:creationId xmlns:p14="http://schemas.microsoft.com/office/powerpoint/2010/main" val="3171209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sum this portion of the presentation up, the picture on the right shows how energy flows through a fan.  </a:t>
            </a:r>
          </a:p>
          <a:p>
            <a:endParaRPr lang="en-US" dirty="0"/>
          </a:p>
          <a:p>
            <a:r>
              <a:rPr lang="en-US" dirty="0"/>
              <a:t>The total pressure in plus the energy used to move the fan is equal to the total pressure going out plus the losses caused by fan inefficiencies and flow losses.</a:t>
            </a:r>
          </a:p>
        </p:txBody>
      </p:sp>
      <p:sp>
        <p:nvSpPr>
          <p:cNvPr id="4" name="Slide Number Placeholder 3"/>
          <p:cNvSpPr>
            <a:spLocks noGrp="1"/>
          </p:cNvSpPr>
          <p:nvPr>
            <p:ph type="sldNum" sz="quarter" idx="5"/>
          </p:nvPr>
        </p:nvSpPr>
        <p:spPr/>
        <p:txBody>
          <a:bodyPr/>
          <a:lstStyle/>
          <a:p>
            <a:fld id="{92125396-D143-426A-90CF-2AA6EE04804D}" type="slidenum">
              <a:rPr lang="en-US" smtClean="0"/>
              <a:t>39</a:t>
            </a:fld>
            <a:endParaRPr lang="en-US" dirty="0"/>
          </a:p>
        </p:txBody>
      </p:sp>
    </p:spTree>
    <p:extLst>
      <p:ext uri="{BB962C8B-B14F-4D97-AF65-F5344CB8AC3E}">
        <p14:creationId xmlns:p14="http://schemas.microsoft.com/office/powerpoint/2010/main" val="2540354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 Section 4.  This is the section that will help you to be able to read a fan curve.  </a:t>
            </a:r>
          </a:p>
          <a:p>
            <a:endParaRPr lang="en-US" dirty="0"/>
          </a:p>
          <a:p>
            <a:r>
              <a:rPr lang="en-US" dirty="0"/>
              <a:t>We’ll start by introducing you to a basic chart of fan curves and then diving into:</a:t>
            </a:r>
          </a:p>
          <a:p>
            <a:r>
              <a:rPr lang="en-US" dirty="0"/>
              <a:t>The System Curve</a:t>
            </a:r>
          </a:p>
          <a:p>
            <a:r>
              <a:rPr lang="en-US" dirty="0"/>
              <a:t>The Fan performance curve</a:t>
            </a:r>
          </a:p>
          <a:p>
            <a:r>
              <a:rPr lang="en-US" dirty="0"/>
              <a:t>The Brake Horse Power Curve</a:t>
            </a:r>
          </a:p>
          <a:p>
            <a:r>
              <a:rPr lang="en-US" dirty="0"/>
              <a:t>The Static Efficiency Curve</a:t>
            </a:r>
          </a:p>
          <a:p>
            <a:r>
              <a:rPr lang="en-US" dirty="0"/>
              <a:t>And the fan operating point</a:t>
            </a:r>
          </a:p>
          <a:p>
            <a:endParaRPr lang="en-US" dirty="0"/>
          </a:p>
          <a:p>
            <a:r>
              <a:rPr lang="en-US" dirty="0"/>
              <a:t>Lastly we’ll touch on the total efficiency curve and how multiple fan configurations can effect this curve</a:t>
            </a:r>
          </a:p>
          <a:p>
            <a:endParaRPr lang="en-US" dirty="0"/>
          </a:p>
        </p:txBody>
      </p:sp>
      <p:sp>
        <p:nvSpPr>
          <p:cNvPr id="4" name="Slide Number Placeholder 3"/>
          <p:cNvSpPr>
            <a:spLocks noGrp="1"/>
          </p:cNvSpPr>
          <p:nvPr>
            <p:ph type="sldNum" sz="quarter" idx="5"/>
          </p:nvPr>
        </p:nvSpPr>
        <p:spPr/>
        <p:txBody>
          <a:bodyPr/>
          <a:lstStyle/>
          <a:p>
            <a:fld id="{92125396-D143-426A-90CF-2AA6EE04804D}" type="slidenum">
              <a:rPr lang="en-US" smtClean="0"/>
              <a:t>40</a:t>
            </a:fld>
            <a:endParaRPr lang="en-US" dirty="0"/>
          </a:p>
        </p:txBody>
      </p:sp>
    </p:spTree>
    <p:extLst>
      <p:ext uri="{BB962C8B-B14F-4D97-AF65-F5344CB8AC3E}">
        <p14:creationId xmlns:p14="http://schemas.microsoft.com/office/powerpoint/2010/main" val="268467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endParaRPr lang="en-US" dirty="0"/>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D5D2F49-A913-46F9-BD52-807A3DB3675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4/20/2020</a:t>
            </a:r>
          </a:p>
        </p:txBody>
      </p:sp>
      <p:sp>
        <p:nvSpPr>
          <p:cNvPr id="6" name="Header Placeholder 5">
            <a:extLst>
              <a:ext uri="{FF2B5EF4-FFF2-40B4-BE49-F238E27FC236}">
                <a16:creationId xmlns:a16="http://schemas.microsoft.com/office/drawing/2014/main" id="{90699C59-6C9A-4341-8269-72D80F6F0E1E}"/>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System Effects: AMCA Pub. 201– Changing the Curve</a:t>
            </a:r>
          </a:p>
        </p:txBody>
      </p:sp>
      <p:sp>
        <p:nvSpPr>
          <p:cNvPr id="7" name="Footer Placeholder 6">
            <a:extLst>
              <a:ext uri="{FF2B5EF4-FFF2-40B4-BE49-F238E27FC236}">
                <a16:creationId xmlns:a16="http://schemas.microsoft.com/office/drawing/2014/main" id="{145484CE-5D00-486F-BE8C-DA1A91C9DBA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 Howarth - Ventilation &amp; Fan Consulting Service International</a:t>
            </a:r>
          </a:p>
        </p:txBody>
      </p:sp>
    </p:spTree>
    <p:extLst>
      <p:ext uri="{BB962C8B-B14F-4D97-AF65-F5344CB8AC3E}">
        <p14:creationId xmlns:p14="http://schemas.microsoft.com/office/powerpoint/2010/main" val="3676926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you’re seeing here is a stripped down fan curve.</a:t>
            </a:r>
          </a:p>
          <a:p>
            <a:endParaRPr lang="en-US" dirty="0"/>
          </a:p>
          <a:p>
            <a:r>
              <a:rPr lang="en-US" dirty="0"/>
              <a:t>The X axis at the bottom is defined as the flow or volume of air</a:t>
            </a:r>
          </a:p>
          <a:p>
            <a:r>
              <a:rPr lang="en-US" dirty="0"/>
              <a:t>The Y axis on the left is defined as static pressure.</a:t>
            </a:r>
          </a:p>
          <a:p>
            <a:endParaRPr lang="en-US" dirty="0"/>
          </a:p>
          <a:p>
            <a:r>
              <a:rPr lang="en-US" dirty="0"/>
              <a:t>Moving forward we’ll identify each one of the curves shown and what it means</a:t>
            </a:r>
          </a:p>
        </p:txBody>
      </p:sp>
      <p:sp>
        <p:nvSpPr>
          <p:cNvPr id="4" name="Slide Number Placeholder 3"/>
          <p:cNvSpPr>
            <a:spLocks noGrp="1"/>
          </p:cNvSpPr>
          <p:nvPr>
            <p:ph type="sldNum" sz="quarter" idx="5"/>
          </p:nvPr>
        </p:nvSpPr>
        <p:spPr/>
        <p:txBody>
          <a:bodyPr/>
          <a:lstStyle/>
          <a:p>
            <a:fld id="{92125396-D143-426A-90CF-2AA6EE04804D}" type="slidenum">
              <a:rPr lang="en-US" smtClean="0"/>
              <a:t>41</a:t>
            </a:fld>
            <a:endParaRPr lang="en-US" dirty="0"/>
          </a:p>
        </p:txBody>
      </p:sp>
    </p:spTree>
    <p:extLst>
      <p:ext uri="{BB962C8B-B14F-4D97-AF65-F5344CB8AC3E}">
        <p14:creationId xmlns:p14="http://schemas.microsoft.com/office/powerpoint/2010/main" val="3320609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Starting with the system curve – Shown here in blue.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curve has nothing to do with the fan – it is all about your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FOR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51CD9B2-1EA8-4460-A9C3-B7F3340A356B}" type="slidenum">
              <a:rPr lang="en-US" smtClean="0"/>
              <a:t>42</a:t>
            </a:fld>
            <a:endParaRPr lang="en-US" dirty="0"/>
          </a:p>
        </p:txBody>
      </p:sp>
    </p:spTree>
    <p:extLst>
      <p:ext uri="{BB962C8B-B14F-4D97-AF65-F5344CB8AC3E}">
        <p14:creationId xmlns:p14="http://schemas.microsoft.com/office/powerpoint/2010/main" val="1736664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reminder from section 2.  The system could be everything you see here and more.</a:t>
            </a:r>
          </a:p>
        </p:txBody>
      </p:sp>
      <p:sp>
        <p:nvSpPr>
          <p:cNvPr id="4" name="Slide Number Placeholder 3"/>
          <p:cNvSpPr>
            <a:spLocks noGrp="1"/>
          </p:cNvSpPr>
          <p:nvPr>
            <p:ph type="sldNum" sz="quarter" idx="5"/>
          </p:nvPr>
        </p:nvSpPr>
        <p:spPr/>
        <p:txBody>
          <a:bodyPr/>
          <a:lstStyle/>
          <a:p>
            <a:fld id="{92125396-D143-426A-90CF-2AA6EE04804D}" type="slidenum">
              <a:rPr lang="en-US" smtClean="0"/>
              <a:t>43</a:t>
            </a:fld>
            <a:endParaRPr lang="en-US" dirty="0"/>
          </a:p>
        </p:txBody>
      </p:sp>
    </p:spTree>
    <p:extLst>
      <p:ext uri="{BB962C8B-B14F-4D97-AF65-F5344CB8AC3E}">
        <p14:creationId xmlns:p14="http://schemas.microsoft.com/office/powerpoint/2010/main" val="14521797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 back to the system curve.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thing to remember here is As flow increases on the X axis, the static pressure on the y axis increases due to resistance of system.  Remember when we were talking about the balloon – the more air in the balloon, the higher the pressure.  The key however is that this doesn’t increase linearly with the amount air moving through the duct.  It increase exponentially as shown.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 equations on this slide I am going to show you how this can be useful in a variable air volume application.</a:t>
            </a:r>
          </a:p>
          <a:p>
            <a:endParaRPr lang="en-US" dirty="0"/>
          </a:p>
        </p:txBody>
      </p:sp>
      <p:sp>
        <p:nvSpPr>
          <p:cNvPr id="4" name="Slide Number Placeholder 3"/>
          <p:cNvSpPr>
            <a:spLocks noGrp="1"/>
          </p:cNvSpPr>
          <p:nvPr>
            <p:ph type="sldNum" sz="quarter" idx="5"/>
          </p:nvPr>
        </p:nvSpPr>
        <p:spPr/>
        <p:txBody>
          <a:bodyPr/>
          <a:lstStyle/>
          <a:p>
            <a:fld id="{351CD9B2-1EA8-4460-A9C3-B7F3340A356B}" type="slidenum">
              <a:rPr lang="en-US" smtClean="0"/>
              <a:t>44</a:t>
            </a:fld>
            <a:endParaRPr lang="en-US" dirty="0"/>
          </a:p>
        </p:txBody>
      </p:sp>
    </p:spTree>
    <p:extLst>
      <p:ext uri="{BB962C8B-B14F-4D97-AF65-F5344CB8AC3E}">
        <p14:creationId xmlns:p14="http://schemas.microsoft.com/office/powerpoint/2010/main" val="1736664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during the day we have a fan that operates at 60,000cfm and 9 inches of static pressure.  We’d like to save some money on our bills and turn that down when no one is in the building at night.  We have figured out the minimum required of flow for our building during these hours is 40,000 cfm.  How much static pressure would we need to overcome to achieve this.</a:t>
            </a:r>
          </a:p>
          <a:p>
            <a:endParaRPr lang="en-US" dirty="0"/>
          </a:p>
          <a:p>
            <a:r>
              <a:rPr lang="en-US" dirty="0"/>
              <a:t>Walk through equation….</a:t>
            </a:r>
          </a:p>
        </p:txBody>
      </p:sp>
      <p:sp>
        <p:nvSpPr>
          <p:cNvPr id="4" name="Slide Number Placeholder 3"/>
          <p:cNvSpPr>
            <a:spLocks noGrp="1"/>
          </p:cNvSpPr>
          <p:nvPr>
            <p:ph type="sldNum" sz="quarter" idx="5"/>
          </p:nvPr>
        </p:nvSpPr>
        <p:spPr/>
        <p:txBody>
          <a:bodyPr/>
          <a:lstStyle/>
          <a:p>
            <a:fld id="{351CD9B2-1EA8-4460-A9C3-B7F3340A356B}" type="slidenum">
              <a:rPr lang="en-US" smtClean="0"/>
              <a:t>45</a:t>
            </a:fld>
            <a:endParaRPr lang="en-US" dirty="0"/>
          </a:p>
        </p:txBody>
      </p:sp>
    </p:spTree>
    <p:extLst>
      <p:ext uri="{BB962C8B-B14F-4D97-AF65-F5344CB8AC3E}">
        <p14:creationId xmlns:p14="http://schemas.microsoft.com/office/powerpoint/2010/main" val="9561554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we’re looking at that performance curve.  This is shown in green.  </a:t>
            </a:r>
          </a:p>
          <a:p>
            <a:endParaRPr lang="en-US" dirty="0"/>
          </a:p>
          <a:p>
            <a:r>
              <a:rPr lang="en-US" dirty="0"/>
              <a:t>To help visualize the fan performance at different points on the curve we have the pictures on the right.  The top fan picture is depicting a fan operating with a completely closed air tight damper.  You can see this point on the graph all the way on the left side of the green performance curve.  The bottom fan picture is operating at wide open max airflow with the damper wide open.  This is depicted all the way on the right portion of the green performance curve.</a:t>
            </a:r>
          </a:p>
        </p:txBody>
      </p:sp>
      <p:sp>
        <p:nvSpPr>
          <p:cNvPr id="4" name="Slide Number Placeholder 3"/>
          <p:cNvSpPr>
            <a:spLocks noGrp="1"/>
          </p:cNvSpPr>
          <p:nvPr>
            <p:ph type="sldNum" sz="quarter" idx="5"/>
          </p:nvPr>
        </p:nvSpPr>
        <p:spPr/>
        <p:txBody>
          <a:bodyPr/>
          <a:lstStyle/>
          <a:p>
            <a:fld id="{92125396-D143-426A-90CF-2AA6EE04804D}" type="slidenum">
              <a:rPr lang="en-US" smtClean="0"/>
              <a:t>46</a:t>
            </a:fld>
            <a:endParaRPr lang="en-US" dirty="0"/>
          </a:p>
        </p:txBody>
      </p:sp>
    </p:spTree>
    <p:extLst>
      <p:ext uri="{BB962C8B-B14F-4D97-AF65-F5344CB8AC3E}">
        <p14:creationId xmlns:p14="http://schemas.microsoft.com/office/powerpoint/2010/main" val="2943882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the brake horse power curve.</a:t>
            </a:r>
          </a:p>
          <a:p>
            <a:endParaRPr lang="en-US" dirty="0"/>
          </a:p>
          <a:p>
            <a:r>
              <a:rPr lang="en-US" dirty="0"/>
              <a:t>This is shown with as the red curve on the graph above.  This curves axis of measurement is on the right side of the graph.  You can see that this changes depending on the fan is operating on the performance curve.  </a:t>
            </a:r>
          </a:p>
          <a:p>
            <a:endParaRPr lang="en-US" dirty="0"/>
          </a:p>
          <a:p>
            <a:r>
              <a:rPr lang="en-US" dirty="0"/>
              <a:t>This Brake horsepower curve is a great example of what backwardly inclined centrifugal wheel curve would look like.  </a:t>
            </a:r>
          </a:p>
          <a:p>
            <a:endParaRPr lang="en-US" dirty="0"/>
          </a:p>
        </p:txBody>
      </p:sp>
      <p:sp>
        <p:nvSpPr>
          <p:cNvPr id="4" name="Slide Number Placeholder 3"/>
          <p:cNvSpPr>
            <a:spLocks noGrp="1"/>
          </p:cNvSpPr>
          <p:nvPr>
            <p:ph type="sldNum" sz="quarter" idx="5"/>
          </p:nvPr>
        </p:nvSpPr>
        <p:spPr/>
        <p:txBody>
          <a:bodyPr/>
          <a:lstStyle/>
          <a:p>
            <a:fld id="{92125396-D143-426A-90CF-2AA6EE04804D}" type="slidenum">
              <a:rPr lang="en-US" smtClean="0"/>
              <a:t>47</a:t>
            </a:fld>
            <a:endParaRPr lang="en-US" dirty="0"/>
          </a:p>
        </p:txBody>
      </p:sp>
    </p:spTree>
    <p:extLst>
      <p:ext uri="{BB962C8B-B14F-4D97-AF65-F5344CB8AC3E}">
        <p14:creationId xmlns:p14="http://schemas.microsoft.com/office/powerpoint/2010/main" val="1973831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move on to the static efficiency curve which is depicted in black.  This curves axis of measure is the second axis on the right side of the graph.  For many fans the “peak efficiency” which is right here – coincides with about 80-90% of the peak of the performance curve shown here in green.</a:t>
            </a:r>
          </a:p>
        </p:txBody>
      </p:sp>
      <p:sp>
        <p:nvSpPr>
          <p:cNvPr id="4" name="Slide Number Placeholder 3"/>
          <p:cNvSpPr>
            <a:spLocks noGrp="1"/>
          </p:cNvSpPr>
          <p:nvPr>
            <p:ph type="sldNum" sz="quarter" idx="5"/>
          </p:nvPr>
        </p:nvSpPr>
        <p:spPr/>
        <p:txBody>
          <a:bodyPr/>
          <a:lstStyle/>
          <a:p>
            <a:fld id="{351CD9B2-1EA8-4460-A9C3-B7F3340A356B}" type="slidenum">
              <a:rPr lang="en-US" smtClean="0"/>
              <a:t>48</a:t>
            </a:fld>
            <a:endParaRPr lang="en-US" dirty="0"/>
          </a:p>
        </p:txBody>
      </p:sp>
    </p:spTree>
    <p:extLst>
      <p:ext uri="{BB962C8B-B14F-4D97-AF65-F5344CB8AC3E}">
        <p14:creationId xmlns:p14="http://schemas.microsoft.com/office/powerpoint/2010/main" val="2865082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nkGothic Lt BT" panose="020B0607020203060204" pitchFamily="34" charset="0"/>
              </a:rPr>
              <a:t>Now let’s tie this all together and talk about how to read these curves.  The fan operating point is the intersection of the fan performance curve shown in green and the system curve shown in blue.  I have marked this with a black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BankGothic Lt BT" panose="020B060702020306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nkGothic Lt BT" panose="020B060702020306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nkGothic Lt BT" panose="020B0607020203060204" pitchFamily="34" charset="0"/>
              </a:rPr>
              <a:t>The volume or flow of at this operating point is approximately 10,000 CFM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nkGothic Lt BT" panose="020B060702020306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nkGothic Lt BT" panose="020B0607020203060204" pitchFamily="34" charset="0"/>
              </a:rPr>
              <a:t>The static pressure at this operating point is approximately 4” water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nkGothic Lt BT" panose="020B060702020306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nkGothic Lt BT" panose="020B0607020203060204" pitchFamily="34" charset="0"/>
              </a:rPr>
              <a:t>The Brake horse power required at this operating point is approximately 8.5 BHP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nkGothic Lt BT" panose="020B060702020306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nkGothic Lt BT" panose="020B0607020203060204" pitchFamily="34" charset="0"/>
              </a:rPr>
              <a:t>And the static efficiency of the fan is approximately 73%</a:t>
            </a:r>
          </a:p>
        </p:txBody>
      </p:sp>
      <p:sp>
        <p:nvSpPr>
          <p:cNvPr id="4" name="Slide Number Placeholder 3"/>
          <p:cNvSpPr>
            <a:spLocks noGrp="1"/>
          </p:cNvSpPr>
          <p:nvPr>
            <p:ph type="sldNum" sz="quarter" idx="5"/>
          </p:nvPr>
        </p:nvSpPr>
        <p:spPr/>
        <p:txBody>
          <a:bodyPr/>
          <a:lstStyle/>
          <a:p>
            <a:fld id="{351CD9B2-1EA8-4460-A9C3-B7F3340A356B}" type="slidenum">
              <a:rPr lang="en-US" smtClean="0"/>
              <a:t>49</a:t>
            </a:fld>
            <a:endParaRPr lang="en-US" dirty="0"/>
          </a:p>
        </p:txBody>
      </p:sp>
    </p:spTree>
    <p:extLst>
      <p:ext uri="{BB962C8B-B14F-4D97-AF65-F5344CB8AC3E}">
        <p14:creationId xmlns:p14="http://schemas.microsoft.com/office/powerpoint/2010/main" val="2713521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 These are the last few tidbits about reading fan curves.  </a:t>
            </a:r>
          </a:p>
          <a:p>
            <a:endParaRPr lang="en-US" dirty="0"/>
          </a:p>
          <a:p>
            <a:r>
              <a:rPr lang="en-US" dirty="0"/>
              <a:t>There are a few things I want to highlight here:</a:t>
            </a:r>
          </a:p>
          <a:p>
            <a:endParaRPr lang="en-US" dirty="0"/>
          </a:p>
          <a:p>
            <a:r>
              <a:rPr lang="en-US" dirty="0"/>
              <a:t>You’ll notice a grayed out area on the left.  This is the do not select a fan over here region.  Coming up shortly I am going to explain why.</a:t>
            </a:r>
          </a:p>
          <a:p>
            <a:endParaRPr lang="en-US" dirty="0"/>
          </a:p>
          <a:p>
            <a:r>
              <a:rPr lang="en-US" dirty="0"/>
              <a:t>Next I’d like introduce the Total Pressure Curve and the Total Efficiency Curve.  This is less important for selection, but good to know.  These curves include velocity pressure as well as the static pressure.  The key piece to remember here is that there can be significant difference between total efficiency and static efficiency – make sure you are comparing apples to apples.</a:t>
            </a:r>
          </a:p>
        </p:txBody>
      </p:sp>
      <p:sp>
        <p:nvSpPr>
          <p:cNvPr id="4" name="Slide Number Placeholder 3"/>
          <p:cNvSpPr>
            <a:spLocks noGrp="1"/>
          </p:cNvSpPr>
          <p:nvPr>
            <p:ph type="sldNum" sz="quarter" idx="5"/>
          </p:nvPr>
        </p:nvSpPr>
        <p:spPr/>
        <p:txBody>
          <a:bodyPr/>
          <a:lstStyle/>
          <a:p>
            <a:fld id="{351CD9B2-1EA8-4460-A9C3-B7F3340A356B}" type="slidenum">
              <a:rPr lang="en-US" smtClean="0"/>
              <a:t>50</a:t>
            </a:fld>
            <a:endParaRPr lang="en-US" dirty="0"/>
          </a:p>
        </p:txBody>
      </p:sp>
    </p:spTree>
    <p:extLst>
      <p:ext uri="{BB962C8B-B14F-4D97-AF65-F5344CB8AC3E}">
        <p14:creationId xmlns:p14="http://schemas.microsoft.com/office/powerpoint/2010/main" val="200936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endParaRPr lang="en-US" dirty="0"/>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5" name="Date Placeholder 4">
            <a:extLst>
              <a:ext uri="{FF2B5EF4-FFF2-40B4-BE49-F238E27FC236}">
                <a16:creationId xmlns:a16="http://schemas.microsoft.com/office/drawing/2014/main" id="{3B4AA425-47D8-4862-A257-A481683089D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4/20/2020</a:t>
            </a:r>
          </a:p>
        </p:txBody>
      </p:sp>
      <p:sp>
        <p:nvSpPr>
          <p:cNvPr id="6" name="Header Placeholder 5">
            <a:extLst>
              <a:ext uri="{FF2B5EF4-FFF2-40B4-BE49-F238E27FC236}">
                <a16:creationId xmlns:a16="http://schemas.microsoft.com/office/drawing/2014/main" id="{39B1C390-EAA6-439F-9E53-265804DF4BC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System Effects: AMCA Pub. 201– Changing the Curve</a:t>
            </a:r>
          </a:p>
        </p:txBody>
      </p:sp>
      <p:sp>
        <p:nvSpPr>
          <p:cNvPr id="7" name="Footer Placeholder 6">
            <a:extLst>
              <a:ext uri="{FF2B5EF4-FFF2-40B4-BE49-F238E27FC236}">
                <a16:creationId xmlns:a16="http://schemas.microsoft.com/office/drawing/2014/main" id="{4535E373-AC23-4E91-B288-DAFFF72B3F9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William Howarth - Ventilation &amp; Fan Consulting Service International</a:t>
            </a:r>
          </a:p>
        </p:txBody>
      </p:sp>
    </p:spTree>
    <p:extLst>
      <p:ext uri="{BB962C8B-B14F-4D97-AF65-F5344CB8AC3E}">
        <p14:creationId xmlns:p14="http://schemas.microsoft.com/office/powerpoint/2010/main" val="20246176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quick talk about how fans in parallel effect a fan curve.</a:t>
            </a:r>
          </a:p>
          <a:p>
            <a:endParaRPr lang="en-US" dirty="0"/>
          </a:p>
          <a:p>
            <a:r>
              <a:rPr lang="en-US" dirty="0"/>
              <a:t>This is most commonly seen in air handling units with plenum fans as shown in the picture on the right.</a:t>
            </a:r>
          </a:p>
          <a:p>
            <a:endParaRPr lang="en-US" dirty="0"/>
          </a:p>
          <a:p>
            <a:r>
              <a:rPr lang="en-US" dirty="0"/>
              <a:t>You’ll see in this curve that the airflow multiplies by the number of fans in parallel, but the static pressure capability remains the same.  In this system two fans are being used so the airflow has doubled.</a:t>
            </a:r>
          </a:p>
        </p:txBody>
      </p:sp>
      <p:sp>
        <p:nvSpPr>
          <p:cNvPr id="4" name="Slide Number Placeholder 3"/>
          <p:cNvSpPr>
            <a:spLocks noGrp="1"/>
          </p:cNvSpPr>
          <p:nvPr>
            <p:ph type="sldNum" sz="quarter" idx="5"/>
          </p:nvPr>
        </p:nvSpPr>
        <p:spPr/>
        <p:txBody>
          <a:bodyPr/>
          <a:lstStyle/>
          <a:p>
            <a:fld id="{92125396-D143-426A-90CF-2AA6EE04804D}" type="slidenum">
              <a:rPr lang="en-US" smtClean="0"/>
              <a:t>51</a:t>
            </a:fld>
            <a:endParaRPr lang="en-US" dirty="0"/>
          </a:p>
        </p:txBody>
      </p:sp>
    </p:spTree>
    <p:extLst>
      <p:ext uri="{BB962C8B-B14F-4D97-AF65-F5344CB8AC3E}">
        <p14:creationId xmlns:p14="http://schemas.microsoft.com/office/powerpoint/2010/main" val="3871382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fans in series.</a:t>
            </a:r>
          </a:p>
          <a:p>
            <a:endParaRPr lang="en-US" dirty="0"/>
          </a:p>
          <a:p>
            <a:r>
              <a:rPr lang="en-US" dirty="0"/>
              <a:t>This is less common, but fans in system can be used to boost a system when higher static pressure is required.</a:t>
            </a:r>
          </a:p>
          <a:p>
            <a:endParaRPr lang="en-US" dirty="0"/>
          </a:p>
          <a:p>
            <a:r>
              <a:rPr lang="en-US" dirty="0"/>
              <a:t>AS you can see in the curves – the airflow remains constant, but the static pressure capabilities increase by the multiple of fans in system.  In this case it is two fans so the static pressure capability increases by a factor of 2.</a:t>
            </a:r>
          </a:p>
        </p:txBody>
      </p:sp>
      <p:sp>
        <p:nvSpPr>
          <p:cNvPr id="4" name="Slide Number Placeholder 3"/>
          <p:cNvSpPr>
            <a:spLocks noGrp="1"/>
          </p:cNvSpPr>
          <p:nvPr>
            <p:ph type="sldNum" sz="quarter" idx="5"/>
          </p:nvPr>
        </p:nvSpPr>
        <p:spPr/>
        <p:txBody>
          <a:bodyPr/>
          <a:lstStyle/>
          <a:p>
            <a:fld id="{92125396-D143-426A-90CF-2AA6EE04804D}" type="slidenum">
              <a:rPr lang="en-US" smtClean="0"/>
              <a:t>52</a:t>
            </a:fld>
            <a:endParaRPr lang="en-US" dirty="0"/>
          </a:p>
        </p:txBody>
      </p:sp>
    </p:spTree>
    <p:extLst>
      <p:ext uri="{BB962C8B-B14F-4D97-AF65-F5344CB8AC3E}">
        <p14:creationId xmlns:p14="http://schemas.microsoft.com/office/powerpoint/2010/main" val="38839888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now let’s talk about surge.  No - Not the 90’s Mountain Dew soda Knock off.</a:t>
            </a:r>
          </a:p>
          <a:p>
            <a:endParaRPr lang="en-US" dirty="0"/>
          </a:p>
          <a:p>
            <a:r>
              <a:rPr lang="en-US" dirty="0"/>
              <a:t>This is what I was referring to earlier on in this section.  This can occur when a fan is operating too high on or on the left side of the fan performance curve.  The fan could be hunting between these several points trying to find its operating point.</a:t>
            </a:r>
          </a:p>
          <a:p>
            <a:endParaRPr lang="en-US" dirty="0"/>
          </a:p>
          <a:p>
            <a:r>
              <a:rPr lang="en-US" dirty="0"/>
              <a:t>This will impede the fans ability to perform and can have catastrophic effects to the structural integrity of a fan.  </a:t>
            </a:r>
          </a:p>
        </p:txBody>
      </p:sp>
      <p:sp>
        <p:nvSpPr>
          <p:cNvPr id="4" name="Slide Number Placeholder 3"/>
          <p:cNvSpPr>
            <a:spLocks noGrp="1"/>
          </p:cNvSpPr>
          <p:nvPr>
            <p:ph type="sldNum" sz="quarter" idx="5"/>
          </p:nvPr>
        </p:nvSpPr>
        <p:spPr/>
        <p:txBody>
          <a:bodyPr/>
          <a:lstStyle/>
          <a:p>
            <a:fld id="{92125396-D143-426A-90CF-2AA6EE04804D}" type="slidenum">
              <a:rPr lang="en-US" smtClean="0"/>
              <a:t>53</a:t>
            </a:fld>
            <a:endParaRPr lang="en-US" dirty="0"/>
          </a:p>
        </p:txBody>
      </p:sp>
    </p:spTree>
    <p:extLst>
      <p:ext uri="{BB962C8B-B14F-4D97-AF65-F5344CB8AC3E}">
        <p14:creationId xmlns:p14="http://schemas.microsoft.com/office/powerpoint/2010/main" val="38957112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depicts a fan operating under normal conditions.  You can hear the consistent hum of the fan.</a:t>
            </a:r>
          </a:p>
        </p:txBody>
      </p:sp>
      <p:sp>
        <p:nvSpPr>
          <p:cNvPr id="4" name="Slide Number Placeholder 3"/>
          <p:cNvSpPr>
            <a:spLocks noGrp="1"/>
          </p:cNvSpPr>
          <p:nvPr>
            <p:ph type="sldNum" sz="quarter" idx="5"/>
          </p:nvPr>
        </p:nvSpPr>
        <p:spPr/>
        <p:txBody>
          <a:bodyPr/>
          <a:lstStyle/>
          <a:p>
            <a:fld id="{92125396-D143-426A-90CF-2AA6EE04804D}" type="slidenum">
              <a:rPr lang="en-US" smtClean="0"/>
              <a:t>54</a:t>
            </a:fld>
            <a:endParaRPr lang="en-US" dirty="0"/>
          </a:p>
        </p:txBody>
      </p:sp>
    </p:spTree>
    <p:extLst>
      <p:ext uri="{BB962C8B-B14F-4D97-AF65-F5344CB8AC3E}">
        <p14:creationId xmlns:p14="http://schemas.microsoft.com/office/powerpoint/2010/main" val="117093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depicts the same fan in surge.  You can see the fan appearing to breathe as it pushes and pulls air back and forth.  You can also clearly hear the sound of the fan change as it goes through these cycles.</a:t>
            </a:r>
          </a:p>
        </p:txBody>
      </p:sp>
      <p:sp>
        <p:nvSpPr>
          <p:cNvPr id="4" name="Slide Number Placeholder 3"/>
          <p:cNvSpPr>
            <a:spLocks noGrp="1"/>
          </p:cNvSpPr>
          <p:nvPr>
            <p:ph type="sldNum" sz="quarter" idx="5"/>
          </p:nvPr>
        </p:nvSpPr>
        <p:spPr/>
        <p:txBody>
          <a:bodyPr/>
          <a:lstStyle/>
          <a:p>
            <a:fld id="{92125396-D143-426A-90CF-2AA6EE04804D}" type="slidenum">
              <a:rPr lang="en-US" smtClean="0"/>
              <a:t>55</a:t>
            </a:fld>
            <a:endParaRPr lang="en-US" dirty="0"/>
          </a:p>
        </p:txBody>
      </p:sp>
    </p:spTree>
    <p:extLst>
      <p:ext uri="{BB962C8B-B14F-4D97-AF65-F5344CB8AC3E}">
        <p14:creationId xmlns:p14="http://schemas.microsoft.com/office/powerpoint/2010/main" val="34527097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talk about stall.  This is often seen when a fan is operating to high on the performance curve.  This will cause unstable operation and odds are the fan won’t perform as required.</a:t>
            </a:r>
          </a:p>
          <a:p>
            <a:endParaRPr lang="en-US" dirty="0"/>
          </a:p>
          <a:p>
            <a:r>
              <a:rPr lang="en-US" dirty="0"/>
              <a:t>This is less severe than surge, but is still not a good application.</a:t>
            </a:r>
          </a:p>
        </p:txBody>
      </p:sp>
      <p:sp>
        <p:nvSpPr>
          <p:cNvPr id="4" name="Slide Number Placeholder 3"/>
          <p:cNvSpPr>
            <a:spLocks noGrp="1"/>
          </p:cNvSpPr>
          <p:nvPr>
            <p:ph type="sldNum" sz="quarter" idx="5"/>
          </p:nvPr>
        </p:nvSpPr>
        <p:spPr/>
        <p:txBody>
          <a:bodyPr/>
          <a:lstStyle/>
          <a:p>
            <a:fld id="{92125396-D143-426A-90CF-2AA6EE04804D}" type="slidenum">
              <a:rPr lang="en-US" smtClean="0"/>
              <a:t>56</a:t>
            </a:fld>
            <a:endParaRPr lang="en-US" dirty="0"/>
          </a:p>
        </p:txBody>
      </p:sp>
    </p:spTree>
    <p:extLst>
      <p:ext uri="{BB962C8B-B14F-4D97-AF65-F5344CB8AC3E}">
        <p14:creationId xmlns:p14="http://schemas.microsoft.com/office/powerpoint/2010/main" val="3746820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shows the beginnings of such an effect.  This is called natural flow separation.  A stalled fan would have strings going in all different directions.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potential fix to this problem could be done by adding twisted vanes to the fan to help direct the flow of air better through the fan.</a:t>
            </a:r>
          </a:p>
          <a:p>
            <a:endParaRPr lang="en-US" dirty="0"/>
          </a:p>
        </p:txBody>
      </p:sp>
      <p:sp>
        <p:nvSpPr>
          <p:cNvPr id="4" name="Slide Number Placeholder 3"/>
          <p:cNvSpPr>
            <a:spLocks noGrp="1"/>
          </p:cNvSpPr>
          <p:nvPr>
            <p:ph type="sldNum" sz="quarter" idx="5"/>
          </p:nvPr>
        </p:nvSpPr>
        <p:spPr/>
        <p:txBody>
          <a:bodyPr/>
          <a:lstStyle/>
          <a:p>
            <a:fld id="{351CD9B2-1EA8-4460-A9C3-B7F3340A356B}" type="slidenum">
              <a:rPr lang="en-US" smtClean="0"/>
              <a:t>57</a:t>
            </a:fld>
            <a:endParaRPr lang="en-US" dirty="0"/>
          </a:p>
        </p:txBody>
      </p:sp>
    </p:spTree>
    <p:extLst>
      <p:ext uri="{BB962C8B-B14F-4D97-AF65-F5344CB8AC3E}">
        <p14:creationId xmlns:p14="http://schemas.microsoft.com/office/powerpoint/2010/main" val="1761355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have slowed the video down here for better visualization.</a:t>
            </a:r>
          </a:p>
          <a:p>
            <a:endParaRPr lang="en-US" dirty="0"/>
          </a:p>
        </p:txBody>
      </p:sp>
      <p:sp>
        <p:nvSpPr>
          <p:cNvPr id="4" name="Slide Number Placeholder 3"/>
          <p:cNvSpPr>
            <a:spLocks noGrp="1"/>
          </p:cNvSpPr>
          <p:nvPr>
            <p:ph type="sldNum" sz="quarter" idx="5"/>
          </p:nvPr>
        </p:nvSpPr>
        <p:spPr/>
        <p:txBody>
          <a:bodyPr/>
          <a:lstStyle/>
          <a:p>
            <a:fld id="{351CD9B2-1EA8-4460-A9C3-B7F3340A356B}" type="slidenum">
              <a:rPr lang="en-US" smtClean="0"/>
              <a:t>58</a:t>
            </a:fld>
            <a:endParaRPr lang="en-US" dirty="0"/>
          </a:p>
        </p:txBody>
      </p:sp>
    </p:spTree>
    <p:extLst>
      <p:ext uri="{BB962C8B-B14F-4D97-AF65-F5344CB8AC3E}">
        <p14:creationId xmlns:p14="http://schemas.microsoft.com/office/powerpoint/2010/main" val="24901896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 On to our last section – the Affinity laws or what is often referred to as the fan laws.</a:t>
            </a:r>
          </a:p>
          <a:p>
            <a:endParaRPr lang="en-US" dirty="0"/>
          </a:p>
          <a:p>
            <a:r>
              <a:rPr lang="en-US" dirty="0"/>
              <a:t>First we will cover the definition of dynamic similitude.</a:t>
            </a:r>
          </a:p>
          <a:p>
            <a:endParaRPr lang="en-US" dirty="0"/>
          </a:p>
          <a:p>
            <a:r>
              <a:rPr lang="en-US" dirty="0"/>
              <a:t>The we will go over each of the 4 laws.  I have highlighted and underlined laws 1 and 4 because they are the most practical in todays times.</a:t>
            </a:r>
          </a:p>
        </p:txBody>
      </p:sp>
      <p:sp>
        <p:nvSpPr>
          <p:cNvPr id="4" name="Slide Number Placeholder 3"/>
          <p:cNvSpPr>
            <a:spLocks noGrp="1"/>
          </p:cNvSpPr>
          <p:nvPr>
            <p:ph type="sldNum" sz="quarter" idx="5"/>
          </p:nvPr>
        </p:nvSpPr>
        <p:spPr/>
        <p:txBody>
          <a:bodyPr/>
          <a:lstStyle/>
          <a:p>
            <a:fld id="{92125396-D143-426A-90CF-2AA6EE04804D}" type="slidenum">
              <a:rPr lang="en-US" smtClean="0"/>
              <a:t>59</a:t>
            </a:fld>
            <a:endParaRPr lang="en-US" dirty="0"/>
          </a:p>
        </p:txBody>
      </p:sp>
    </p:spTree>
    <p:extLst>
      <p:ext uri="{BB962C8B-B14F-4D97-AF65-F5344CB8AC3E}">
        <p14:creationId xmlns:p14="http://schemas.microsoft.com/office/powerpoint/2010/main" val="563822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2200" dirty="0"/>
              <a:t>The requirement for two systems to be dynamically similar is that </a:t>
            </a:r>
            <a:r>
              <a:rPr lang="en-US" dirty="0"/>
              <a:t>The compared systems are geometrically similar and the forces acting in each system act in the same ratio to the forces of the other system.</a:t>
            </a:r>
          </a:p>
          <a:p>
            <a:endParaRPr lang="en-US" dirty="0"/>
          </a:p>
          <a:p>
            <a:r>
              <a:rPr lang="en-US" dirty="0"/>
              <a:t>In the HVAC world Something that could throw this off would be a control damper</a:t>
            </a:r>
          </a:p>
          <a:p>
            <a:endParaRPr lang="en-US" dirty="0"/>
          </a:p>
          <a:p>
            <a:r>
              <a:rPr lang="en-US" dirty="0"/>
              <a:t>An example of this would be like building a smaller prototype for a car or airplane.  The model would need to be to scale and the forces applied to to the scale model and the actual size model would need to be done at the ratio of that scale.</a:t>
            </a:r>
          </a:p>
        </p:txBody>
      </p:sp>
      <p:sp>
        <p:nvSpPr>
          <p:cNvPr id="4" name="Slide Number Placeholder 3"/>
          <p:cNvSpPr>
            <a:spLocks noGrp="1"/>
          </p:cNvSpPr>
          <p:nvPr>
            <p:ph type="sldNum" sz="quarter" idx="5"/>
          </p:nvPr>
        </p:nvSpPr>
        <p:spPr/>
        <p:txBody>
          <a:bodyPr/>
          <a:lstStyle/>
          <a:p>
            <a:fld id="{351CD9B2-1EA8-4460-A9C3-B7F3340A356B}" type="slidenum">
              <a:rPr lang="en-US" smtClean="0"/>
              <a:t>60</a:t>
            </a:fld>
            <a:endParaRPr lang="en-US" dirty="0"/>
          </a:p>
        </p:txBody>
      </p:sp>
    </p:spTree>
    <p:extLst>
      <p:ext uri="{BB962C8B-B14F-4D97-AF65-F5344CB8AC3E}">
        <p14:creationId xmlns:p14="http://schemas.microsoft.com/office/powerpoint/2010/main" val="1488471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endParaRPr lang="en-US" dirty="0"/>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B4AA425-47D8-4862-A257-A481683089D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4/20/2020</a:t>
            </a:r>
          </a:p>
        </p:txBody>
      </p:sp>
      <p:sp>
        <p:nvSpPr>
          <p:cNvPr id="6" name="Header Placeholder 5">
            <a:extLst>
              <a:ext uri="{FF2B5EF4-FFF2-40B4-BE49-F238E27FC236}">
                <a16:creationId xmlns:a16="http://schemas.microsoft.com/office/drawing/2014/main" id="{39B1C390-EAA6-439F-9E53-265804DF4BC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System Effects: AMCA Pub. 201– Changing the Curve</a:t>
            </a:r>
          </a:p>
        </p:txBody>
      </p:sp>
      <p:sp>
        <p:nvSpPr>
          <p:cNvPr id="7" name="Footer Placeholder 6">
            <a:extLst>
              <a:ext uri="{FF2B5EF4-FFF2-40B4-BE49-F238E27FC236}">
                <a16:creationId xmlns:a16="http://schemas.microsoft.com/office/drawing/2014/main" id="{4535E373-AC23-4E91-B288-DAFFF72B3F9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 Howarth - Ventilation &amp; Fan Consulting Service International</a:t>
            </a:r>
          </a:p>
        </p:txBody>
      </p:sp>
    </p:spTree>
    <p:extLst>
      <p:ext uri="{BB962C8B-B14F-4D97-AF65-F5344CB8AC3E}">
        <p14:creationId xmlns:p14="http://schemas.microsoft.com/office/powerpoint/2010/main" val="20246176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 #1 explains how changing the rpm of a fan changes the flow, pressure, and brake horse power.</a:t>
            </a:r>
          </a:p>
          <a:p>
            <a:endParaRPr lang="en-US" dirty="0"/>
          </a:p>
          <a:p>
            <a:r>
              <a:rPr lang="en-US" dirty="0"/>
              <a:t>You can see here that the flow changes at a 1:1 ratio of the rpm,</a:t>
            </a:r>
          </a:p>
          <a:p>
            <a:r>
              <a:rPr lang="en-US" dirty="0"/>
              <a:t>The static pressure changes at the ratio of a square</a:t>
            </a:r>
          </a:p>
          <a:p>
            <a:r>
              <a:rPr lang="en-US" dirty="0"/>
              <a:t>And the brake horsepower changes at the ratio of a cube.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especially important today because how easy it is to change the speed of a fan using a VFD, EC motor, or speed controller.  </a:t>
            </a:r>
          </a:p>
          <a:p>
            <a:endParaRPr lang="en-US" dirty="0"/>
          </a:p>
          <a:p>
            <a:r>
              <a:rPr lang="en-US" dirty="0"/>
              <a:t>To better illustrate what happens I will walk through an example.  Often times there are situations where we need just a little more air or a customer is hoping they can still use there current fan, but expand there system.</a:t>
            </a:r>
          </a:p>
          <a:p>
            <a:endParaRPr lang="en-US" dirty="0"/>
          </a:p>
          <a:p>
            <a:r>
              <a:rPr lang="en-US" dirty="0"/>
              <a:t>In this situation we need increase our airflow from 10,000 cfm to 12,000 cfm.</a:t>
            </a:r>
          </a:p>
          <a:p>
            <a:endParaRPr lang="en-US" dirty="0"/>
          </a:p>
          <a:p>
            <a:r>
              <a:rPr lang="en-US" dirty="0"/>
              <a:t>…</a:t>
            </a:r>
          </a:p>
          <a:p>
            <a:endParaRPr lang="en-US" dirty="0"/>
          </a:p>
          <a:p>
            <a:r>
              <a:rPr lang="en-US" dirty="0"/>
              <a:t>CLICK FOR POST IT –</a:t>
            </a:r>
          </a:p>
          <a:p>
            <a:endParaRPr lang="en-US" dirty="0"/>
          </a:p>
          <a:p>
            <a:r>
              <a:rPr lang="en-US" dirty="0"/>
              <a:t>Don’t burn out your motor!</a:t>
            </a:r>
          </a:p>
          <a:p>
            <a:endParaRPr lang="en-US" dirty="0"/>
          </a:p>
        </p:txBody>
      </p:sp>
      <p:sp>
        <p:nvSpPr>
          <p:cNvPr id="4" name="Slide Number Placeholder 3"/>
          <p:cNvSpPr>
            <a:spLocks noGrp="1"/>
          </p:cNvSpPr>
          <p:nvPr>
            <p:ph type="sldNum" sz="quarter" idx="5"/>
          </p:nvPr>
        </p:nvSpPr>
        <p:spPr/>
        <p:txBody>
          <a:bodyPr/>
          <a:lstStyle/>
          <a:p>
            <a:fld id="{351CD9B2-1EA8-4460-A9C3-B7F3340A356B}" type="slidenum">
              <a:rPr lang="en-US" smtClean="0"/>
              <a:t>61</a:t>
            </a:fld>
            <a:endParaRPr lang="en-US" dirty="0"/>
          </a:p>
        </p:txBody>
      </p:sp>
    </p:spTree>
    <p:extLst>
      <p:ext uri="{BB962C8B-B14F-4D97-AF65-F5344CB8AC3E}">
        <p14:creationId xmlns:p14="http://schemas.microsoft.com/office/powerpoint/2010/main" val="38712712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 two focus’s on the effect of changing your diameter.  Since the inception of selector programs this law’s use has greatly decreased in the industry because the programs can do it for you.</a:t>
            </a:r>
          </a:p>
          <a:p>
            <a:endParaRPr lang="en-US" dirty="0"/>
          </a:p>
          <a:p>
            <a:r>
              <a:rPr lang="en-US" dirty="0"/>
              <a:t>AS an example Let’s figure out how a diameter change would change our performance…</a:t>
            </a:r>
          </a:p>
          <a:p>
            <a:endParaRPr lang="en-US" dirty="0"/>
          </a:p>
          <a:p>
            <a:r>
              <a:rPr lang="en-US" dirty="0"/>
              <a:t>So here we’re going from a 10.5” wheel to a 12.2” wheel</a:t>
            </a:r>
          </a:p>
        </p:txBody>
      </p:sp>
      <p:sp>
        <p:nvSpPr>
          <p:cNvPr id="4" name="Slide Number Placeholder 3"/>
          <p:cNvSpPr>
            <a:spLocks noGrp="1"/>
          </p:cNvSpPr>
          <p:nvPr>
            <p:ph type="sldNum" sz="quarter" idx="5"/>
          </p:nvPr>
        </p:nvSpPr>
        <p:spPr/>
        <p:txBody>
          <a:bodyPr/>
          <a:lstStyle/>
          <a:p>
            <a:fld id="{351CD9B2-1EA8-4460-A9C3-B7F3340A356B}" type="slidenum">
              <a:rPr lang="en-US" smtClean="0"/>
              <a:t>62</a:t>
            </a:fld>
            <a:endParaRPr lang="en-US" dirty="0"/>
          </a:p>
        </p:txBody>
      </p:sp>
    </p:spTree>
    <p:extLst>
      <p:ext uri="{BB962C8B-B14F-4D97-AF65-F5344CB8AC3E}">
        <p14:creationId xmlns:p14="http://schemas.microsoft.com/office/powerpoint/2010/main" val="1650999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 3 is the combination of laws 1 and 2.  you can see this in the graph on the right.  I will move through this since we’ve already explained these laws on the previous slides.</a:t>
            </a:r>
          </a:p>
        </p:txBody>
      </p:sp>
      <p:sp>
        <p:nvSpPr>
          <p:cNvPr id="4" name="Slide Number Placeholder 3"/>
          <p:cNvSpPr>
            <a:spLocks noGrp="1"/>
          </p:cNvSpPr>
          <p:nvPr>
            <p:ph type="sldNum" sz="quarter" idx="5"/>
          </p:nvPr>
        </p:nvSpPr>
        <p:spPr/>
        <p:txBody>
          <a:bodyPr/>
          <a:lstStyle/>
          <a:p>
            <a:fld id="{92125396-D143-426A-90CF-2AA6EE04804D}" type="slidenum">
              <a:rPr lang="en-US" smtClean="0"/>
              <a:t>63</a:t>
            </a:fld>
            <a:endParaRPr lang="en-US" dirty="0"/>
          </a:p>
        </p:txBody>
      </p:sp>
    </p:spTree>
    <p:extLst>
      <p:ext uri="{BB962C8B-B14F-4D97-AF65-F5344CB8AC3E}">
        <p14:creationId xmlns:p14="http://schemas.microsoft.com/office/powerpoint/2010/main" val="9037814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law is a big one.  I told you earlier to remember how important your density is.  This law shows you how your static pressure and brake horse power change with air density.</a:t>
            </a:r>
          </a:p>
          <a:p>
            <a:endParaRPr lang="en-US" dirty="0"/>
          </a:p>
          <a:p>
            <a:r>
              <a:rPr lang="en-US" dirty="0"/>
              <a:t>I have worked out the equation to show you the </a:t>
            </a:r>
            <a:r>
              <a:rPr lang="en-US"/>
              <a:t>difference in </a:t>
            </a:r>
            <a:r>
              <a:rPr lang="en-US" dirty="0"/>
              <a:t>the approximate air density in Denver vs. the approximate air density in New Orleans.</a:t>
            </a:r>
          </a:p>
          <a:p>
            <a:endParaRPr lang="en-US" dirty="0"/>
          </a:p>
          <a:p>
            <a:r>
              <a:rPr lang="en-US" dirty="0"/>
              <a:t>The Big takeaway is that If I were to install this fan in Denver with a 3 HP motor it would function fine, but If I threw it in the back of my truck and drove to New Orleans and fired it up the motor would burn out because of the change in density.</a:t>
            </a:r>
          </a:p>
        </p:txBody>
      </p:sp>
      <p:sp>
        <p:nvSpPr>
          <p:cNvPr id="4" name="Slide Number Placeholder 3"/>
          <p:cNvSpPr>
            <a:spLocks noGrp="1"/>
          </p:cNvSpPr>
          <p:nvPr>
            <p:ph type="sldNum" sz="quarter" idx="5"/>
          </p:nvPr>
        </p:nvSpPr>
        <p:spPr/>
        <p:txBody>
          <a:bodyPr/>
          <a:lstStyle/>
          <a:p>
            <a:fld id="{351CD9B2-1EA8-4460-A9C3-B7F3340A356B}" type="slidenum">
              <a:rPr lang="en-US" smtClean="0"/>
              <a:t>64</a:t>
            </a:fld>
            <a:endParaRPr lang="en-US" dirty="0"/>
          </a:p>
        </p:txBody>
      </p:sp>
    </p:spTree>
    <p:extLst>
      <p:ext uri="{BB962C8B-B14F-4D97-AF65-F5344CB8AC3E}">
        <p14:creationId xmlns:p14="http://schemas.microsoft.com/office/powerpoint/2010/main" val="28257561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conclusion…</a:t>
            </a:r>
          </a:p>
          <a:p>
            <a:endParaRPr lang="en-US" dirty="0"/>
          </a:p>
          <a:p>
            <a:pPr marL="514350" indent="-514350">
              <a:buAutoNum type="arabicPeriod"/>
            </a:pPr>
            <a:r>
              <a:rPr lang="en-US" dirty="0"/>
              <a:t>Every system and every fan is different.  Now we can better design, plan for, measure, and troubleshoot these systems.</a:t>
            </a:r>
          </a:p>
          <a:p>
            <a:pPr marL="514350" indent="-514350">
              <a:buAutoNum type="arabicPeriod"/>
            </a:pPr>
            <a:endParaRPr lang="en-US" dirty="0"/>
          </a:p>
          <a:p>
            <a:pPr marL="514350" indent="-514350">
              <a:buAutoNum type="arabicPeriod"/>
            </a:pPr>
            <a:r>
              <a:rPr lang="en-US" dirty="0"/>
              <a:t>Perceived small changes can cause big unintended effects.</a:t>
            </a:r>
          </a:p>
          <a:p>
            <a:pPr marL="514350" indent="-514350">
              <a:buAutoNum type="arabicPeriod"/>
            </a:pPr>
            <a:endParaRPr lang="en-US" dirty="0"/>
          </a:p>
          <a:p>
            <a:pPr marL="514350" indent="-514350">
              <a:buAutoNum type="arabicPeriod"/>
            </a:pPr>
            <a:r>
              <a:rPr lang="en-US" dirty="0"/>
              <a:t>You don’t need to memorize the fundamentals to be successful in the HVAC industry, but the more you know, the more valuable you can be to your customers.</a:t>
            </a:r>
          </a:p>
          <a:p>
            <a:endParaRPr lang="en-US" dirty="0"/>
          </a:p>
        </p:txBody>
      </p:sp>
      <p:sp>
        <p:nvSpPr>
          <p:cNvPr id="4" name="Slide Number Placeholder 3"/>
          <p:cNvSpPr>
            <a:spLocks noGrp="1"/>
          </p:cNvSpPr>
          <p:nvPr>
            <p:ph type="sldNum" sz="quarter" idx="5"/>
          </p:nvPr>
        </p:nvSpPr>
        <p:spPr/>
        <p:txBody>
          <a:bodyPr/>
          <a:lstStyle/>
          <a:p>
            <a:fld id="{351CD9B2-1EA8-4460-A9C3-B7F3340A356B}" type="slidenum">
              <a:rPr lang="en-US" smtClean="0"/>
              <a:t>65</a:t>
            </a:fld>
            <a:endParaRPr lang="en-US" dirty="0"/>
          </a:p>
        </p:txBody>
      </p:sp>
    </p:spTree>
    <p:extLst>
      <p:ext uri="{BB962C8B-B14F-4D97-AF65-F5344CB8AC3E}">
        <p14:creationId xmlns:p14="http://schemas.microsoft.com/office/powerpoint/2010/main" val="21915134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5A2F2266-5A42-4328-B8B5-C7DB50C1C6DB}"/>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4/20/2020</a:t>
            </a:r>
          </a:p>
        </p:txBody>
      </p:sp>
      <p:sp>
        <p:nvSpPr>
          <p:cNvPr id="6" name="Header Placeholder 5">
            <a:extLst>
              <a:ext uri="{FF2B5EF4-FFF2-40B4-BE49-F238E27FC236}">
                <a16:creationId xmlns:a16="http://schemas.microsoft.com/office/drawing/2014/main" id="{A6AFC156-21CE-4208-82F1-8C41A4E3052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System Effects: AMCA Pub. 201– Changing the Curve</a:t>
            </a:r>
          </a:p>
        </p:txBody>
      </p:sp>
      <p:sp>
        <p:nvSpPr>
          <p:cNvPr id="7" name="Footer Placeholder 6">
            <a:extLst>
              <a:ext uri="{FF2B5EF4-FFF2-40B4-BE49-F238E27FC236}">
                <a16:creationId xmlns:a16="http://schemas.microsoft.com/office/drawing/2014/main" id="{08D3F570-B2D8-4FCF-A9FF-EAC1E15D1E7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 Howarth - Ventilation &amp; Fan Consulting Service International</a:t>
            </a:r>
          </a:p>
        </p:txBody>
      </p:sp>
    </p:spTree>
    <p:extLst>
      <p:ext uri="{BB962C8B-B14F-4D97-AF65-F5344CB8AC3E}">
        <p14:creationId xmlns:p14="http://schemas.microsoft.com/office/powerpoint/2010/main" val="40865769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r>
              <a:rPr lang="en-US" dirty="0"/>
              <a:t>Lisa presents this slide.</a:t>
            </a:r>
          </a:p>
          <a:p>
            <a:endParaRPr lang="en-US" dirty="0"/>
          </a:p>
          <a:p>
            <a:r>
              <a:rPr lang="en-US" dirty="0"/>
              <a:t>Thank you for your time today.</a:t>
            </a:r>
          </a:p>
          <a:p>
            <a:r>
              <a:rPr lang="en-US" dirty="0"/>
              <a:t>PDH credit requires completing survey link that follows.</a:t>
            </a: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7192226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r>
              <a:rPr lang="en-US" dirty="0"/>
              <a:t>Question and Answer session</a:t>
            </a:r>
          </a:p>
        </p:txBody>
      </p:sp>
      <p:sp>
        <p:nvSpPr>
          <p:cNvPr id="4" name="Date Placeholder 3">
            <a:extLst>
              <a:ext uri="{FF2B5EF4-FFF2-40B4-BE49-F238E27FC236}">
                <a16:creationId xmlns:a16="http://schemas.microsoft.com/office/drawing/2014/main" id="{F9AA56D5-CE10-4BEC-A0C5-DC73F0A25F2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4/20/2020</a:t>
            </a:r>
          </a:p>
        </p:txBody>
      </p:sp>
      <p:sp>
        <p:nvSpPr>
          <p:cNvPr id="5" name="Slide Number Placeholder 4">
            <a:extLst>
              <a:ext uri="{FF2B5EF4-FFF2-40B4-BE49-F238E27FC236}">
                <a16:creationId xmlns:a16="http://schemas.microsoft.com/office/drawing/2014/main" id="{972A28D4-2B59-4DBE-B04F-7EC88251C2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3BE-94DB-48A8-BEF9-FBB2521C2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081CFF54-857A-41EB-B245-FC8C8ABAB19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System Effects: AMCA Pub. 201– Changing the Curve</a:t>
            </a:r>
          </a:p>
        </p:txBody>
      </p:sp>
      <p:sp>
        <p:nvSpPr>
          <p:cNvPr id="7" name="Footer Placeholder 6">
            <a:extLst>
              <a:ext uri="{FF2B5EF4-FFF2-40B4-BE49-F238E27FC236}">
                <a16:creationId xmlns:a16="http://schemas.microsoft.com/office/drawing/2014/main" id="{9BCC38B4-20ED-4213-A1D1-B51947B7457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 Howarth - Ventilation &amp; Fan Consulting Service International</a:t>
            </a:r>
          </a:p>
        </p:txBody>
      </p:sp>
    </p:spTree>
    <p:extLst>
      <p:ext uri="{BB962C8B-B14F-4D97-AF65-F5344CB8AC3E}">
        <p14:creationId xmlns:p14="http://schemas.microsoft.com/office/powerpoint/2010/main" val="2246096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r>
              <a:rPr lang="en-US" dirty="0"/>
              <a:t>Lisa to present this slide.</a:t>
            </a: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105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endParaRPr lang="en-US" dirty="0"/>
          </a:p>
        </p:txBody>
      </p:sp>
      <p:sp>
        <p:nvSpPr>
          <p:cNvPr id="4" name="Date Placeholder 3">
            <a:extLst>
              <a:ext uri="{FF2B5EF4-FFF2-40B4-BE49-F238E27FC236}">
                <a16:creationId xmlns:a16="http://schemas.microsoft.com/office/drawing/2014/main" id="{BD6B3492-C340-4F68-9AEE-3CF621D160D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4/20/2020</a:t>
            </a:r>
          </a:p>
        </p:txBody>
      </p:sp>
      <p:sp>
        <p:nvSpPr>
          <p:cNvPr id="5" name="Slide Number Placeholder 4">
            <a:extLst>
              <a:ext uri="{FF2B5EF4-FFF2-40B4-BE49-F238E27FC236}">
                <a16:creationId xmlns:a16="http://schemas.microsoft.com/office/drawing/2014/main" id="{C6CF2D5A-E81F-4FAF-92D9-AFBD15A240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3BE-94DB-48A8-BEF9-FBB2521C2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0D7D09F9-FA78-4B0A-998B-AE12E75CB37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System Effects: AMCA Pub. 201– Changing the Curve</a:t>
            </a:r>
          </a:p>
        </p:txBody>
      </p:sp>
      <p:sp>
        <p:nvSpPr>
          <p:cNvPr id="7" name="Footer Placeholder 6">
            <a:extLst>
              <a:ext uri="{FF2B5EF4-FFF2-40B4-BE49-F238E27FC236}">
                <a16:creationId xmlns:a16="http://schemas.microsoft.com/office/drawing/2014/main" id="{C5117966-3D13-4211-8FDF-01E36E278C0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 Howarth - Ventilation &amp; Fan Consulting Service International</a:t>
            </a:r>
          </a:p>
        </p:txBody>
      </p:sp>
    </p:spTree>
    <p:extLst>
      <p:ext uri="{BB962C8B-B14F-4D97-AF65-F5344CB8AC3E}">
        <p14:creationId xmlns:p14="http://schemas.microsoft.com/office/powerpoint/2010/main" val="196398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endParaRPr lang="en-US" dirty="0"/>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66E132F-9B5F-4014-9D59-6E0C6A5258F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4/20/2020</a:t>
            </a:r>
          </a:p>
        </p:txBody>
      </p:sp>
      <p:sp>
        <p:nvSpPr>
          <p:cNvPr id="6" name="Header Placeholder 5">
            <a:extLst>
              <a:ext uri="{FF2B5EF4-FFF2-40B4-BE49-F238E27FC236}">
                <a16:creationId xmlns:a16="http://schemas.microsoft.com/office/drawing/2014/main" id="{AC4FC78D-33D7-4316-AA2B-8D0AC647B1F9}"/>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System Effects: AMCA Pub. 201– Changing the Curve</a:t>
            </a:r>
          </a:p>
        </p:txBody>
      </p:sp>
      <p:sp>
        <p:nvSpPr>
          <p:cNvPr id="7" name="Footer Placeholder 6">
            <a:extLst>
              <a:ext uri="{FF2B5EF4-FFF2-40B4-BE49-F238E27FC236}">
                <a16:creationId xmlns:a16="http://schemas.microsoft.com/office/drawing/2014/main" id="{1AE6FA66-06BB-45DA-A61A-2F7B53D692B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 Howarth - Ventilation &amp; Fan Consulting Service International</a:t>
            </a:r>
          </a:p>
        </p:txBody>
      </p:sp>
    </p:spTree>
    <p:extLst>
      <p:ext uri="{BB962C8B-B14F-4D97-AF65-F5344CB8AC3E}">
        <p14:creationId xmlns:p14="http://schemas.microsoft.com/office/powerpoint/2010/main" val="2302941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agenda</a:t>
            </a:r>
          </a:p>
          <a:p>
            <a:endParaRPr lang="en-US" dirty="0"/>
          </a:p>
          <a:p>
            <a:r>
              <a:rPr lang="en-US" dirty="0"/>
              <a:t>Lastly – Every once and awhile you’re going to see this POST IT appear.  When you see this, you’ll know this is something you should try to remember.</a:t>
            </a:r>
          </a:p>
        </p:txBody>
      </p:sp>
      <p:sp>
        <p:nvSpPr>
          <p:cNvPr id="4" name="Slide Number Placeholder 3"/>
          <p:cNvSpPr>
            <a:spLocks noGrp="1"/>
          </p:cNvSpPr>
          <p:nvPr>
            <p:ph type="sldNum" sz="quarter" idx="5"/>
          </p:nvPr>
        </p:nvSpPr>
        <p:spPr/>
        <p:txBody>
          <a:bodyPr/>
          <a:lstStyle/>
          <a:p>
            <a:fld id="{92125396-D143-426A-90CF-2AA6EE04804D}" type="slidenum">
              <a:rPr lang="en-US" smtClean="0"/>
              <a:t>10</a:t>
            </a:fld>
            <a:endParaRPr lang="en-US" dirty="0"/>
          </a:p>
        </p:txBody>
      </p:sp>
    </p:spTree>
    <p:extLst>
      <p:ext uri="{BB962C8B-B14F-4D97-AF65-F5344CB8AC3E}">
        <p14:creationId xmlns:p14="http://schemas.microsoft.com/office/powerpoint/2010/main" val="1295706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building, bed&#10;&#10;Description automatically generated">
            <a:extLst>
              <a:ext uri="{FF2B5EF4-FFF2-40B4-BE49-F238E27FC236}">
                <a16:creationId xmlns:a16="http://schemas.microsoft.com/office/drawing/2014/main" id="{51BE2E8B-F500-4E4F-965B-1E2ADF45B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B08C96-A759-4E51-8CB0-2CF09AC6B439}"/>
              </a:ext>
            </a:extLst>
          </p:cNvPr>
          <p:cNvSpPr>
            <a:spLocks noGrp="1"/>
          </p:cNvSpPr>
          <p:nvPr>
            <p:ph type="ctrTitle" hasCustomPrompt="1"/>
          </p:nvPr>
        </p:nvSpPr>
        <p:spPr>
          <a:xfrm>
            <a:off x="0" y="4804912"/>
            <a:ext cx="12192000" cy="882463"/>
          </a:xfrm>
          <a:solidFill>
            <a:schemeClr val="accent6">
              <a:lumMod val="60000"/>
              <a:lumOff val="40000"/>
              <a:alpha val="74118"/>
            </a:schemeClr>
          </a:solidFill>
        </p:spPr>
        <p:txBody>
          <a:bodyPr rIns="274320" anchor="ctr"/>
          <a:lstStyle>
            <a:lvl1pPr marL="0" algn="r" defTabSz="0">
              <a:spcBef>
                <a:spcPts val="0"/>
              </a:spcBef>
              <a:spcAft>
                <a:spcPts val="0"/>
              </a:spcAft>
              <a:tabLst>
                <a:tab pos="182880" algn="r"/>
              </a:tabLst>
              <a:defRPr sz="6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			</a:t>
            </a:r>
          </a:p>
        </p:txBody>
      </p:sp>
      <p:sp>
        <p:nvSpPr>
          <p:cNvPr id="3" name="Subtitle 2">
            <a:extLst>
              <a:ext uri="{FF2B5EF4-FFF2-40B4-BE49-F238E27FC236}">
                <a16:creationId xmlns:a16="http://schemas.microsoft.com/office/drawing/2014/main" id="{2A3E754B-FB25-4C50-8E64-F916B20688A5}"/>
              </a:ext>
            </a:extLst>
          </p:cNvPr>
          <p:cNvSpPr>
            <a:spLocks noGrp="1"/>
          </p:cNvSpPr>
          <p:nvPr>
            <p:ph type="subTitle" idx="1"/>
          </p:nvPr>
        </p:nvSpPr>
        <p:spPr>
          <a:xfrm>
            <a:off x="0" y="5681847"/>
            <a:ext cx="12192000" cy="442907"/>
          </a:xfrm>
          <a:solidFill>
            <a:schemeClr val="accent6">
              <a:lumMod val="50000"/>
              <a:alpha val="80000"/>
            </a:schemeClr>
          </a:solidFill>
        </p:spPr>
        <p:txBody>
          <a:bodyPr rIns="274320" anchor="ctr">
            <a:normAutofit/>
          </a:bodyPr>
          <a:lstStyle>
            <a:lvl1pPr marL="0" indent="0" algn="r">
              <a:spcBef>
                <a:spcPts val="0"/>
              </a:spcBef>
              <a:buNone/>
              <a:tabLst>
                <a:tab pos="182880" algn="r"/>
                <a:tab pos="457200" algn="l"/>
              </a:tabLst>
              <a:defRPr sz="2400" baseline="0">
                <a:solidFill>
                  <a:schemeClr val="bg1"/>
                </a:solidFill>
                <a:effectLst>
                  <a:outerShdw blurRad="38100" dist="38100" dir="2700000" algn="tl">
                    <a:srgbClr val="000000">
                      <a:alpha val="43137"/>
                    </a:srgbClr>
                  </a:outerShdw>
                </a:effectLst>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07D39BA-0C8A-45F1-A120-F5F7D3D17A1E}"/>
              </a:ext>
            </a:extLst>
          </p:cNvPr>
          <p:cNvSpPr>
            <a:spLocks noGrp="1"/>
          </p:cNvSpPr>
          <p:nvPr>
            <p:ph type="dt" sz="half" idx="10"/>
          </p:nvPr>
        </p:nvSpPr>
        <p:spPr/>
        <p:txBody>
          <a:bodyPr/>
          <a:lstStyle/>
          <a:p>
            <a:fld id="{C049812D-0DE5-4489-BE45-D213A1F7EEA6}" type="datetimeFigureOut">
              <a:rPr lang="en-US" smtClean="0"/>
              <a:t>10/15/2021</a:t>
            </a:fld>
            <a:endParaRPr lang="en-US" dirty="0"/>
          </a:p>
        </p:txBody>
      </p:sp>
      <p:sp>
        <p:nvSpPr>
          <p:cNvPr id="5" name="Footer Placeholder 4">
            <a:extLst>
              <a:ext uri="{FF2B5EF4-FFF2-40B4-BE49-F238E27FC236}">
                <a16:creationId xmlns:a16="http://schemas.microsoft.com/office/drawing/2014/main" id="{DF478510-7A13-4523-BB7A-1DCA3B1B1E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F3DFAC-21C9-413E-97DC-407712C0C8E7}"/>
              </a:ext>
            </a:extLst>
          </p:cNvPr>
          <p:cNvSpPr>
            <a:spLocks noGrp="1"/>
          </p:cNvSpPr>
          <p:nvPr>
            <p:ph type="sldNum" sz="quarter" idx="12"/>
          </p:nvPr>
        </p:nvSpPr>
        <p:spPr/>
        <p:txBody>
          <a:bodyPr/>
          <a:lstStyle/>
          <a:p>
            <a:fld id="{56F389C4-DE44-4DDE-A143-3FB9F6F0D10B}" type="slidenum">
              <a:rPr lang="en-US" smtClean="0"/>
              <a:t>‹#›</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2FC27875-A258-48A3-99D7-E5B0228A5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64" y="136525"/>
            <a:ext cx="1141272" cy="577978"/>
          </a:xfrm>
          <a:prstGeom prst="rect">
            <a:avLst/>
          </a:prstGeom>
        </p:spPr>
      </p:pic>
      <p:pic>
        <p:nvPicPr>
          <p:cNvPr id="11" name="Picture 10">
            <a:extLst>
              <a:ext uri="{FF2B5EF4-FFF2-40B4-BE49-F238E27FC236}">
                <a16:creationId xmlns:a16="http://schemas.microsoft.com/office/drawing/2014/main" id="{00A4D2CD-1646-4136-89A4-2DDA7BE596D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75" y="946099"/>
            <a:ext cx="1181100" cy="534100"/>
          </a:xfrm>
          <a:prstGeom prst="rect">
            <a:avLst/>
          </a:prstGeom>
        </p:spPr>
      </p:pic>
    </p:spTree>
    <p:extLst>
      <p:ext uri="{BB962C8B-B14F-4D97-AF65-F5344CB8AC3E}">
        <p14:creationId xmlns:p14="http://schemas.microsoft.com/office/powerpoint/2010/main" val="2801622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9844-1D66-49E3-A6C7-E786E3105A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47FF7-3D15-45E5-A0A8-F1DE1A979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B4EC7-DCF4-40A3-8E62-56FDE23E5A40}"/>
              </a:ext>
            </a:extLst>
          </p:cNvPr>
          <p:cNvSpPr>
            <a:spLocks noGrp="1"/>
          </p:cNvSpPr>
          <p:nvPr>
            <p:ph type="dt" sz="half" idx="10"/>
          </p:nvPr>
        </p:nvSpPr>
        <p:spPr>
          <a:xfrm>
            <a:off x="1035168" y="6350851"/>
            <a:ext cx="2743200" cy="365125"/>
          </a:xfrm>
        </p:spPr>
        <p:txBody>
          <a:bodyPr/>
          <a:lstStyle/>
          <a:p>
            <a:fld id="{C049812D-0DE5-4489-BE45-D213A1F7EEA6}" type="datetimeFigureOut">
              <a:rPr lang="en-US" smtClean="0"/>
              <a:t>10/15/2021</a:t>
            </a:fld>
            <a:endParaRPr lang="en-US" dirty="0"/>
          </a:p>
        </p:txBody>
      </p:sp>
      <p:sp>
        <p:nvSpPr>
          <p:cNvPr id="5" name="Footer Placeholder 4">
            <a:extLst>
              <a:ext uri="{FF2B5EF4-FFF2-40B4-BE49-F238E27FC236}">
                <a16:creationId xmlns:a16="http://schemas.microsoft.com/office/drawing/2014/main" id="{96233696-3EAC-459C-AFCA-CAB60E4FE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B1F6E1-FC2A-4AF9-8376-5CA725338D64}"/>
              </a:ext>
            </a:extLst>
          </p:cNvPr>
          <p:cNvSpPr>
            <a:spLocks noGrp="1"/>
          </p:cNvSpPr>
          <p:nvPr>
            <p:ph type="sldNum" sz="quarter" idx="12"/>
          </p:nvPr>
        </p:nvSpPr>
        <p:spPr/>
        <p:txBody>
          <a:bodyPr/>
          <a:lstStyle/>
          <a:p>
            <a:fld id="{56F389C4-DE44-4DDE-A143-3FB9F6F0D10B}" type="slidenum">
              <a:rPr lang="en-US" smtClean="0"/>
              <a:t>‹#›</a:t>
            </a:fld>
            <a:endParaRPr lang="en-US" dirty="0"/>
          </a:p>
        </p:txBody>
      </p:sp>
    </p:spTree>
    <p:extLst>
      <p:ext uri="{BB962C8B-B14F-4D97-AF65-F5344CB8AC3E}">
        <p14:creationId xmlns:p14="http://schemas.microsoft.com/office/powerpoint/2010/main" val="1798663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0075-0C39-4BED-8AAF-EBA5B9CC1EF9}"/>
              </a:ext>
            </a:extLst>
          </p:cNvPr>
          <p:cNvSpPr>
            <a:spLocks noGrp="1"/>
          </p:cNvSpPr>
          <p:nvPr>
            <p:ph type="title"/>
          </p:nvPr>
        </p:nvSpPr>
        <p:spPr>
          <a:xfrm>
            <a:off x="1027112" y="1736726"/>
            <a:ext cx="10946349"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646799-DE12-4BCE-BD9A-14EA8A1FC8A7}"/>
              </a:ext>
            </a:extLst>
          </p:cNvPr>
          <p:cNvSpPr>
            <a:spLocks noGrp="1"/>
          </p:cNvSpPr>
          <p:nvPr>
            <p:ph type="body" idx="1"/>
          </p:nvPr>
        </p:nvSpPr>
        <p:spPr>
          <a:xfrm>
            <a:off x="1031875" y="4589463"/>
            <a:ext cx="1094158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2DCE2B-66E7-46B8-BD7C-9719D4019591}"/>
              </a:ext>
            </a:extLst>
          </p:cNvPr>
          <p:cNvSpPr>
            <a:spLocks noGrp="1"/>
          </p:cNvSpPr>
          <p:nvPr>
            <p:ph type="dt" sz="half" idx="10"/>
          </p:nvPr>
        </p:nvSpPr>
        <p:spPr>
          <a:xfrm>
            <a:off x="1038225" y="6356350"/>
            <a:ext cx="2743200" cy="365125"/>
          </a:xfrm>
        </p:spPr>
        <p:txBody>
          <a:bodyPr/>
          <a:lstStyle/>
          <a:p>
            <a:fld id="{C049812D-0DE5-4489-BE45-D213A1F7EEA6}" type="datetimeFigureOut">
              <a:rPr lang="en-US" smtClean="0"/>
              <a:t>10/15/2021</a:t>
            </a:fld>
            <a:endParaRPr lang="en-US" dirty="0"/>
          </a:p>
        </p:txBody>
      </p:sp>
      <p:sp>
        <p:nvSpPr>
          <p:cNvPr id="5" name="Footer Placeholder 4">
            <a:extLst>
              <a:ext uri="{FF2B5EF4-FFF2-40B4-BE49-F238E27FC236}">
                <a16:creationId xmlns:a16="http://schemas.microsoft.com/office/drawing/2014/main" id="{FF5D5992-8D38-4C0E-9BB6-4182D45956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C2322C-02EC-4536-BDB9-9C20CF6A4746}"/>
              </a:ext>
            </a:extLst>
          </p:cNvPr>
          <p:cNvSpPr>
            <a:spLocks noGrp="1"/>
          </p:cNvSpPr>
          <p:nvPr>
            <p:ph type="sldNum" sz="quarter" idx="12"/>
          </p:nvPr>
        </p:nvSpPr>
        <p:spPr/>
        <p:txBody>
          <a:bodyPr/>
          <a:lstStyle/>
          <a:p>
            <a:fld id="{56F389C4-DE44-4DDE-A143-3FB9F6F0D10B}" type="slidenum">
              <a:rPr lang="en-US" smtClean="0"/>
              <a:t>‹#›</a:t>
            </a:fld>
            <a:endParaRPr lang="en-US" dirty="0"/>
          </a:p>
        </p:txBody>
      </p:sp>
    </p:spTree>
    <p:extLst>
      <p:ext uri="{BB962C8B-B14F-4D97-AF65-F5344CB8AC3E}">
        <p14:creationId xmlns:p14="http://schemas.microsoft.com/office/powerpoint/2010/main" val="3260496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C063-50DB-40D4-9FCF-E5E38BC9A9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4A7AD3-B255-4C3B-B81D-9CAAAFAF4992}"/>
              </a:ext>
            </a:extLst>
          </p:cNvPr>
          <p:cNvSpPr>
            <a:spLocks noGrp="1"/>
          </p:cNvSpPr>
          <p:nvPr>
            <p:ph sz="half" idx="1"/>
          </p:nvPr>
        </p:nvSpPr>
        <p:spPr>
          <a:xfrm>
            <a:off x="1038225" y="1990725"/>
            <a:ext cx="5257800" cy="4186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AD784A1-0CF3-4B2F-84C4-76D54A7809B7}"/>
              </a:ext>
            </a:extLst>
          </p:cNvPr>
          <p:cNvSpPr>
            <a:spLocks noGrp="1"/>
          </p:cNvSpPr>
          <p:nvPr>
            <p:ph sz="half" idx="2"/>
          </p:nvPr>
        </p:nvSpPr>
        <p:spPr>
          <a:xfrm>
            <a:off x="6372225" y="1990725"/>
            <a:ext cx="5601236" cy="4186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4830D7-56B3-4397-AAD3-FE012455DDD7}"/>
              </a:ext>
            </a:extLst>
          </p:cNvPr>
          <p:cNvSpPr>
            <a:spLocks noGrp="1"/>
          </p:cNvSpPr>
          <p:nvPr>
            <p:ph type="dt" sz="half" idx="10"/>
          </p:nvPr>
        </p:nvSpPr>
        <p:spPr>
          <a:xfrm>
            <a:off x="1035169" y="6350851"/>
            <a:ext cx="2743200" cy="365125"/>
          </a:xfrm>
        </p:spPr>
        <p:txBody>
          <a:bodyPr/>
          <a:lstStyle/>
          <a:p>
            <a:fld id="{C049812D-0DE5-4489-BE45-D213A1F7EEA6}" type="datetimeFigureOut">
              <a:rPr lang="en-US" smtClean="0"/>
              <a:t>10/15/2021</a:t>
            </a:fld>
            <a:endParaRPr lang="en-US" dirty="0"/>
          </a:p>
        </p:txBody>
      </p:sp>
      <p:sp>
        <p:nvSpPr>
          <p:cNvPr id="6" name="Footer Placeholder 5">
            <a:extLst>
              <a:ext uri="{FF2B5EF4-FFF2-40B4-BE49-F238E27FC236}">
                <a16:creationId xmlns:a16="http://schemas.microsoft.com/office/drawing/2014/main" id="{4DE6D062-9FE7-4083-8517-72AFBE2651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1C652D-3683-42F3-9836-11AE83360446}"/>
              </a:ext>
            </a:extLst>
          </p:cNvPr>
          <p:cNvSpPr>
            <a:spLocks noGrp="1"/>
          </p:cNvSpPr>
          <p:nvPr>
            <p:ph type="sldNum" sz="quarter" idx="12"/>
          </p:nvPr>
        </p:nvSpPr>
        <p:spPr/>
        <p:txBody>
          <a:bodyPr/>
          <a:lstStyle/>
          <a:p>
            <a:fld id="{56F389C4-DE44-4DDE-A143-3FB9F6F0D10B}" type="slidenum">
              <a:rPr lang="en-US" smtClean="0"/>
              <a:t>‹#›</a:t>
            </a:fld>
            <a:endParaRPr lang="en-US" dirty="0"/>
          </a:p>
        </p:txBody>
      </p:sp>
    </p:spTree>
    <p:extLst>
      <p:ext uri="{BB962C8B-B14F-4D97-AF65-F5344CB8AC3E}">
        <p14:creationId xmlns:p14="http://schemas.microsoft.com/office/powerpoint/2010/main" val="1586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D9195-B92D-4789-93FD-DA3F5735D0CC}"/>
              </a:ext>
            </a:extLst>
          </p:cNvPr>
          <p:cNvSpPr>
            <a:spLocks noGrp="1"/>
          </p:cNvSpPr>
          <p:nvPr>
            <p:ph type="title"/>
          </p:nvPr>
        </p:nvSpPr>
        <p:spPr>
          <a:xfrm>
            <a:off x="1011237" y="935038"/>
            <a:ext cx="1096222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7D3129-66CD-424E-B3E7-2BEDAAE46BCD}"/>
              </a:ext>
            </a:extLst>
          </p:cNvPr>
          <p:cNvSpPr>
            <a:spLocks noGrp="1"/>
          </p:cNvSpPr>
          <p:nvPr>
            <p:ph type="body" idx="1"/>
          </p:nvPr>
        </p:nvSpPr>
        <p:spPr>
          <a:xfrm>
            <a:off x="1011238" y="2333625"/>
            <a:ext cx="5457646" cy="5390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AB9453-B1E6-4E07-9848-48E5BD3C0866}"/>
              </a:ext>
            </a:extLst>
          </p:cNvPr>
          <p:cNvSpPr>
            <a:spLocks noGrp="1"/>
          </p:cNvSpPr>
          <p:nvPr>
            <p:ph sz="half" idx="2"/>
          </p:nvPr>
        </p:nvSpPr>
        <p:spPr>
          <a:xfrm>
            <a:off x="1003122" y="2945663"/>
            <a:ext cx="5465762" cy="3337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A723D9-D375-448D-BB1F-0B9133435F1A}"/>
              </a:ext>
            </a:extLst>
          </p:cNvPr>
          <p:cNvSpPr>
            <a:spLocks noGrp="1"/>
          </p:cNvSpPr>
          <p:nvPr>
            <p:ph type="body" sz="quarter" idx="3"/>
          </p:nvPr>
        </p:nvSpPr>
        <p:spPr>
          <a:xfrm>
            <a:off x="6650038" y="2333624"/>
            <a:ext cx="5183188" cy="539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F39504-EF93-432D-A0A0-E92934D17726}"/>
              </a:ext>
            </a:extLst>
          </p:cNvPr>
          <p:cNvSpPr>
            <a:spLocks noGrp="1"/>
          </p:cNvSpPr>
          <p:nvPr>
            <p:ph sz="quarter" idx="4"/>
          </p:nvPr>
        </p:nvSpPr>
        <p:spPr>
          <a:xfrm>
            <a:off x="6650038" y="2945663"/>
            <a:ext cx="5323422" cy="3337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C254949-0D5C-4CCC-A24E-D6EC30577B48}"/>
              </a:ext>
            </a:extLst>
          </p:cNvPr>
          <p:cNvSpPr>
            <a:spLocks noGrp="1"/>
          </p:cNvSpPr>
          <p:nvPr>
            <p:ph type="dt" sz="half" idx="10"/>
          </p:nvPr>
        </p:nvSpPr>
        <p:spPr>
          <a:xfrm>
            <a:off x="992803" y="6369902"/>
            <a:ext cx="2743200" cy="365125"/>
          </a:xfrm>
        </p:spPr>
        <p:txBody>
          <a:bodyPr/>
          <a:lstStyle/>
          <a:p>
            <a:fld id="{C049812D-0DE5-4489-BE45-D213A1F7EEA6}" type="datetimeFigureOut">
              <a:rPr lang="en-US" smtClean="0"/>
              <a:t>10/15/2021</a:t>
            </a:fld>
            <a:endParaRPr lang="en-US" dirty="0"/>
          </a:p>
        </p:txBody>
      </p:sp>
      <p:sp>
        <p:nvSpPr>
          <p:cNvPr id="8" name="Footer Placeholder 7">
            <a:extLst>
              <a:ext uri="{FF2B5EF4-FFF2-40B4-BE49-F238E27FC236}">
                <a16:creationId xmlns:a16="http://schemas.microsoft.com/office/drawing/2014/main" id="{80D8ABF3-DAF3-496C-BE0F-700106E5E0E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B527375-67F9-4952-8DB0-BEC69943F493}"/>
              </a:ext>
            </a:extLst>
          </p:cNvPr>
          <p:cNvSpPr>
            <a:spLocks noGrp="1"/>
          </p:cNvSpPr>
          <p:nvPr>
            <p:ph type="sldNum" sz="quarter" idx="12"/>
          </p:nvPr>
        </p:nvSpPr>
        <p:spPr/>
        <p:txBody>
          <a:bodyPr/>
          <a:lstStyle/>
          <a:p>
            <a:fld id="{56F389C4-DE44-4DDE-A143-3FB9F6F0D10B}" type="slidenum">
              <a:rPr lang="en-US" smtClean="0"/>
              <a:t>‹#›</a:t>
            </a:fld>
            <a:endParaRPr lang="en-US" dirty="0"/>
          </a:p>
        </p:txBody>
      </p:sp>
    </p:spTree>
    <p:extLst>
      <p:ext uri="{BB962C8B-B14F-4D97-AF65-F5344CB8AC3E}">
        <p14:creationId xmlns:p14="http://schemas.microsoft.com/office/powerpoint/2010/main" val="136370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0540-4609-4594-8A77-1D57E96A60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CA7E2F-66F0-4887-867F-8334CAE6A4AC}"/>
              </a:ext>
            </a:extLst>
          </p:cNvPr>
          <p:cNvSpPr>
            <a:spLocks noGrp="1"/>
          </p:cNvSpPr>
          <p:nvPr>
            <p:ph type="dt" sz="half" idx="10"/>
          </p:nvPr>
        </p:nvSpPr>
        <p:spPr/>
        <p:txBody>
          <a:bodyPr/>
          <a:lstStyle/>
          <a:p>
            <a:fld id="{C049812D-0DE5-4489-BE45-D213A1F7EEA6}" type="datetimeFigureOut">
              <a:rPr lang="en-US" smtClean="0"/>
              <a:t>10/15/2021</a:t>
            </a:fld>
            <a:endParaRPr lang="en-US" dirty="0"/>
          </a:p>
        </p:txBody>
      </p:sp>
      <p:sp>
        <p:nvSpPr>
          <p:cNvPr id="4" name="Footer Placeholder 3">
            <a:extLst>
              <a:ext uri="{FF2B5EF4-FFF2-40B4-BE49-F238E27FC236}">
                <a16:creationId xmlns:a16="http://schemas.microsoft.com/office/drawing/2014/main" id="{B42498F3-FF2D-4B7E-9F2C-F910DDAFCA0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DA38543-70E9-45AA-9852-E28B3ECF732E}"/>
              </a:ext>
            </a:extLst>
          </p:cNvPr>
          <p:cNvSpPr>
            <a:spLocks noGrp="1"/>
          </p:cNvSpPr>
          <p:nvPr>
            <p:ph type="sldNum" sz="quarter" idx="12"/>
          </p:nvPr>
        </p:nvSpPr>
        <p:spPr/>
        <p:txBody>
          <a:bodyPr/>
          <a:lstStyle/>
          <a:p>
            <a:fld id="{56F389C4-DE44-4DDE-A143-3FB9F6F0D10B}" type="slidenum">
              <a:rPr lang="en-US" smtClean="0"/>
              <a:t>‹#›</a:t>
            </a:fld>
            <a:endParaRPr lang="en-US" dirty="0"/>
          </a:p>
        </p:txBody>
      </p:sp>
    </p:spTree>
    <p:extLst>
      <p:ext uri="{BB962C8B-B14F-4D97-AF65-F5344CB8AC3E}">
        <p14:creationId xmlns:p14="http://schemas.microsoft.com/office/powerpoint/2010/main" val="1497508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D69CBF-6856-4B0A-82AC-042C7D6817BC}"/>
              </a:ext>
            </a:extLst>
          </p:cNvPr>
          <p:cNvSpPr>
            <a:spLocks noGrp="1"/>
          </p:cNvSpPr>
          <p:nvPr>
            <p:ph type="dt" sz="half" idx="10"/>
          </p:nvPr>
        </p:nvSpPr>
        <p:spPr/>
        <p:txBody>
          <a:bodyPr/>
          <a:lstStyle/>
          <a:p>
            <a:fld id="{C049812D-0DE5-4489-BE45-D213A1F7EEA6}" type="datetimeFigureOut">
              <a:rPr lang="en-US" smtClean="0"/>
              <a:t>10/15/2021</a:t>
            </a:fld>
            <a:endParaRPr lang="en-US" dirty="0"/>
          </a:p>
        </p:txBody>
      </p:sp>
      <p:sp>
        <p:nvSpPr>
          <p:cNvPr id="3" name="Footer Placeholder 2">
            <a:extLst>
              <a:ext uri="{FF2B5EF4-FFF2-40B4-BE49-F238E27FC236}">
                <a16:creationId xmlns:a16="http://schemas.microsoft.com/office/drawing/2014/main" id="{7E4DFB32-96B6-4323-B79E-973A7DCD2BB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63522E5-98B0-4E87-ADB9-B8E7ED67C4C4}"/>
              </a:ext>
            </a:extLst>
          </p:cNvPr>
          <p:cNvSpPr>
            <a:spLocks noGrp="1"/>
          </p:cNvSpPr>
          <p:nvPr>
            <p:ph type="sldNum" sz="quarter" idx="12"/>
          </p:nvPr>
        </p:nvSpPr>
        <p:spPr/>
        <p:txBody>
          <a:bodyPr/>
          <a:lstStyle/>
          <a:p>
            <a:fld id="{56F389C4-DE44-4DDE-A143-3FB9F6F0D10B}" type="slidenum">
              <a:rPr lang="en-US" smtClean="0"/>
              <a:t>‹#›</a:t>
            </a:fld>
            <a:endParaRPr lang="en-US" dirty="0"/>
          </a:p>
        </p:txBody>
      </p:sp>
    </p:spTree>
    <p:extLst>
      <p:ext uri="{BB962C8B-B14F-4D97-AF65-F5344CB8AC3E}">
        <p14:creationId xmlns:p14="http://schemas.microsoft.com/office/powerpoint/2010/main" val="3403311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56EA-5C24-416E-A942-E056358F515D}"/>
              </a:ext>
            </a:extLst>
          </p:cNvPr>
          <p:cNvSpPr>
            <a:spLocks noGrp="1"/>
          </p:cNvSpPr>
          <p:nvPr>
            <p:ph type="title"/>
          </p:nvPr>
        </p:nvSpPr>
        <p:spPr>
          <a:xfrm>
            <a:off x="1022351" y="939064"/>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602567-B597-44AF-9AB4-CDD956368DCF}"/>
              </a:ext>
            </a:extLst>
          </p:cNvPr>
          <p:cNvSpPr>
            <a:spLocks noGrp="1"/>
          </p:cNvSpPr>
          <p:nvPr>
            <p:ph idx="1"/>
          </p:nvPr>
        </p:nvSpPr>
        <p:spPr>
          <a:xfrm>
            <a:off x="5138739" y="939064"/>
            <a:ext cx="6834722" cy="52521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EFD942-53E4-498F-91E9-829D10DB7D64}"/>
              </a:ext>
            </a:extLst>
          </p:cNvPr>
          <p:cNvSpPr>
            <a:spLocks noGrp="1"/>
          </p:cNvSpPr>
          <p:nvPr>
            <p:ph type="body" sz="half" idx="2"/>
          </p:nvPr>
        </p:nvSpPr>
        <p:spPr>
          <a:xfrm>
            <a:off x="1022351" y="2539264"/>
            <a:ext cx="3932237" cy="36519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74CFA-8EB2-473C-ACE7-892FF872034E}"/>
              </a:ext>
            </a:extLst>
          </p:cNvPr>
          <p:cNvSpPr>
            <a:spLocks noGrp="1"/>
          </p:cNvSpPr>
          <p:nvPr>
            <p:ph type="dt" sz="half" idx="10"/>
          </p:nvPr>
        </p:nvSpPr>
        <p:spPr/>
        <p:txBody>
          <a:bodyPr/>
          <a:lstStyle/>
          <a:p>
            <a:fld id="{C049812D-0DE5-4489-BE45-D213A1F7EEA6}" type="datetimeFigureOut">
              <a:rPr lang="en-US" smtClean="0"/>
              <a:t>10/15/2021</a:t>
            </a:fld>
            <a:endParaRPr lang="en-US" dirty="0"/>
          </a:p>
        </p:txBody>
      </p:sp>
      <p:sp>
        <p:nvSpPr>
          <p:cNvPr id="6" name="Footer Placeholder 5">
            <a:extLst>
              <a:ext uri="{FF2B5EF4-FFF2-40B4-BE49-F238E27FC236}">
                <a16:creationId xmlns:a16="http://schemas.microsoft.com/office/drawing/2014/main" id="{C620369A-AB4E-4BB4-A2FB-82EFF340A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6CFDD5-0AE2-447D-B3B4-8033043159F7}"/>
              </a:ext>
            </a:extLst>
          </p:cNvPr>
          <p:cNvSpPr>
            <a:spLocks noGrp="1"/>
          </p:cNvSpPr>
          <p:nvPr>
            <p:ph type="sldNum" sz="quarter" idx="12"/>
          </p:nvPr>
        </p:nvSpPr>
        <p:spPr/>
        <p:txBody>
          <a:bodyPr/>
          <a:lstStyle/>
          <a:p>
            <a:fld id="{56F389C4-DE44-4DDE-A143-3FB9F6F0D10B}" type="slidenum">
              <a:rPr lang="en-US" smtClean="0"/>
              <a:t>‹#›</a:t>
            </a:fld>
            <a:endParaRPr lang="en-US" dirty="0"/>
          </a:p>
        </p:txBody>
      </p:sp>
    </p:spTree>
    <p:extLst>
      <p:ext uri="{BB962C8B-B14F-4D97-AF65-F5344CB8AC3E}">
        <p14:creationId xmlns:p14="http://schemas.microsoft.com/office/powerpoint/2010/main" val="319841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3D3A-F68B-4A20-8251-D12485828FF9}"/>
              </a:ext>
            </a:extLst>
          </p:cNvPr>
          <p:cNvSpPr>
            <a:spLocks noGrp="1"/>
          </p:cNvSpPr>
          <p:nvPr>
            <p:ph type="title"/>
          </p:nvPr>
        </p:nvSpPr>
        <p:spPr>
          <a:xfrm>
            <a:off x="1022351" y="939064"/>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C94C1A-90D3-45E8-8F1A-EE4BC9725838}"/>
              </a:ext>
            </a:extLst>
          </p:cNvPr>
          <p:cNvSpPr>
            <a:spLocks noGrp="1"/>
          </p:cNvSpPr>
          <p:nvPr>
            <p:ph type="pic" idx="1"/>
          </p:nvPr>
        </p:nvSpPr>
        <p:spPr>
          <a:xfrm>
            <a:off x="5138739" y="939064"/>
            <a:ext cx="6834722"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FD216D7-ABAC-45C0-A05E-EFDF865ED9EA}"/>
              </a:ext>
            </a:extLst>
          </p:cNvPr>
          <p:cNvSpPr>
            <a:spLocks noGrp="1"/>
          </p:cNvSpPr>
          <p:nvPr>
            <p:ph type="body" sz="half" idx="2"/>
          </p:nvPr>
        </p:nvSpPr>
        <p:spPr>
          <a:xfrm>
            <a:off x="1022351" y="253926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76FAE5-D224-470A-976E-465791422AAA}"/>
              </a:ext>
            </a:extLst>
          </p:cNvPr>
          <p:cNvSpPr>
            <a:spLocks noGrp="1"/>
          </p:cNvSpPr>
          <p:nvPr>
            <p:ph type="dt" sz="half" idx="10"/>
          </p:nvPr>
        </p:nvSpPr>
        <p:spPr/>
        <p:txBody>
          <a:bodyPr/>
          <a:lstStyle/>
          <a:p>
            <a:fld id="{C049812D-0DE5-4489-BE45-D213A1F7EEA6}" type="datetimeFigureOut">
              <a:rPr lang="en-US" smtClean="0"/>
              <a:t>10/15/2021</a:t>
            </a:fld>
            <a:endParaRPr lang="en-US" dirty="0"/>
          </a:p>
        </p:txBody>
      </p:sp>
      <p:sp>
        <p:nvSpPr>
          <p:cNvPr id="6" name="Footer Placeholder 5">
            <a:extLst>
              <a:ext uri="{FF2B5EF4-FFF2-40B4-BE49-F238E27FC236}">
                <a16:creationId xmlns:a16="http://schemas.microsoft.com/office/drawing/2014/main" id="{5D311B96-D5E0-4DAC-ADBC-699406468F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07BF47-AE4B-4012-90D3-F5E8211DFC83}"/>
              </a:ext>
            </a:extLst>
          </p:cNvPr>
          <p:cNvSpPr>
            <a:spLocks noGrp="1"/>
          </p:cNvSpPr>
          <p:nvPr>
            <p:ph type="sldNum" sz="quarter" idx="12"/>
          </p:nvPr>
        </p:nvSpPr>
        <p:spPr/>
        <p:txBody>
          <a:bodyPr/>
          <a:lstStyle/>
          <a:p>
            <a:fld id="{56F389C4-DE44-4DDE-A143-3FB9F6F0D10B}" type="slidenum">
              <a:rPr lang="en-US" smtClean="0"/>
              <a:t>‹#›</a:t>
            </a:fld>
            <a:endParaRPr lang="en-US" dirty="0"/>
          </a:p>
        </p:txBody>
      </p:sp>
    </p:spTree>
    <p:extLst>
      <p:ext uri="{BB962C8B-B14F-4D97-AF65-F5344CB8AC3E}">
        <p14:creationId xmlns:p14="http://schemas.microsoft.com/office/powerpoint/2010/main" val="4078586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F6B0C1C0-98E0-4335-BB18-5C87F63484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4547EB5-3EFD-40E9-B33D-161319F22668}"/>
              </a:ext>
            </a:extLst>
          </p:cNvPr>
          <p:cNvSpPr>
            <a:spLocks noGrp="1"/>
          </p:cNvSpPr>
          <p:nvPr>
            <p:ph type="title"/>
          </p:nvPr>
        </p:nvSpPr>
        <p:spPr>
          <a:xfrm>
            <a:off x="1035169" y="966158"/>
            <a:ext cx="10938295" cy="9420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8303E19-35C1-448B-8429-B34E2EF952BC}"/>
              </a:ext>
            </a:extLst>
          </p:cNvPr>
          <p:cNvSpPr>
            <a:spLocks noGrp="1"/>
          </p:cNvSpPr>
          <p:nvPr>
            <p:ph type="body" idx="1"/>
          </p:nvPr>
        </p:nvSpPr>
        <p:spPr>
          <a:xfrm>
            <a:off x="1035168" y="2087591"/>
            <a:ext cx="10938294" cy="4089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E8A147-4060-413B-850E-B4D849381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049812D-0DE5-4489-BE45-D213A1F7EEA6}" type="datetimeFigureOut">
              <a:rPr lang="en-US" smtClean="0"/>
              <a:t>10/15/2021</a:t>
            </a:fld>
            <a:endParaRPr lang="en-US" dirty="0"/>
          </a:p>
        </p:txBody>
      </p:sp>
      <p:sp>
        <p:nvSpPr>
          <p:cNvPr id="5" name="Footer Placeholder 4">
            <a:extLst>
              <a:ext uri="{FF2B5EF4-FFF2-40B4-BE49-F238E27FC236}">
                <a16:creationId xmlns:a16="http://schemas.microsoft.com/office/drawing/2014/main" id="{14D8C201-41CD-4BB0-B39C-C5CEB28EA17B}"/>
              </a:ext>
            </a:extLst>
          </p:cNvPr>
          <p:cNvSpPr>
            <a:spLocks noGrp="1"/>
          </p:cNvSpPr>
          <p:nvPr>
            <p:ph type="ftr" sz="quarter" idx="3"/>
          </p:nvPr>
        </p:nvSpPr>
        <p:spPr>
          <a:xfrm>
            <a:off x="4038600" y="6356350"/>
            <a:ext cx="56057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72C8D020-3C22-493F-BF6A-C430A7E0975D}"/>
              </a:ext>
            </a:extLst>
          </p:cNvPr>
          <p:cNvSpPr>
            <a:spLocks noGrp="1"/>
          </p:cNvSpPr>
          <p:nvPr>
            <p:ph type="sldNum" sz="quarter" idx="4"/>
          </p:nvPr>
        </p:nvSpPr>
        <p:spPr>
          <a:xfrm>
            <a:off x="9825486" y="6350852"/>
            <a:ext cx="2147975"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6F389C4-DE44-4DDE-A143-3FB9F6F0D10B}" type="slidenum">
              <a:rPr lang="en-US" smtClean="0"/>
              <a:t>‹#›</a:t>
            </a:fld>
            <a:endParaRPr lang="en-US" dirty="0"/>
          </a:p>
        </p:txBody>
      </p:sp>
      <p:pic>
        <p:nvPicPr>
          <p:cNvPr id="10" name="Picture 9">
            <a:extLst>
              <a:ext uri="{FF2B5EF4-FFF2-40B4-BE49-F238E27FC236}">
                <a16:creationId xmlns:a16="http://schemas.microsoft.com/office/drawing/2014/main" id="{AEFF55C1-86B0-49C6-A362-79F79209BDCD}"/>
              </a:ext>
            </a:extLst>
          </p:cNvPr>
          <p:cNvPicPr>
            <a:picLocks noChangeAspect="1"/>
          </p:cNvPicPr>
          <p:nvPr/>
        </p:nvPicPr>
        <p:blipFill>
          <a:blip r:embed="rId12">
            <a:alphaModFix amt="30000"/>
            <a:extLst>
              <a:ext uri="{28A0092B-C50C-407E-A947-70E740481C1C}">
                <a14:useLocalDpi xmlns:a14="http://schemas.microsoft.com/office/drawing/2010/main" val="0"/>
              </a:ext>
            </a:extLst>
          </a:blip>
          <a:stretch>
            <a:fillRect/>
          </a:stretch>
        </p:blipFill>
        <p:spPr>
          <a:xfrm>
            <a:off x="9219718" y="285121"/>
            <a:ext cx="2830215" cy="355122"/>
          </a:xfrm>
          <a:prstGeom prst="rect">
            <a:avLst/>
          </a:prstGeom>
        </p:spPr>
      </p:pic>
      <p:pic>
        <p:nvPicPr>
          <p:cNvPr id="14" name="Picture 13">
            <a:extLst>
              <a:ext uri="{FF2B5EF4-FFF2-40B4-BE49-F238E27FC236}">
                <a16:creationId xmlns:a16="http://schemas.microsoft.com/office/drawing/2014/main" id="{0257D1D3-04A1-4A0E-A7A0-7CA0017DAFB4}"/>
              </a:ext>
              <a:ext uri="{C183D7F6-B498-43B3-948B-1728B52AA6E4}">
                <adec:decorative xmlns:adec="http://schemas.microsoft.com/office/drawing/2017/decorative" val="1"/>
              </a:ext>
            </a:extLst>
          </p:cNvPr>
          <p:cNvPicPr>
            <a:picLocks noChangeAspect="1"/>
          </p:cNvPicPr>
          <p:nvPr/>
        </p:nvPicPr>
        <p:blipFill>
          <a:blip r:embed="rId13">
            <a:alphaModFix amt="30000"/>
            <a:extLst>
              <a:ext uri="{28A0092B-C50C-407E-A947-70E740481C1C}">
                <a14:useLocalDpi xmlns:a14="http://schemas.microsoft.com/office/drawing/2010/main" val="0"/>
              </a:ext>
            </a:extLst>
          </a:blip>
          <a:stretch>
            <a:fillRect/>
          </a:stretch>
        </p:blipFill>
        <p:spPr>
          <a:xfrm>
            <a:off x="1302753" y="201168"/>
            <a:ext cx="1328816" cy="548640"/>
          </a:xfrm>
          <a:prstGeom prst="rect">
            <a:avLst/>
          </a:prstGeom>
        </p:spPr>
      </p:pic>
    </p:spTree>
    <p:extLst>
      <p:ext uri="{BB962C8B-B14F-4D97-AF65-F5344CB8AC3E}">
        <p14:creationId xmlns:p14="http://schemas.microsoft.com/office/powerpoint/2010/main" val="3953091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F5F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F5F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F5F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cid:image002.jpg@01D61726.CEF5A710" TargetMode="External"/><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5.wdp"/><Relationship Id="rId3" Type="http://schemas.openxmlformats.org/officeDocument/2006/relationships/image" Target="../media/image22.jpeg"/><Relationship Id="rId7" Type="http://schemas.microsoft.com/office/2007/relationships/hdphoto" Target="../media/hdphoto2.wdp"/><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3.wdp"/><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8.png"/><Relationship Id="rId4" Type="http://schemas.openxmlformats.org/officeDocument/2006/relationships/image" Target="../media/image47.gif"/></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microsoft.com/office/2007/relationships/hdphoto" Target="../media/hdphoto7.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2.gif"/><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microsoft.com/office/2007/relationships/hdphoto" Target="../media/hdphoto7.wdp"/><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69.png"/><Relationship Id="rId7" Type="http://schemas.openxmlformats.org/officeDocument/2006/relationships/image" Target="NUL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4.jpeg"/><Relationship Id="rId4" Type="http://schemas.openxmlformats.org/officeDocument/2006/relationships/image" Target="../media/image83.wmf"/></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85.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86.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8.wm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AVI"/><Relationship Id="rId1" Type="http://schemas.openxmlformats.org/officeDocument/2006/relationships/video" Target="NULL" TargetMode="External"/><Relationship Id="rId5" Type="http://schemas.openxmlformats.org/officeDocument/2006/relationships/image" Target="../media/image89.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90.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3.PNG"/><Relationship Id="rId7" Type="http://schemas.openxmlformats.org/officeDocument/2006/relationships/image" Target="NUL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11.png"/><Relationship Id="rId4" Type="http://schemas.openxmlformats.org/officeDocument/2006/relationships/image" Target="NULL"/><Relationship Id="rId9" Type="http://schemas.openxmlformats.org/officeDocument/2006/relationships/image" Target="NULL"/></Relationships>
</file>

<file path=ppt/slides/_rels/slide6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4.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61.xml"/><Relationship Id="rId1" Type="http://schemas.openxmlformats.org/officeDocument/2006/relationships/slideLayout" Target="../slideLayouts/slideLayout2.xml"/><Relationship Id="rId11" Type="http://schemas.openxmlformats.org/officeDocument/2006/relationships/image" Target="NULL"/><Relationship Id="rId5" Type="http://schemas.openxmlformats.org/officeDocument/2006/relationships/image" Target="../media/image95.png"/><Relationship Id="rId10" Type="http://schemas.openxmlformats.org/officeDocument/2006/relationships/image" Target="NULL"/><Relationship Id="rId4" Type="http://schemas.openxmlformats.org/officeDocument/2006/relationships/oleObject" Target="../embeddings/oleObject3.bin"/><Relationship Id="rId9" Type="http://schemas.openxmlformats.org/officeDocument/2006/relationships/image" Target="NUL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oleObject" Target="../embeddings/oleObject4.bin"/></Relationships>
</file>

<file path=ppt/slides/_rels/slide6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oleObject" Target="../embeddings/oleObject5.bin"/><Relationship Id="rId7" Type="http://schemas.openxmlformats.org/officeDocument/2006/relationships/image" Target="NUL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NULL"/><Relationship Id="rId4" Type="http://schemas.openxmlformats.org/officeDocument/2006/relationships/image" Target="../media/image98.png"/><Relationship Id="rId9" Type="http://schemas.openxmlformats.org/officeDocument/2006/relationships/image" Target="../media/image1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496B-1255-459B-950F-B7FA9C54152C}"/>
              </a:ext>
            </a:extLst>
          </p:cNvPr>
          <p:cNvSpPr>
            <a:spLocks noGrp="1"/>
          </p:cNvSpPr>
          <p:nvPr>
            <p:ph type="ctrTitle"/>
          </p:nvPr>
        </p:nvSpPr>
        <p:spPr/>
        <p:txBody>
          <a:bodyPr>
            <a:normAutofit fontScale="90000"/>
          </a:bodyPr>
          <a:lstStyle/>
          <a:p>
            <a:r>
              <a:rPr lang="en-US" dirty="0"/>
              <a:t>The Fundamentals of Airflow</a:t>
            </a:r>
          </a:p>
        </p:txBody>
      </p:sp>
      <p:sp>
        <p:nvSpPr>
          <p:cNvPr id="3" name="Subtitle 2">
            <a:extLst>
              <a:ext uri="{FF2B5EF4-FFF2-40B4-BE49-F238E27FC236}">
                <a16:creationId xmlns:a16="http://schemas.microsoft.com/office/drawing/2014/main" id="{093C44E4-17F1-4175-BFDF-4DD1D06B4099}"/>
              </a:ext>
            </a:extLst>
          </p:cNvPr>
          <p:cNvSpPr>
            <a:spLocks noGrp="1"/>
          </p:cNvSpPr>
          <p:nvPr>
            <p:ph type="subTitle" idx="1"/>
          </p:nvPr>
        </p:nvSpPr>
        <p:spPr/>
        <p:txBody>
          <a:bodyPr>
            <a:normAutofit/>
          </a:bodyPr>
          <a:lstStyle/>
          <a:p>
            <a:r>
              <a:rPr lang="en-US" dirty="0"/>
              <a:t>AMCA &amp; O’Dell Associates Education Series | Session 3 | October 14, 2021</a:t>
            </a:r>
          </a:p>
        </p:txBody>
      </p:sp>
    </p:spTree>
    <p:extLst>
      <p:ext uri="{BB962C8B-B14F-4D97-AF65-F5344CB8AC3E}">
        <p14:creationId xmlns:p14="http://schemas.microsoft.com/office/powerpoint/2010/main" val="1391853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onsent Agenda for a Nonprofit Board | BoardEffect">
            <a:extLst>
              <a:ext uri="{FF2B5EF4-FFF2-40B4-BE49-F238E27FC236}">
                <a16:creationId xmlns:a16="http://schemas.microsoft.com/office/drawing/2014/main" id="{B17BF42B-DA5A-49FF-8F94-11EDC2284DD2}"/>
              </a:ext>
            </a:extLst>
          </p:cNvPr>
          <p:cNvPicPr>
            <a:picLocks noChangeAspect="1" noChangeArrowheads="1"/>
          </p:cNvPicPr>
          <p:nvPr/>
        </p:nvPicPr>
        <p:blipFill rotWithShape="1">
          <a:blip r:embed="rId3">
            <a:alphaModFix amt="25000"/>
            <a:extLst>
              <a:ext uri="{28A0092B-C50C-407E-A947-70E740481C1C}">
                <a14:useLocalDpi xmlns:a14="http://schemas.microsoft.com/office/drawing/2010/main" val="0"/>
              </a:ext>
            </a:extLst>
          </a:blip>
          <a:srcRect r="14420" b="31435"/>
          <a:stretch/>
        </p:blipFill>
        <p:spPr bwMode="auto">
          <a:xfrm>
            <a:off x="1035169" y="915358"/>
            <a:ext cx="11156832" cy="5942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E55BA0-172F-4044-AC4E-C3C8E89E8EA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EC0924E-01AB-4FDB-BB2D-3CF6B581FDD3}"/>
              </a:ext>
            </a:extLst>
          </p:cNvPr>
          <p:cNvSpPr>
            <a:spLocks noGrp="1"/>
          </p:cNvSpPr>
          <p:nvPr>
            <p:ph idx="1"/>
          </p:nvPr>
        </p:nvSpPr>
        <p:spPr/>
        <p:txBody>
          <a:bodyPr/>
          <a:lstStyle/>
          <a:p>
            <a:pPr marL="0" indent="0">
              <a:buNone/>
            </a:pPr>
            <a:r>
              <a:rPr lang="en-US" dirty="0"/>
              <a:t>Section 1: Why the Fundamentals</a:t>
            </a:r>
          </a:p>
          <a:p>
            <a:pPr marL="0" indent="0">
              <a:buNone/>
            </a:pPr>
            <a:r>
              <a:rPr lang="en-US" dirty="0"/>
              <a:t>Section 2: Components of Airflow</a:t>
            </a:r>
          </a:p>
          <a:p>
            <a:pPr marL="0" indent="0">
              <a:buNone/>
            </a:pPr>
            <a:r>
              <a:rPr lang="en-US" dirty="0"/>
              <a:t>Section 3: Power and Efficiency</a:t>
            </a:r>
          </a:p>
          <a:p>
            <a:pPr marL="0" indent="0">
              <a:buNone/>
            </a:pPr>
            <a:r>
              <a:rPr lang="en-US" dirty="0"/>
              <a:t>Section 4: Fan Curves</a:t>
            </a:r>
          </a:p>
          <a:p>
            <a:pPr marL="0" indent="0">
              <a:buNone/>
            </a:pPr>
            <a:r>
              <a:rPr lang="en-US" dirty="0"/>
              <a:t>Section 5: The Affinity Laws</a:t>
            </a:r>
          </a:p>
        </p:txBody>
      </p:sp>
      <p:pic>
        <p:nvPicPr>
          <p:cNvPr id="5" name="Picture 4" descr="A close up of a sign&#10;&#10;Description automatically generated">
            <a:extLst>
              <a:ext uri="{FF2B5EF4-FFF2-40B4-BE49-F238E27FC236}">
                <a16:creationId xmlns:a16="http://schemas.microsoft.com/office/drawing/2014/main" id="{2D0704B2-BF70-409E-9A4E-62B6B828F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7781" y="77564"/>
            <a:ext cx="3112422" cy="2974811"/>
          </a:xfrm>
          <a:prstGeom prst="rect">
            <a:avLst/>
          </a:prstGeom>
        </p:spPr>
      </p:pic>
    </p:spTree>
    <p:extLst>
      <p:ext uri="{BB962C8B-B14F-4D97-AF65-F5344CB8AC3E}">
        <p14:creationId xmlns:p14="http://schemas.microsoft.com/office/powerpoint/2010/main" val="177849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A0BF1-35E6-4D2E-B919-ADB686539FCA}"/>
              </a:ext>
            </a:extLst>
          </p:cNvPr>
          <p:cNvSpPr>
            <a:spLocks noGrp="1"/>
          </p:cNvSpPr>
          <p:nvPr>
            <p:ph type="title"/>
          </p:nvPr>
        </p:nvSpPr>
        <p:spPr/>
        <p:txBody>
          <a:bodyPr/>
          <a:lstStyle/>
          <a:p>
            <a:r>
              <a:rPr lang="en-US" dirty="0"/>
              <a:t>Section 1: Why the Fundamentals</a:t>
            </a:r>
          </a:p>
        </p:txBody>
      </p:sp>
      <p:grpSp>
        <p:nvGrpSpPr>
          <p:cNvPr id="3" name="Group 2">
            <a:extLst>
              <a:ext uri="{FF2B5EF4-FFF2-40B4-BE49-F238E27FC236}">
                <a16:creationId xmlns:a16="http://schemas.microsoft.com/office/drawing/2014/main" id="{07A3F0BD-4634-4D4A-9F6C-04A821EAD44F}"/>
              </a:ext>
            </a:extLst>
          </p:cNvPr>
          <p:cNvGrpSpPr/>
          <p:nvPr/>
        </p:nvGrpSpPr>
        <p:grpSpPr>
          <a:xfrm>
            <a:off x="1503197" y="1991576"/>
            <a:ext cx="4450397" cy="4433302"/>
            <a:chOff x="451163" y="1456349"/>
            <a:chExt cx="5311932" cy="5291528"/>
          </a:xfrm>
          <a:effectLst>
            <a:outerShdw blurRad="50800" dist="38100" dir="2700000" algn="tl" rotWithShape="0">
              <a:prstClr val="black">
                <a:alpha val="40000"/>
              </a:prstClr>
            </a:outerShdw>
          </a:effectLst>
        </p:grpSpPr>
        <p:pic>
          <p:nvPicPr>
            <p:cNvPr id="29" name="Picture 28" descr="Commercial HVAC Service: Preventive Vs. Breakdown Maintenance ...">
              <a:extLst>
                <a:ext uri="{FF2B5EF4-FFF2-40B4-BE49-F238E27FC236}">
                  <a16:creationId xmlns:a16="http://schemas.microsoft.com/office/drawing/2014/main" id="{05601047-0D13-4735-8208-F8A6E6FABF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64" t="4140" r="3235" b="4222"/>
            <a:stretch/>
          </p:blipFill>
          <p:spPr bwMode="auto">
            <a:xfrm>
              <a:off x="451163" y="3425987"/>
              <a:ext cx="2655966" cy="3306751"/>
            </a:xfrm>
            <a:custGeom>
              <a:avLst/>
              <a:gdLst>
                <a:gd name="connsiteX0" fmla="*/ 1321132 w 2655966"/>
                <a:gd name="connsiteY0" fmla="*/ 0 h 3306751"/>
                <a:gd name="connsiteX1" fmla="*/ 1959398 w 2655966"/>
                <a:gd name="connsiteY1" fmla="*/ 520201 h 3306751"/>
                <a:gd name="connsiteX2" fmla="*/ 1972634 w 2655966"/>
                <a:gd name="connsiteY2" fmla="*/ 651501 h 3306751"/>
                <a:gd name="connsiteX3" fmla="*/ 2655966 w 2655966"/>
                <a:gd name="connsiteY3" fmla="*/ 651501 h 3306751"/>
                <a:gd name="connsiteX4" fmla="*/ 2655966 w 2655966"/>
                <a:gd name="connsiteY4" fmla="*/ 3306751 h 3306751"/>
                <a:gd name="connsiteX5" fmla="*/ 0 w 2655966"/>
                <a:gd name="connsiteY5" fmla="*/ 3306751 h 3306751"/>
                <a:gd name="connsiteX6" fmla="*/ 0 w 2655966"/>
                <a:gd name="connsiteY6" fmla="*/ 651501 h 3306751"/>
                <a:gd name="connsiteX7" fmla="*/ 669630 w 2655966"/>
                <a:gd name="connsiteY7" fmla="*/ 651501 h 3306751"/>
                <a:gd name="connsiteX8" fmla="*/ 682866 w 2655966"/>
                <a:gd name="connsiteY8" fmla="*/ 520201 h 3306751"/>
                <a:gd name="connsiteX9" fmla="*/ 1321132 w 2655966"/>
                <a:gd name="connsiteY9" fmla="*/ 0 h 330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5966" h="3306751">
                  <a:moveTo>
                    <a:pt x="1321132" y="0"/>
                  </a:moveTo>
                  <a:cubicBezTo>
                    <a:pt x="1635970" y="0"/>
                    <a:pt x="1898648" y="223323"/>
                    <a:pt x="1959398" y="520201"/>
                  </a:cubicBezTo>
                  <a:lnTo>
                    <a:pt x="1972634" y="651501"/>
                  </a:lnTo>
                  <a:lnTo>
                    <a:pt x="2655966" y="651501"/>
                  </a:lnTo>
                  <a:lnTo>
                    <a:pt x="2655966" y="3306751"/>
                  </a:lnTo>
                  <a:lnTo>
                    <a:pt x="0" y="3306751"/>
                  </a:lnTo>
                  <a:lnTo>
                    <a:pt x="0" y="651501"/>
                  </a:lnTo>
                  <a:lnTo>
                    <a:pt x="669630" y="651501"/>
                  </a:lnTo>
                  <a:lnTo>
                    <a:pt x="682866" y="520201"/>
                  </a:lnTo>
                  <a:cubicBezTo>
                    <a:pt x="743616" y="223323"/>
                    <a:pt x="1006294" y="0"/>
                    <a:pt x="1321132" y="0"/>
                  </a:cubicBezTo>
                  <a:close/>
                </a:path>
              </a:pathLst>
            </a:cu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27" name="Picture 26" descr="How to Find a Contractor When Renovating a Home | Moving.com">
              <a:extLst>
                <a:ext uri="{FF2B5EF4-FFF2-40B4-BE49-F238E27FC236}">
                  <a16:creationId xmlns:a16="http://schemas.microsoft.com/office/drawing/2014/main" id="{309D365B-18D5-428E-8202-4457F9488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382" r="6436"/>
            <a:stretch>
              <a:fillRect/>
            </a:stretch>
          </p:blipFill>
          <p:spPr bwMode="auto">
            <a:xfrm>
              <a:off x="2455628" y="4091911"/>
              <a:ext cx="3307467" cy="2655966"/>
            </a:xfrm>
            <a:custGeom>
              <a:avLst/>
              <a:gdLst>
                <a:gd name="connsiteX0" fmla="*/ 651501 w 3307467"/>
                <a:gd name="connsiteY0" fmla="*/ 0 h 2655966"/>
                <a:gd name="connsiteX1" fmla="*/ 3307467 w 3307467"/>
                <a:gd name="connsiteY1" fmla="*/ 0 h 2655966"/>
                <a:gd name="connsiteX2" fmla="*/ 3307467 w 3307467"/>
                <a:gd name="connsiteY2" fmla="*/ 2655966 h 2655966"/>
                <a:gd name="connsiteX3" fmla="*/ 651501 w 3307467"/>
                <a:gd name="connsiteY3" fmla="*/ 2655966 h 2655966"/>
                <a:gd name="connsiteX4" fmla="*/ 651501 w 3307467"/>
                <a:gd name="connsiteY4" fmla="*/ 1986336 h 2655966"/>
                <a:gd name="connsiteX5" fmla="*/ 520201 w 3307467"/>
                <a:gd name="connsiteY5" fmla="*/ 1973100 h 2655966"/>
                <a:gd name="connsiteX6" fmla="*/ 0 w 3307467"/>
                <a:gd name="connsiteY6" fmla="*/ 1334834 h 2655966"/>
                <a:gd name="connsiteX7" fmla="*/ 520201 w 3307467"/>
                <a:gd name="connsiteY7" fmla="*/ 696568 h 2655966"/>
                <a:gd name="connsiteX8" fmla="*/ 651501 w 3307467"/>
                <a:gd name="connsiteY8" fmla="*/ 683332 h 265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7467" h="2655966">
                  <a:moveTo>
                    <a:pt x="651501" y="0"/>
                  </a:moveTo>
                  <a:lnTo>
                    <a:pt x="3307467" y="0"/>
                  </a:lnTo>
                  <a:lnTo>
                    <a:pt x="3307467" y="2655966"/>
                  </a:lnTo>
                  <a:lnTo>
                    <a:pt x="651501" y="2655966"/>
                  </a:lnTo>
                  <a:lnTo>
                    <a:pt x="651501" y="1986336"/>
                  </a:lnTo>
                  <a:lnTo>
                    <a:pt x="520201" y="1973100"/>
                  </a:lnTo>
                  <a:cubicBezTo>
                    <a:pt x="223323" y="1912350"/>
                    <a:pt x="0" y="1649672"/>
                    <a:pt x="0" y="1334834"/>
                  </a:cubicBezTo>
                  <a:cubicBezTo>
                    <a:pt x="0" y="1019996"/>
                    <a:pt x="223323" y="757318"/>
                    <a:pt x="520201" y="696568"/>
                  </a:cubicBezTo>
                  <a:lnTo>
                    <a:pt x="651501" y="683332"/>
                  </a:lnTo>
                  <a:close/>
                </a:path>
              </a:pathLst>
            </a:cu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26" name="Picture 25" descr="Looking for a Manufacturers Rep within the Southeast US?">
              <a:extLst>
                <a:ext uri="{FF2B5EF4-FFF2-40B4-BE49-F238E27FC236}">
                  <a16:creationId xmlns:a16="http://schemas.microsoft.com/office/drawing/2014/main" id="{CDE77F38-A1E9-4846-8D76-97E758D55D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040" r="24689" b="387"/>
            <a:stretch>
              <a:fillRect/>
            </a:stretch>
          </p:blipFill>
          <p:spPr bwMode="auto">
            <a:xfrm>
              <a:off x="3107129" y="1456349"/>
              <a:ext cx="2655966" cy="3299940"/>
            </a:xfrm>
            <a:custGeom>
              <a:avLst/>
              <a:gdLst>
                <a:gd name="connsiteX0" fmla="*/ 0 w 2655966"/>
                <a:gd name="connsiteY0" fmla="*/ 0 h 3299940"/>
                <a:gd name="connsiteX1" fmla="*/ 2655966 w 2655966"/>
                <a:gd name="connsiteY1" fmla="*/ 0 h 3299940"/>
                <a:gd name="connsiteX2" fmla="*/ 2655966 w 2655966"/>
                <a:gd name="connsiteY2" fmla="*/ 2648439 h 3299940"/>
                <a:gd name="connsiteX3" fmla="*/ 1986336 w 2655966"/>
                <a:gd name="connsiteY3" fmla="*/ 2648439 h 3299940"/>
                <a:gd name="connsiteX4" fmla="*/ 1973100 w 2655966"/>
                <a:gd name="connsiteY4" fmla="*/ 2779739 h 3299940"/>
                <a:gd name="connsiteX5" fmla="*/ 1334834 w 2655966"/>
                <a:gd name="connsiteY5" fmla="*/ 3299940 h 3299940"/>
                <a:gd name="connsiteX6" fmla="*/ 696568 w 2655966"/>
                <a:gd name="connsiteY6" fmla="*/ 2779739 h 3299940"/>
                <a:gd name="connsiteX7" fmla="*/ 683332 w 2655966"/>
                <a:gd name="connsiteY7" fmla="*/ 2648439 h 3299940"/>
                <a:gd name="connsiteX8" fmla="*/ 0 w 2655966"/>
                <a:gd name="connsiteY8" fmla="*/ 2648439 h 329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5966" h="3299940">
                  <a:moveTo>
                    <a:pt x="0" y="0"/>
                  </a:moveTo>
                  <a:lnTo>
                    <a:pt x="2655966" y="0"/>
                  </a:lnTo>
                  <a:lnTo>
                    <a:pt x="2655966" y="2648439"/>
                  </a:lnTo>
                  <a:lnTo>
                    <a:pt x="1986336" y="2648439"/>
                  </a:lnTo>
                  <a:lnTo>
                    <a:pt x="1973100" y="2779739"/>
                  </a:lnTo>
                  <a:cubicBezTo>
                    <a:pt x="1912350" y="3076617"/>
                    <a:pt x="1649672" y="3299940"/>
                    <a:pt x="1334834" y="3299940"/>
                  </a:cubicBezTo>
                  <a:cubicBezTo>
                    <a:pt x="1019996" y="3299940"/>
                    <a:pt x="757318" y="3076617"/>
                    <a:pt x="696568" y="2779739"/>
                  </a:cubicBezTo>
                  <a:lnTo>
                    <a:pt x="683332" y="2648439"/>
                  </a:lnTo>
                  <a:lnTo>
                    <a:pt x="0" y="2648439"/>
                  </a:lnTo>
                  <a:close/>
                </a:path>
              </a:pathLst>
            </a:cu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33" name="Picture 32" descr="Intro to Mechanical Design engineering skillset | Udemy">
              <a:extLst>
                <a:ext uri="{FF2B5EF4-FFF2-40B4-BE49-F238E27FC236}">
                  <a16:creationId xmlns:a16="http://schemas.microsoft.com/office/drawing/2014/main" id="{726F4769-08C4-4A95-B635-FB4509B837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334" r="13540" b="-24348"/>
            <a:stretch>
              <a:fillRect/>
            </a:stretch>
          </p:blipFill>
          <p:spPr bwMode="auto">
            <a:xfrm>
              <a:off x="456800" y="1456349"/>
              <a:ext cx="3307467" cy="3299941"/>
            </a:xfrm>
            <a:custGeom>
              <a:avLst/>
              <a:gdLst>
                <a:gd name="connsiteX0" fmla="*/ 653417 w 3307467"/>
                <a:gd name="connsiteY0" fmla="*/ 2653791 h 3299941"/>
                <a:gd name="connsiteX1" fmla="*/ 1979888 w 3307467"/>
                <a:gd name="connsiteY1" fmla="*/ 2653791 h 3299941"/>
                <a:gd name="connsiteX2" fmla="*/ 1968290 w 3307467"/>
                <a:gd name="connsiteY2" fmla="*/ 2768841 h 3299941"/>
                <a:gd name="connsiteX3" fmla="*/ 1316652 w 3307467"/>
                <a:gd name="connsiteY3" fmla="*/ 3299941 h 3299941"/>
                <a:gd name="connsiteX4" fmla="*/ 665015 w 3307467"/>
                <a:gd name="connsiteY4" fmla="*/ 2768841 h 3299941"/>
                <a:gd name="connsiteX5" fmla="*/ 0 w 3307467"/>
                <a:gd name="connsiteY5" fmla="*/ 0 h 3299941"/>
                <a:gd name="connsiteX6" fmla="*/ 2655966 w 3307467"/>
                <a:gd name="connsiteY6" fmla="*/ 0 h 3299941"/>
                <a:gd name="connsiteX7" fmla="*/ 2655966 w 3307467"/>
                <a:gd name="connsiteY7" fmla="*/ 669630 h 3299941"/>
                <a:gd name="connsiteX8" fmla="*/ 2787266 w 3307467"/>
                <a:gd name="connsiteY8" fmla="*/ 682866 h 3299941"/>
                <a:gd name="connsiteX9" fmla="*/ 3307467 w 3307467"/>
                <a:gd name="connsiteY9" fmla="*/ 1321132 h 3299941"/>
                <a:gd name="connsiteX10" fmla="*/ 2787266 w 3307467"/>
                <a:gd name="connsiteY10" fmla="*/ 1959398 h 3299941"/>
                <a:gd name="connsiteX11" fmla="*/ 2655966 w 3307467"/>
                <a:gd name="connsiteY11" fmla="*/ 1972634 h 3299941"/>
                <a:gd name="connsiteX12" fmla="*/ 2655966 w 3307467"/>
                <a:gd name="connsiteY12" fmla="*/ 2653791 h 3299941"/>
                <a:gd name="connsiteX13" fmla="*/ 1979888 w 3307467"/>
                <a:gd name="connsiteY13" fmla="*/ 2653791 h 3299941"/>
                <a:gd name="connsiteX14" fmla="*/ 1981803 w 3307467"/>
                <a:gd name="connsiteY14" fmla="*/ 2634790 h 3299941"/>
                <a:gd name="connsiteX15" fmla="*/ 1316652 w 3307467"/>
                <a:gd name="connsiteY15" fmla="*/ 1969639 h 3299941"/>
                <a:gd name="connsiteX16" fmla="*/ 651501 w 3307467"/>
                <a:gd name="connsiteY16" fmla="*/ 2634790 h 3299941"/>
                <a:gd name="connsiteX17" fmla="*/ 653417 w 3307467"/>
                <a:gd name="connsiteY17" fmla="*/ 2653791 h 3299941"/>
                <a:gd name="connsiteX18" fmla="*/ 0 w 3307467"/>
                <a:gd name="connsiteY18" fmla="*/ 2653791 h 32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07467" h="3299941">
                  <a:moveTo>
                    <a:pt x="653417" y="2653791"/>
                  </a:moveTo>
                  <a:lnTo>
                    <a:pt x="1979888" y="2653791"/>
                  </a:lnTo>
                  <a:lnTo>
                    <a:pt x="1968290" y="2768841"/>
                  </a:lnTo>
                  <a:cubicBezTo>
                    <a:pt x="1906267" y="3071940"/>
                    <a:pt x="1638086" y="3299941"/>
                    <a:pt x="1316652" y="3299941"/>
                  </a:cubicBezTo>
                  <a:cubicBezTo>
                    <a:pt x="995218" y="3299941"/>
                    <a:pt x="727037" y="3071940"/>
                    <a:pt x="665015" y="2768841"/>
                  </a:cubicBezTo>
                  <a:close/>
                  <a:moveTo>
                    <a:pt x="0" y="0"/>
                  </a:moveTo>
                  <a:lnTo>
                    <a:pt x="2655966" y="0"/>
                  </a:lnTo>
                  <a:lnTo>
                    <a:pt x="2655966" y="669630"/>
                  </a:lnTo>
                  <a:lnTo>
                    <a:pt x="2787266" y="682866"/>
                  </a:lnTo>
                  <a:cubicBezTo>
                    <a:pt x="3084144" y="743616"/>
                    <a:pt x="3307467" y="1006294"/>
                    <a:pt x="3307467" y="1321132"/>
                  </a:cubicBezTo>
                  <a:cubicBezTo>
                    <a:pt x="3307467" y="1635970"/>
                    <a:pt x="3084144" y="1898648"/>
                    <a:pt x="2787266" y="1959398"/>
                  </a:cubicBezTo>
                  <a:lnTo>
                    <a:pt x="2655966" y="1972634"/>
                  </a:lnTo>
                  <a:lnTo>
                    <a:pt x="2655966" y="2653791"/>
                  </a:lnTo>
                  <a:lnTo>
                    <a:pt x="1979888" y="2653791"/>
                  </a:lnTo>
                  <a:lnTo>
                    <a:pt x="1981803" y="2634790"/>
                  </a:lnTo>
                  <a:cubicBezTo>
                    <a:pt x="1981803" y="2267437"/>
                    <a:pt x="1684005" y="1969639"/>
                    <a:pt x="1316652" y="1969639"/>
                  </a:cubicBezTo>
                  <a:cubicBezTo>
                    <a:pt x="949299" y="1969639"/>
                    <a:pt x="651501" y="2267437"/>
                    <a:pt x="651501" y="2634790"/>
                  </a:cubicBezTo>
                  <a:lnTo>
                    <a:pt x="653417" y="2653791"/>
                  </a:lnTo>
                  <a:lnTo>
                    <a:pt x="0" y="2653791"/>
                  </a:lnTo>
                  <a:close/>
                </a:path>
              </a:pathLst>
            </a:cu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grpSp>
      <p:pic>
        <p:nvPicPr>
          <p:cNvPr id="21520" name="Picture 16" descr="Get the fundamentals down and the level of everything will rise ...">
            <a:extLst>
              <a:ext uri="{FF2B5EF4-FFF2-40B4-BE49-F238E27FC236}">
                <a16:creationId xmlns:a16="http://schemas.microsoft.com/office/drawing/2014/main" id="{6F76AFFE-B756-4BFE-91C1-699E305425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633"/>
          <a:stretch/>
        </p:blipFill>
        <p:spPr bwMode="auto">
          <a:xfrm>
            <a:off x="6238407" y="2249547"/>
            <a:ext cx="5729017" cy="390026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5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lliance Air Products">
            <a:extLst>
              <a:ext uri="{FF2B5EF4-FFF2-40B4-BE49-F238E27FC236}">
                <a16:creationId xmlns:a16="http://schemas.microsoft.com/office/drawing/2014/main" id="{E1C29C6E-ABDE-438D-B06A-EEF990A9D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76" t="1213" r="30658" b="892"/>
          <a:stretch>
            <a:fillRect/>
          </a:stretch>
        </p:blipFill>
        <p:spPr bwMode="auto">
          <a:xfrm>
            <a:off x="10073563" y="1760831"/>
            <a:ext cx="3080462" cy="3188968"/>
          </a:xfrm>
          <a:custGeom>
            <a:avLst/>
            <a:gdLst>
              <a:gd name="connsiteX0" fmla="*/ 797243 w 3080462"/>
              <a:gd name="connsiteY0" fmla="*/ 0 h 3188968"/>
              <a:gd name="connsiteX1" fmla="*/ 2901963 w 3080462"/>
              <a:gd name="connsiteY1" fmla="*/ 0 h 3188968"/>
              <a:gd name="connsiteX2" fmla="*/ 3080462 w 3080462"/>
              <a:gd name="connsiteY2" fmla="*/ 356998 h 3188968"/>
              <a:gd name="connsiteX3" fmla="*/ 3080462 w 3080462"/>
              <a:gd name="connsiteY3" fmla="*/ 2831970 h 3188968"/>
              <a:gd name="connsiteX4" fmla="*/ 2901963 w 3080462"/>
              <a:gd name="connsiteY4" fmla="*/ 3188968 h 3188968"/>
              <a:gd name="connsiteX5" fmla="*/ 797243 w 3080462"/>
              <a:gd name="connsiteY5" fmla="*/ 3188968 h 3188968"/>
              <a:gd name="connsiteX6" fmla="*/ 0 w 3080462"/>
              <a:gd name="connsiteY6" fmla="*/ 1594484 h 318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0462" h="3188968">
                <a:moveTo>
                  <a:pt x="797243" y="0"/>
                </a:moveTo>
                <a:lnTo>
                  <a:pt x="2901963" y="0"/>
                </a:lnTo>
                <a:lnTo>
                  <a:pt x="3080462" y="356998"/>
                </a:lnTo>
                <a:lnTo>
                  <a:pt x="3080462" y="2831970"/>
                </a:lnTo>
                <a:lnTo>
                  <a:pt x="2901963" y="3188968"/>
                </a:lnTo>
                <a:lnTo>
                  <a:pt x="797243" y="3188968"/>
                </a:lnTo>
                <a:lnTo>
                  <a:pt x="0" y="15944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22335F-6FDC-410D-B160-7D90A7462EEE}"/>
              </a:ext>
            </a:extLst>
          </p:cNvPr>
          <p:cNvSpPr>
            <a:spLocks noGrp="1"/>
          </p:cNvSpPr>
          <p:nvPr>
            <p:ph type="title"/>
          </p:nvPr>
        </p:nvSpPr>
        <p:spPr/>
        <p:txBody>
          <a:bodyPr/>
          <a:lstStyle/>
          <a:p>
            <a:r>
              <a:rPr lang="en-US" dirty="0"/>
              <a:t>Section 1: Building Your Foundation</a:t>
            </a:r>
          </a:p>
        </p:txBody>
      </p:sp>
      <p:pic>
        <p:nvPicPr>
          <p:cNvPr id="12" name="Content Placeholder 11" descr="No alternative text description for this image">
            <a:extLst>
              <a:ext uri="{FF2B5EF4-FFF2-40B4-BE49-F238E27FC236}">
                <a16:creationId xmlns:a16="http://schemas.microsoft.com/office/drawing/2014/main" id="{17ED5D12-D295-44B3-91B6-C3CDCFDB961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27841" r="223" b="7648"/>
          <a:stretch>
            <a:fillRect/>
          </a:stretch>
        </p:blipFill>
        <p:spPr bwMode="auto">
          <a:xfrm>
            <a:off x="1024719" y="3446754"/>
            <a:ext cx="3699205" cy="3188968"/>
          </a:xfrm>
          <a:custGeom>
            <a:avLst/>
            <a:gdLst>
              <a:gd name="connsiteX0" fmla="*/ 797243 w 3699205"/>
              <a:gd name="connsiteY0" fmla="*/ 0 h 3188968"/>
              <a:gd name="connsiteX1" fmla="*/ 2901963 w 3699205"/>
              <a:gd name="connsiteY1" fmla="*/ 0 h 3188968"/>
              <a:gd name="connsiteX2" fmla="*/ 3699205 w 3699205"/>
              <a:gd name="connsiteY2" fmla="*/ 1594484 h 3188968"/>
              <a:gd name="connsiteX3" fmla="*/ 2901963 w 3699205"/>
              <a:gd name="connsiteY3" fmla="*/ 3188968 h 3188968"/>
              <a:gd name="connsiteX4" fmla="*/ 797243 w 3699205"/>
              <a:gd name="connsiteY4" fmla="*/ 3188968 h 3188968"/>
              <a:gd name="connsiteX5" fmla="*/ 0 w 3699205"/>
              <a:gd name="connsiteY5" fmla="*/ 1594484 h 318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9205" h="3188968">
                <a:moveTo>
                  <a:pt x="797243" y="0"/>
                </a:moveTo>
                <a:lnTo>
                  <a:pt x="2901963" y="0"/>
                </a:lnTo>
                <a:lnTo>
                  <a:pt x="3699205" y="1594484"/>
                </a:lnTo>
                <a:lnTo>
                  <a:pt x="2901963" y="3188968"/>
                </a:lnTo>
                <a:lnTo>
                  <a:pt x="797243" y="3188968"/>
                </a:lnTo>
                <a:lnTo>
                  <a:pt x="0" y="1594484"/>
                </a:lnTo>
                <a:close/>
              </a:path>
            </a:pathLst>
          </a:cu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5" name="Picture 14" descr="undefined">
            <a:extLst>
              <a:ext uri="{FF2B5EF4-FFF2-40B4-BE49-F238E27FC236}">
                <a16:creationId xmlns:a16="http://schemas.microsoft.com/office/drawing/2014/main" id="{351E65F4-43F1-4873-B26A-1AB0054336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45" r="9479" b="2441"/>
          <a:stretch>
            <a:fillRect/>
          </a:stretch>
        </p:blipFill>
        <p:spPr bwMode="auto">
          <a:xfrm>
            <a:off x="4041000" y="1760830"/>
            <a:ext cx="3699205" cy="3188968"/>
          </a:xfrm>
          <a:custGeom>
            <a:avLst/>
            <a:gdLst>
              <a:gd name="connsiteX0" fmla="*/ 797243 w 3699205"/>
              <a:gd name="connsiteY0" fmla="*/ 0 h 3188968"/>
              <a:gd name="connsiteX1" fmla="*/ 2901963 w 3699205"/>
              <a:gd name="connsiteY1" fmla="*/ 0 h 3188968"/>
              <a:gd name="connsiteX2" fmla="*/ 3699205 w 3699205"/>
              <a:gd name="connsiteY2" fmla="*/ 1594484 h 3188968"/>
              <a:gd name="connsiteX3" fmla="*/ 2901963 w 3699205"/>
              <a:gd name="connsiteY3" fmla="*/ 3188968 h 3188968"/>
              <a:gd name="connsiteX4" fmla="*/ 797243 w 3699205"/>
              <a:gd name="connsiteY4" fmla="*/ 3188968 h 3188968"/>
              <a:gd name="connsiteX5" fmla="*/ 0 w 3699205"/>
              <a:gd name="connsiteY5" fmla="*/ 1594484 h 318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9205" h="3188968">
                <a:moveTo>
                  <a:pt x="797243" y="0"/>
                </a:moveTo>
                <a:lnTo>
                  <a:pt x="2901963" y="0"/>
                </a:lnTo>
                <a:lnTo>
                  <a:pt x="3699205" y="1594484"/>
                </a:lnTo>
                <a:lnTo>
                  <a:pt x="2901963" y="3188968"/>
                </a:lnTo>
                <a:lnTo>
                  <a:pt x="797243" y="3188968"/>
                </a:lnTo>
                <a:lnTo>
                  <a:pt x="0" y="1594484"/>
                </a:lnTo>
                <a:close/>
              </a:path>
            </a:pathLst>
          </a:cu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descr="undefined">
            <a:extLst>
              <a:ext uri="{FF2B5EF4-FFF2-40B4-BE49-F238E27FC236}">
                <a16:creationId xmlns:a16="http://schemas.microsoft.com/office/drawing/2014/main" id="{424875D4-C3F1-4C6B-AD88-0C568973CA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3695" b="23788"/>
          <a:stretch>
            <a:fillRect/>
          </a:stretch>
        </p:blipFill>
        <p:spPr bwMode="auto">
          <a:xfrm>
            <a:off x="7057281" y="3421278"/>
            <a:ext cx="3699205" cy="3188968"/>
          </a:xfrm>
          <a:custGeom>
            <a:avLst/>
            <a:gdLst>
              <a:gd name="connsiteX0" fmla="*/ 797243 w 3699205"/>
              <a:gd name="connsiteY0" fmla="*/ 0 h 3188968"/>
              <a:gd name="connsiteX1" fmla="*/ 2901963 w 3699205"/>
              <a:gd name="connsiteY1" fmla="*/ 0 h 3188968"/>
              <a:gd name="connsiteX2" fmla="*/ 3699205 w 3699205"/>
              <a:gd name="connsiteY2" fmla="*/ 1594484 h 3188968"/>
              <a:gd name="connsiteX3" fmla="*/ 2901963 w 3699205"/>
              <a:gd name="connsiteY3" fmla="*/ 3188968 h 3188968"/>
              <a:gd name="connsiteX4" fmla="*/ 797243 w 3699205"/>
              <a:gd name="connsiteY4" fmla="*/ 3188968 h 3188968"/>
              <a:gd name="connsiteX5" fmla="*/ 0 w 3699205"/>
              <a:gd name="connsiteY5" fmla="*/ 1594484 h 318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9205" h="3188968">
                <a:moveTo>
                  <a:pt x="797243" y="0"/>
                </a:moveTo>
                <a:lnTo>
                  <a:pt x="2901963" y="0"/>
                </a:lnTo>
                <a:lnTo>
                  <a:pt x="3699205" y="1594484"/>
                </a:lnTo>
                <a:lnTo>
                  <a:pt x="2901963" y="3188968"/>
                </a:lnTo>
                <a:lnTo>
                  <a:pt x="797243" y="3188968"/>
                </a:lnTo>
                <a:lnTo>
                  <a:pt x="0" y="1594484"/>
                </a:lnTo>
                <a:close/>
              </a:path>
            </a:pathLst>
          </a:cu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27" name="Picture 26" descr="No alternative text description for this image">
            <a:extLst>
              <a:ext uri="{FF2B5EF4-FFF2-40B4-BE49-F238E27FC236}">
                <a16:creationId xmlns:a16="http://schemas.microsoft.com/office/drawing/2014/main" id="{8EC9A8F2-EABA-4230-A390-9B1B227BAD86}"/>
              </a:ext>
            </a:extLst>
          </p:cNvPr>
          <p:cNvPicPr/>
          <p:nvPr/>
        </p:nvPicPr>
        <p:blipFill rotWithShape="1">
          <a:blip r:embed="rId7" r:link="rId8" cstate="print">
            <a:extLst>
              <a:ext uri="{28A0092B-C50C-407E-A947-70E740481C1C}">
                <a14:useLocalDpi xmlns:a14="http://schemas.microsoft.com/office/drawing/2010/main" val="0"/>
              </a:ext>
            </a:extLst>
          </a:blip>
          <a:srcRect l="17987" t="19776" r="28497" b="27667"/>
          <a:stretch>
            <a:fillRect/>
          </a:stretch>
        </p:blipFill>
        <p:spPr bwMode="auto">
          <a:xfrm>
            <a:off x="4041000" y="5121248"/>
            <a:ext cx="3699205" cy="2095486"/>
          </a:xfrm>
          <a:custGeom>
            <a:avLst/>
            <a:gdLst>
              <a:gd name="connsiteX0" fmla="*/ 797243 w 3699205"/>
              <a:gd name="connsiteY0" fmla="*/ 0 h 2095486"/>
              <a:gd name="connsiteX1" fmla="*/ 2901963 w 3699205"/>
              <a:gd name="connsiteY1" fmla="*/ 0 h 2095486"/>
              <a:gd name="connsiteX2" fmla="*/ 3699205 w 3699205"/>
              <a:gd name="connsiteY2" fmla="*/ 1594484 h 2095486"/>
              <a:gd name="connsiteX3" fmla="*/ 3448704 w 3699205"/>
              <a:gd name="connsiteY3" fmla="*/ 2095486 h 2095486"/>
              <a:gd name="connsiteX4" fmla="*/ 250501 w 3699205"/>
              <a:gd name="connsiteY4" fmla="*/ 2095486 h 2095486"/>
              <a:gd name="connsiteX5" fmla="*/ 0 w 3699205"/>
              <a:gd name="connsiteY5" fmla="*/ 1594484 h 209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9205" h="2095486">
                <a:moveTo>
                  <a:pt x="797243" y="0"/>
                </a:moveTo>
                <a:lnTo>
                  <a:pt x="2901963" y="0"/>
                </a:lnTo>
                <a:lnTo>
                  <a:pt x="3699205" y="1594484"/>
                </a:lnTo>
                <a:lnTo>
                  <a:pt x="3448704" y="2095486"/>
                </a:lnTo>
                <a:lnTo>
                  <a:pt x="250501" y="2095486"/>
                </a:lnTo>
                <a:lnTo>
                  <a:pt x="0" y="1594484"/>
                </a:lnTo>
                <a:close/>
              </a:path>
            </a:pathLst>
          </a:custGeom>
          <a:noFill/>
          <a:ln>
            <a:noFill/>
          </a:ln>
          <a:effectLst>
            <a:innerShdw blurRad="114300">
              <a:prstClr val="black"/>
            </a:innerShdw>
          </a:effectLst>
        </p:spPr>
      </p:pic>
      <p:sp>
        <p:nvSpPr>
          <p:cNvPr id="53" name="Freeform: Shape 52">
            <a:extLst>
              <a:ext uri="{FF2B5EF4-FFF2-40B4-BE49-F238E27FC236}">
                <a16:creationId xmlns:a16="http://schemas.microsoft.com/office/drawing/2014/main" id="{37907E33-9B46-485E-958D-92184B2319D7}"/>
              </a:ext>
            </a:extLst>
          </p:cNvPr>
          <p:cNvSpPr/>
          <p:nvPr/>
        </p:nvSpPr>
        <p:spPr>
          <a:xfrm>
            <a:off x="7120842" y="1786689"/>
            <a:ext cx="3572083" cy="1467362"/>
          </a:xfrm>
          <a:custGeom>
            <a:avLst/>
            <a:gdLst>
              <a:gd name="connsiteX0" fmla="*/ 0 w 3572083"/>
              <a:gd name="connsiteY0" fmla="*/ 0 h 1467362"/>
              <a:gd name="connsiteX1" fmla="*/ 3572083 w 3572083"/>
              <a:gd name="connsiteY1" fmla="*/ 0 h 1467362"/>
              <a:gd name="connsiteX2" fmla="*/ 2838402 w 3572083"/>
              <a:gd name="connsiteY2" fmla="*/ 1467362 h 1467362"/>
              <a:gd name="connsiteX3" fmla="*/ 733682 w 3572083"/>
              <a:gd name="connsiteY3" fmla="*/ 1467362 h 1467362"/>
            </a:gdLst>
            <a:ahLst/>
            <a:cxnLst>
              <a:cxn ang="0">
                <a:pos x="connsiteX0" y="connsiteY0"/>
              </a:cxn>
              <a:cxn ang="0">
                <a:pos x="connsiteX1" y="connsiteY1"/>
              </a:cxn>
              <a:cxn ang="0">
                <a:pos x="connsiteX2" y="connsiteY2"/>
              </a:cxn>
              <a:cxn ang="0">
                <a:pos x="connsiteX3" y="connsiteY3"/>
              </a:cxn>
            </a:cxnLst>
            <a:rect l="l" t="t" r="r" b="b"/>
            <a:pathLst>
              <a:path w="3572083" h="1467362">
                <a:moveTo>
                  <a:pt x="0" y="0"/>
                </a:moveTo>
                <a:lnTo>
                  <a:pt x="3572083" y="0"/>
                </a:lnTo>
                <a:lnTo>
                  <a:pt x="2838402" y="1467362"/>
                </a:lnTo>
                <a:lnTo>
                  <a:pt x="733682" y="1467362"/>
                </a:lnTo>
                <a:close/>
              </a:path>
            </a:pathLst>
          </a:custGeom>
          <a:solidFill>
            <a:schemeClr val="accent4">
              <a:alpha val="60000"/>
            </a:schemeClr>
          </a:solidFill>
          <a:scene3d>
            <a:camera prst="orthographicFront"/>
            <a:lightRig rig="threePt" dir="t"/>
          </a:scene3d>
          <a:sp3d>
            <a:bevelT w="114300" prst="hardEdge"/>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6" name="Freeform: Shape 65">
            <a:extLst>
              <a:ext uri="{FF2B5EF4-FFF2-40B4-BE49-F238E27FC236}">
                <a16:creationId xmlns:a16="http://schemas.microsoft.com/office/drawing/2014/main" id="{1DF4163B-8300-433F-9C25-F7FC78088FB9}"/>
              </a:ext>
            </a:extLst>
          </p:cNvPr>
          <p:cNvSpPr/>
          <p:nvPr/>
        </p:nvSpPr>
        <p:spPr>
          <a:xfrm>
            <a:off x="10073562" y="5102906"/>
            <a:ext cx="3080463" cy="2113829"/>
          </a:xfrm>
          <a:custGeom>
            <a:avLst/>
            <a:gdLst>
              <a:gd name="connsiteX0" fmla="*/ 797243 w 3080463"/>
              <a:gd name="connsiteY0" fmla="*/ 0 h 2113829"/>
              <a:gd name="connsiteX1" fmla="*/ 2901963 w 3080463"/>
              <a:gd name="connsiteY1" fmla="*/ 0 h 2113829"/>
              <a:gd name="connsiteX2" fmla="*/ 3080463 w 3080463"/>
              <a:gd name="connsiteY2" fmla="*/ 357000 h 2113829"/>
              <a:gd name="connsiteX3" fmla="*/ 3080463 w 3080463"/>
              <a:gd name="connsiteY3" fmla="*/ 2113829 h 2113829"/>
              <a:gd name="connsiteX4" fmla="*/ 259673 w 3080463"/>
              <a:gd name="connsiteY4" fmla="*/ 2113829 h 2113829"/>
              <a:gd name="connsiteX5" fmla="*/ 0 w 3080463"/>
              <a:gd name="connsiteY5" fmla="*/ 1594484 h 21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0463" h="2113829">
                <a:moveTo>
                  <a:pt x="797243" y="0"/>
                </a:moveTo>
                <a:lnTo>
                  <a:pt x="2901963" y="0"/>
                </a:lnTo>
                <a:lnTo>
                  <a:pt x="3080463" y="357000"/>
                </a:lnTo>
                <a:lnTo>
                  <a:pt x="3080463" y="2113829"/>
                </a:lnTo>
                <a:lnTo>
                  <a:pt x="259673" y="2113829"/>
                </a:lnTo>
                <a:lnTo>
                  <a:pt x="0" y="1594484"/>
                </a:lnTo>
                <a:close/>
              </a:path>
            </a:pathLst>
          </a:custGeom>
          <a:solidFill>
            <a:schemeClr val="accent6">
              <a:alpha val="60000"/>
            </a:schemeClr>
          </a:solidFill>
          <a:scene3d>
            <a:camera prst="orthographicFront"/>
            <a:lightRig rig="threePt" dir="t"/>
          </a:scene3d>
          <a:sp3d>
            <a:bevelT prst="angle"/>
          </a:sp3d>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endParaRPr lang="en-US" dirty="0"/>
          </a:p>
        </p:txBody>
      </p:sp>
      <p:sp>
        <p:nvSpPr>
          <p:cNvPr id="50" name="Freeform: Shape 49">
            <a:extLst>
              <a:ext uri="{FF2B5EF4-FFF2-40B4-BE49-F238E27FC236}">
                <a16:creationId xmlns:a16="http://schemas.microsoft.com/office/drawing/2014/main" id="{9C392065-526C-4D08-A8E7-7BA98519B9B6}"/>
              </a:ext>
            </a:extLst>
          </p:cNvPr>
          <p:cNvSpPr/>
          <p:nvPr/>
        </p:nvSpPr>
        <p:spPr>
          <a:xfrm>
            <a:off x="1088280" y="1786689"/>
            <a:ext cx="3572083" cy="1467362"/>
          </a:xfrm>
          <a:custGeom>
            <a:avLst/>
            <a:gdLst>
              <a:gd name="connsiteX0" fmla="*/ 0 w 3572083"/>
              <a:gd name="connsiteY0" fmla="*/ 0 h 1467362"/>
              <a:gd name="connsiteX1" fmla="*/ 3572083 w 3572083"/>
              <a:gd name="connsiteY1" fmla="*/ 0 h 1467362"/>
              <a:gd name="connsiteX2" fmla="*/ 2838402 w 3572083"/>
              <a:gd name="connsiteY2" fmla="*/ 1467362 h 1467362"/>
              <a:gd name="connsiteX3" fmla="*/ 733682 w 3572083"/>
              <a:gd name="connsiteY3" fmla="*/ 1467362 h 1467362"/>
            </a:gdLst>
            <a:ahLst/>
            <a:cxnLst>
              <a:cxn ang="0">
                <a:pos x="connsiteX0" y="connsiteY0"/>
              </a:cxn>
              <a:cxn ang="0">
                <a:pos x="connsiteX1" y="connsiteY1"/>
              </a:cxn>
              <a:cxn ang="0">
                <a:pos x="connsiteX2" y="connsiteY2"/>
              </a:cxn>
              <a:cxn ang="0">
                <a:pos x="connsiteX3" y="connsiteY3"/>
              </a:cxn>
            </a:cxnLst>
            <a:rect l="l" t="t" r="r" b="b"/>
            <a:pathLst>
              <a:path w="3572083" h="1467362">
                <a:moveTo>
                  <a:pt x="0" y="0"/>
                </a:moveTo>
                <a:lnTo>
                  <a:pt x="3572083" y="0"/>
                </a:lnTo>
                <a:lnTo>
                  <a:pt x="2838402" y="1467362"/>
                </a:lnTo>
                <a:lnTo>
                  <a:pt x="733682" y="1467362"/>
                </a:lnTo>
                <a:close/>
              </a:path>
            </a:pathLst>
          </a:custGeom>
          <a:solidFill>
            <a:schemeClr val="accent1">
              <a:alpha val="69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43">
            <a:extLst>
              <a:ext uri="{FF2B5EF4-FFF2-40B4-BE49-F238E27FC236}">
                <a16:creationId xmlns:a16="http://schemas.microsoft.com/office/drawing/2014/main" id="{53A5C6F6-0D94-4D1E-8455-1119FC4CA6D6}"/>
              </a:ext>
            </a:extLst>
          </p:cNvPr>
          <p:cNvSpPr/>
          <p:nvPr/>
        </p:nvSpPr>
        <p:spPr>
          <a:xfrm>
            <a:off x="962025" y="1864077"/>
            <a:ext cx="745618" cy="2982472"/>
          </a:xfrm>
          <a:custGeom>
            <a:avLst/>
            <a:gdLst>
              <a:gd name="connsiteX0" fmla="*/ 0 w 745618"/>
              <a:gd name="connsiteY0" fmla="*/ 0 h 2982472"/>
              <a:gd name="connsiteX1" fmla="*/ 745618 w 745618"/>
              <a:gd name="connsiteY1" fmla="*/ 1491236 h 2982472"/>
              <a:gd name="connsiteX2" fmla="*/ 0 w 745618"/>
              <a:gd name="connsiteY2" fmla="*/ 2982472 h 2982472"/>
            </a:gdLst>
            <a:ahLst/>
            <a:cxnLst>
              <a:cxn ang="0">
                <a:pos x="connsiteX0" y="connsiteY0"/>
              </a:cxn>
              <a:cxn ang="0">
                <a:pos x="connsiteX1" y="connsiteY1"/>
              </a:cxn>
              <a:cxn ang="0">
                <a:pos x="connsiteX2" y="connsiteY2"/>
              </a:cxn>
            </a:cxnLst>
            <a:rect l="l" t="t" r="r" b="b"/>
            <a:pathLst>
              <a:path w="745618" h="2982472">
                <a:moveTo>
                  <a:pt x="0" y="0"/>
                </a:moveTo>
                <a:lnTo>
                  <a:pt x="745618" y="1491236"/>
                </a:lnTo>
                <a:lnTo>
                  <a:pt x="0" y="2982472"/>
                </a:lnTo>
                <a:close/>
              </a:path>
            </a:pathLst>
          </a:custGeom>
          <a:solidFill>
            <a:srgbClr val="00B050">
              <a:alpha val="69000"/>
            </a:srgb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0" name="Freeform: Shape 69">
            <a:extLst>
              <a:ext uri="{FF2B5EF4-FFF2-40B4-BE49-F238E27FC236}">
                <a16:creationId xmlns:a16="http://schemas.microsoft.com/office/drawing/2014/main" id="{4C62DCF0-5FBB-4317-9511-3F0E0A9D6170}"/>
              </a:ext>
            </a:extLst>
          </p:cNvPr>
          <p:cNvSpPr/>
          <p:nvPr/>
        </p:nvSpPr>
        <p:spPr>
          <a:xfrm>
            <a:off x="962025" y="5245750"/>
            <a:ext cx="745618" cy="1970985"/>
          </a:xfrm>
          <a:custGeom>
            <a:avLst/>
            <a:gdLst>
              <a:gd name="connsiteX0" fmla="*/ 0 w 745618"/>
              <a:gd name="connsiteY0" fmla="*/ 0 h 1970985"/>
              <a:gd name="connsiteX1" fmla="*/ 745618 w 745618"/>
              <a:gd name="connsiteY1" fmla="*/ 1491236 h 1970985"/>
              <a:gd name="connsiteX2" fmla="*/ 505744 w 745618"/>
              <a:gd name="connsiteY2" fmla="*/ 1970985 h 1970985"/>
              <a:gd name="connsiteX3" fmla="*/ 0 w 745618"/>
              <a:gd name="connsiteY3" fmla="*/ 1970985 h 1970985"/>
            </a:gdLst>
            <a:ahLst/>
            <a:cxnLst>
              <a:cxn ang="0">
                <a:pos x="connsiteX0" y="connsiteY0"/>
              </a:cxn>
              <a:cxn ang="0">
                <a:pos x="connsiteX1" y="connsiteY1"/>
              </a:cxn>
              <a:cxn ang="0">
                <a:pos x="connsiteX2" y="connsiteY2"/>
              </a:cxn>
              <a:cxn ang="0">
                <a:pos x="connsiteX3" y="connsiteY3"/>
              </a:cxn>
            </a:cxnLst>
            <a:rect l="l" t="t" r="r" b="b"/>
            <a:pathLst>
              <a:path w="745618" h="1970985">
                <a:moveTo>
                  <a:pt x="0" y="0"/>
                </a:moveTo>
                <a:lnTo>
                  <a:pt x="745618" y="1491236"/>
                </a:lnTo>
                <a:lnTo>
                  <a:pt x="505744" y="1970985"/>
                </a:lnTo>
                <a:lnTo>
                  <a:pt x="0" y="1970985"/>
                </a:lnTo>
                <a:close/>
              </a:path>
            </a:pathLst>
          </a:custGeom>
          <a:solidFill>
            <a:srgbClr val="00206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Freeform: Shape 59">
            <a:extLst>
              <a:ext uri="{FF2B5EF4-FFF2-40B4-BE49-F238E27FC236}">
                <a16:creationId xmlns:a16="http://schemas.microsoft.com/office/drawing/2014/main" id="{722B5FDA-94E4-4180-878B-B264C5A596C4}"/>
              </a:ext>
            </a:extLst>
          </p:cNvPr>
          <p:cNvSpPr/>
          <p:nvPr/>
        </p:nvSpPr>
        <p:spPr>
          <a:xfrm>
            <a:off x="1625080" y="6822972"/>
            <a:ext cx="2498482" cy="393762"/>
          </a:xfrm>
          <a:custGeom>
            <a:avLst/>
            <a:gdLst>
              <a:gd name="connsiteX0" fmla="*/ 196881 w 2498482"/>
              <a:gd name="connsiteY0" fmla="*/ 0 h 393762"/>
              <a:gd name="connsiteX1" fmla="*/ 2301601 w 2498482"/>
              <a:gd name="connsiteY1" fmla="*/ 0 h 393762"/>
              <a:gd name="connsiteX2" fmla="*/ 2498482 w 2498482"/>
              <a:gd name="connsiteY2" fmla="*/ 393762 h 393762"/>
              <a:gd name="connsiteX3" fmla="*/ 0 w 2498482"/>
              <a:gd name="connsiteY3" fmla="*/ 393762 h 393762"/>
            </a:gdLst>
            <a:ahLst/>
            <a:cxnLst>
              <a:cxn ang="0">
                <a:pos x="connsiteX0" y="connsiteY0"/>
              </a:cxn>
              <a:cxn ang="0">
                <a:pos x="connsiteX1" y="connsiteY1"/>
              </a:cxn>
              <a:cxn ang="0">
                <a:pos x="connsiteX2" y="connsiteY2"/>
              </a:cxn>
              <a:cxn ang="0">
                <a:pos x="connsiteX3" y="connsiteY3"/>
              </a:cxn>
            </a:cxnLst>
            <a:rect l="l" t="t" r="r" b="b"/>
            <a:pathLst>
              <a:path w="2498482" h="393762">
                <a:moveTo>
                  <a:pt x="196881" y="0"/>
                </a:moveTo>
                <a:lnTo>
                  <a:pt x="2301601" y="0"/>
                </a:lnTo>
                <a:lnTo>
                  <a:pt x="2498482" y="393762"/>
                </a:lnTo>
                <a:lnTo>
                  <a:pt x="0" y="393762"/>
                </a:lnTo>
                <a:close/>
              </a:path>
            </a:pathLst>
          </a:custGeom>
          <a:solidFill>
            <a:srgbClr val="FF0000">
              <a:alpha val="69000"/>
            </a:srgbClr>
          </a:solidFill>
          <a:scene3d>
            <a:camera prst="orthographicFront"/>
            <a:lightRig rig="threePt" dir="t"/>
          </a:scene3d>
          <a:sp3d>
            <a:bevelT w="114300" prst="hardEdge"/>
          </a:sp3d>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endParaRPr lang="en-US" dirty="0"/>
          </a:p>
        </p:txBody>
      </p:sp>
      <p:sp>
        <p:nvSpPr>
          <p:cNvPr id="63" name="Freeform: Shape 62">
            <a:extLst>
              <a:ext uri="{FF2B5EF4-FFF2-40B4-BE49-F238E27FC236}">
                <a16:creationId xmlns:a16="http://schemas.microsoft.com/office/drawing/2014/main" id="{14CCA621-4E40-4EED-88A4-77BE7F54093B}"/>
              </a:ext>
            </a:extLst>
          </p:cNvPr>
          <p:cNvSpPr/>
          <p:nvPr/>
        </p:nvSpPr>
        <p:spPr>
          <a:xfrm>
            <a:off x="7638423" y="6784534"/>
            <a:ext cx="2536921" cy="432201"/>
          </a:xfrm>
          <a:custGeom>
            <a:avLst/>
            <a:gdLst>
              <a:gd name="connsiteX0" fmla="*/ 216101 w 2536921"/>
              <a:gd name="connsiteY0" fmla="*/ 0 h 432201"/>
              <a:gd name="connsiteX1" fmla="*/ 2320821 w 2536921"/>
              <a:gd name="connsiteY1" fmla="*/ 0 h 432201"/>
              <a:gd name="connsiteX2" fmla="*/ 2536921 w 2536921"/>
              <a:gd name="connsiteY2" fmla="*/ 432201 h 432201"/>
              <a:gd name="connsiteX3" fmla="*/ 0 w 2536921"/>
              <a:gd name="connsiteY3" fmla="*/ 432201 h 432201"/>
            </a:gdLst>
            <a:ahLst/>
            <a:cxnLst>
              <a:cxn ang="0">
                <a:pos x="connsiteX0" y="connsiteY0"/>
              </a:cxn>
              <a:cxn ang="0">
                <a:pos x="connsiteX1" y="connsiteY1"/>
              </a:cxn>
              <a:cxn ang="0">
                <a:pos x="connsiteX2" y="connsiteY2"/>
              </a:cxn>
              <a:cxn ang="0">
                <a:pos x="connsiteX3" y="connsiteY3"/>
              </a:cxn>
            </a:cxnLst>
            <a:rect l="l" t="t" r="r" b="b"/>
            <a:pathLst>
              <a:path w="2536921" h="432201">
                <a:moveTo>
                  <a:pt x="216101" y="0"/>
                </a:moveTo>
                <a:lnTo>
                  <a:pt x="2320821" y="0"/>
                </a:lnTo>
                <a:lnTo>
                  <a:pt x="2536921" y="432201"/>
                </a:lnTo>
                <a:lnTo>
                  <a:pt x="0" y="432201"/>
                </a:lnTo>
                <a:close/>
              </a:path>
            </a:pathLst>
          </a:custGeom>
          <a:solidFill>
            <a:schemeClr val="accent3">
              <a:alpha val="81000"/>
            </a:schemeClr>
          </a:solidFill>
          <a:effectLst>
            <a:innerShdw blurRad="114300">
              <a:prstClr val="black"/>
            </a:innerShdw>
          </a:effectLst>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507983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uman Heart Anatomy Form Lines And Triangles, Point Connecting ...">
            <a:extLst>
              <a:ext uri="{FF2B5EF4-FFF2-40B4-BE49-F238E27FC236}">
                <a16:creationId xmlns:a16="http://schemas.microsoft.com/office/drawing/2014/main" id="{592397C7-9B69-4BED-83DF-DA3365F1F1EC}"/>
              </a:ext>
            </a:extLst>
          </p:cNvPr>
          <p:cNvPicPr>
            <a:picLocks noChangeAspect="1" noChangeArrowheads="1"/>
          </p:cNvPicPr>
          <p:nvPr/>
        </p:nvPicPr>
        <p:blipFill rotWithShape="1">
          <a:blip r:embed="rId3">
            <a:alphaModFix amt="21000"/>
            <a:extLst>
              <a:ext uri="{28A0092B-C50C-407E-A947-70E740481C1C}">
                <a14:useLocalDpi xmlns:a14="http://schemas.microsoft.com/office/drawing/2010/main" val="0"/>
              </a:ext>
            </a:extLst>
          </a:blip>
          <a:srcRect t="5001" b="4972"/>
          <a:stretch/>
        </p:blipFill>
        <p:spPr bwMode="auto">
          <a:xfrm>
            <a:off x="-3528" y="0"/>
            <a:ext cx="121955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CF173E4-E9E3-4595-B32A-01D8E4C88A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316" b="94737" l="9895" r="89895">
                        <a14:foregroundMark x1="35789" y1="7579" x2="35789" y2="7579"/>
                        <a14:foregroundMark x1="63158" y1="7158" x2="63158" y2="7158"/>
                        <a14:foregroundMark x1="36632" y1="6526" x2="36632" y2="6526"/>
                        <a14:foregroundMark x1="69895" y1="6316" x2="69895" y2="6316"/>
                        <a14:foregroundMark x1="28632" y1="91368" x2="28632" y2="91368"/>
                        <a14:foregroundMark x1="33895" y1="94737" x2="33895" y2="94737"/>
                      </a14:backgroundRemoval>
                    </a14:imgEffect>
                  </a14:imgLayer>
                </a14:imgProps>
              </a:ext>
              <a:ext uri="{28A0092B-C50C-407E-A947-70E740481C1C}">
                <a14:useLocalDpi xmlns:a14="http://schemas.microsoft.com/office/drawing/2010/main" val="0"/>
              </a:ext>
            </a:extLst>
          </a:blip>
          <a:srcRect/>
          <a:stretch>
            <a:fillRect/>
          </a:stretch>
        </p:blipFill>
        <p:spPr bwMode="auto">
          <a:xfrm>
            <a:off x="7509602" y="434541"/>
            <a:ext cx="4524375" cy="4524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B1F5DEA-9380-4672-A1DC-D98B6F09E3B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11" b="90316" l="7158" r="96211">
                        <a14:foregroundMark x1="91579" y1="69474" x2="91579" y2="69474"/>
                        <a14:foregroundMark x1="96211" y1="73684" x2="96211" y2="73684"/>
                        <a14:foregroundMark x1="54737" y1="90526" x2="54737" y2="90526"/>
                        <a14:foregroundMark x1="7368" y1="48421" x2="7368" y2="48421"/>
                        <a14:foregroundMark x1="41053" y1="8211" x2="41053" y2="8211"/>
                      </a14:backgroundRemoval>
                    </a14:imgEffect>
                  </a14:imgLayer>
                </a14:imgProps>
              </a:ext>
              <a:ext uri="{28A0092B-C50C-407E-A947-70E740481C1C}">
                <a14:useLocalDpi xmlns:a14="http://schemas.microsoft.com/office/drawing/2010/main" val="0"/>
              </a:ext>
            </a:extLst>
          </a:blip>
          <a:srcRect/>
          <a:stretch>
            <a:fillRect/>
          </a:stretch>
        </p:blipFill>
        <p:spPr bwMode="auto">
          <a:xfrm>
            <a:off x="7269817" y="3489234"/>
            <a:ext cx="2444842" cy="24448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882781E-AE2D-4838-90A9-A09EB093216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95" b="90737" l="6737" r="90105">
                        <a14:foregroundMark x1="6947" y1="51579" x2="6947" y2="51579"/>
                        <a14:foregroundMark x1="40632" y1="90737" x2="40632" y2="90737"/>
                        <a14:foregroundMark x1="90105" y1="45684" x2="90105" y2="45684"/>
                      </a14:backgroundRemoval>
                    </a14:imgEffect>
                  </a14:imgLayer>
                </a14:imgProps>
              </a:ext>
              <a:ext uri="{28A0092B-C50C-407E-A947-70E740481C1C}">
                <a14:useLocalDpi xmlns:a14="http://schemas.microsoft.com/office/drawing/2010/main" val="0"/>
              </a:ext>
            </a:extLst>
          </a:blip>
          <a:srcRect/>
          <a:stretch>
            <a:fillRect/>
          </a:stretch>
        </p:blipFill>
        <p:spPr bwMode="auto">
          <a:xfrm rot="1800000">
            <a:off x="8453430" y="2787184"/>
            <a:ext cx="2730818" cy="27308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F7FB674-B621-4500-9BAD-86A998E1AD5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895" b="93895" l="7579" r="89895">
                        <a14:foregroundMark x1="46737" y1="10316" x2="46737" y2="10316"/>
                        <a14:foregroundMark x1="7579" y1="77684" x2="7579" y2="77684"/>
                        <a14:foregroundMark x1="49053" y1="90316" x2="49053" y2="90316"/>
                        <a14:foregroundMark x1="55158" y1="93895" x2="55158" y2="93895"/>
                      </a14:backgroundRemoval>
                    </a14:imgEffect>
                  </a14:imgLayer>
                </a14:imgProps>
              </a:ext>
              <a:ext uri="{28A0092B-C50C-407E-A947-70E740481C1C}">
                <a14:useLocalDpi xmlns:a14="http://schemas.microsoft.com/office/drawing/2010/main" val="0"/>
              </a:ext>
            </a:extLst>
          </a:blip>
          <a:srcRect/>
          <a:stretch>
            <a:fillRect/>
          </a:stretch>
        </p:blipFill>
        <p:spPr bwMode="auto">
          <a:xfrm>
            <a:off x="9955518" y="3620653"/>
            <a:ext cx="2444842" cy="24448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4A36EBB-4DA4-4B56-9841-35D2D87CC3D7}"/>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95" b="89895" l="842" r="94737">
                        <a14:foregroundMark x1="94947" y1="20632" x2="94947" y2="20632"/>
                        <a14:foregroundMark x1="4842" y1="66105" x2="4842" y2="66105"/>
                        <a14:foregroundMark x1="842" y1="64632" x2="842" y2="64632"/>
                      </a14:backgroundRemoval>
                    </a14:imgEffect>
                  </a14:imgLayer>
                </a14:imgProps>
              </a:ext>
              <a:ext uri="{28A0092B-C50C-407E-A947-70E740481C1C}">
                <a14:useLocalDpi xmlns:a14="http://schemas.microsoft.com/office/drawing/2010/main" val="0"/>
              </a:ext>
            </a:extLst>
          </a:blip>
          <a:srcRect/>
          <a:stretch>
            <a:fillRect/>
          </a:stretch>
        </p:blipFill>
        <p:spPr bwMode="auto">
          <a:xfrm>
            <a:off x="8492238" y="4548094"/>
            <a:ext cx="2444842" cy="2444842"/>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descr="A picture containing toy, doll&#10;&#10;Description automatically generated">
            <a:extLst>
              <a:ext uri="{FF2B5EF4-FFF2-40B4-BE49-F238E27FC236}">
                <a16:creationId xmlns:a16="http://schemas.microsoft.com/office/drawing/2014/main" id="{10585634-3664-456B-861B-62D1A5E80343}"/>
              </a:ext>
            </a:extLst>
          </p:cNvPr>
          <p:cNvPicPr>
            <a:picLocks noGrp="1" noChangeAspect="1"/>
          </p:cNvPicPr>
          <p:nvPr>
            <p:ph idx="1"/>
          </p:nvPr>
        </p:nvPicPr>
        <p:blipFill rotWithShape="1">
          <a:blip r:embed="rId14">
            <a:extLst>
              <a:ext uri="{28A0092B-C50C-407E-A947-70E740481C1C}">
                <a14:useLocalDpi xmlns:a14="http://schemas.microsoft.com/office/drawing/2010/main" val="0"/>
              </a:ext>
            </a:extLst>
          </a:blip>
          <a:srcRect l="9709"/>
          <a:stretch/>
        </p:blipFill>
        <p:spPr>
          <a:xfrm>
            <a:off x="0" y="3933278"/>
            <a:ext cx="7268743" cy="2559597"/>
          </a:xfrm>
        </p:spPr>
      </p:pic>
      <p:sp>
        <p:nvSpPr>
          <p:cNvPr id="2" name="Title 1">
            <a:extLst>
              <a:ext uri="{FF2B5EF4-FFF2-40B4-BE49-F238E27FC236}">
                <a16:creationId xmlns:a16="http://schemas.microsoft.com/office/drawing/2014/main" id="{975E3A7B-08D8-4F1E-B718-78EB330B9E4D}"/>
              </a:ext>
            </a:extLst>
          </p:cNvPr>
          <p:cNvSpPr>
            <a:spLocks noGrp="1"/>
          </p:cNvSpPr>
          <p:nvPr>
            <p:ph type="title"/>
          </p:nvPr>
        </p:nvSpPr>
        <p:spPr/>
        <p:txBody>
          <a:bodyPr/>
          <a:lstStyle/>
          <a:p>
            <a:r>
              <a:rPr lang="en-US" dirty="0"/>
              <a:t>Section 1: Heart of a system</a:t>
            </a:r>
          </a:p>
        </p:txBody>
      </p:sp>
    </p:spTree>
    <p:extLst>
      <p:ext uri="{BB962C8B-B14F-4D97-AF65-F5344CB8AC3E}">
        <p14:creationId xmlns:p14="http://schemas.microsoft.com/office/powerpoint/2010/main" val="123165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lazarJS Components by Example - Part 1 - DEV Community 👩‍💻👨‍💻">
            <a:extLst>
              <a:ext uri="{FF2B5EF4-FFF2-40B4-BE49-F238E27FC236}">
                <a16:creationId xmlns:a16="http://schemas.microsoft.com/office/drawing/2014/main" id="{799C7696-571D-4642-BFB4-A0B3BBC48FA1}"/>
              </a:ext>
            </a:extLst>
          </p:cNvPr>
          <p:cNvPicPr>
            <a:picLocks noChangeAspect="1" noChangeArrowheads="1"/>
          </p:cNvPicPr>
          <p:nvPr/>
        </p:nvPicPr>
        <p:blipFill>
          <a:blip r:embed="rId3">
            <a:alphaModFix amt="8000"/>
            <a:extLst>
              <a:ext uri="{28A0092B-C50C-407E-A947-70E740481C1C}">
                <a14:useLocalDpi xmlns:a14="http://schemas.microsoft.com/office/drawing/2010/main" val="0"/>
              </a:ext>
            </a:extLst>
          </a:blip>
          <a:srcRect/>
          <a:stretch>
            <a:fillRect/>
          </a:stretch>
        </p:blipFill>
        <p:spPr bwMode="auto">
          <a:xfrm>
            <a:off x="194310" y="1325880"/>
            <a:ext cx="11064240" cy="5532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2D3B96-FE85-4FB6-81A9-79E01F84F7B8}"/>
              </a:ext>
            </a:extLst>
          </p:cNvPr>
          <p:cNvSpPr>
            <a:spLocks noGrp="1"/>
          </p:cNvSpPr>
          <p:nvPr>
            <p:ph type="title"/>
          </p:nvPr>
        </p:nvSpPr>
        <p:spPr/>
        <p:txBody>
          <a:bodyPr/>
          <a:lstStyle/>
          <a:p>
            <a:r>
              <a:rPr lang="en-US" dirty="0"/>
              <a:t>Section 2: Components of Airflow</a:t>
            </a:r>
          </a:p>
        </p:txBody>
      </p:sp>
      <p:sp>
        <p:nvSpPr>
          <p:cNvPr id="3" name="Content Placeholder 2">
            <a:extLst>
              <a:ext uri="{FF2B5EF4-FFF2-40B4-BE49-F238E27FC236}">
                <a16:creationId xmlns:a16="http://schemas.microsoft.com/office/drawing/2014/main" id="{549F5EDB-6291-4417-BBF3-E5030785C8B1}"/>
              </a:ext>
            </a:extLst>
          </p:cNvPr>
          <p:cNvSpPr>
            <a:spLocks noGrp="1"/>
          </p:cNvSpPr>
          <p:nvPr>
            <p:ph idx="1"/>
          </p:nvPr>
        </p:nvSpPr>
        <p:spPr/>
        <p:txBody>
          <a:bodyPr/>
          <a:lstStyle/>
          <a:p>
            <a:pPr marL="0" indent="0">
              <a:buNone/>
            </a:pPr>
            <a:r>
              <a:rPr lang="en-US" dirty="0"/>
              <a:t>Key Terms and How to Measure them</a:t>
            </a:r>
          </a:p>
          <a:p>
            <a:pPr lvl="1">
              <a:buFontTx/>
              <a:buChar char="-"/>
            </a:pPr>
            <a:r>
              <a:rPr lang="en-US" dirty="0"/>
              <a:t>Air Density</a:t>
            </a:r>
          </a:p>
          <a:p>
            <a:pPr lvl="1">
              <a:buFontTx/>
              <a:buChar char="-"/>
            </a:pPr>
            <a:r>
              <a:rPr lang="en-US" dirty="0"/>
              <a:t>Volume</a:t>
            </a:r>
          </a:p>
          <a:p>
            <a:pPr lvl="1">
              <a:buFontTx/>
              <a:buChar char="-"/>
            </a:pPr>
            <a:r>
              <a:rPr lang="en-US" dirty="0"/>
              <a:t>Pressure</a:t>
            </a:r>
          </a:p>
        </p:txBody>
      </p:sp>
      <p:sp>
        <p:nvSpPr>
          <p:cNvPr id="4" name="TextBox 3">
            <a:extLst>
              <a:ext uri="{FF2B5EF4-FFF2-40B4-BE49-F238E27FC236}">
                <a16:creationId xmlns:a16="http://schemas.microsoft.com/office/drawing/2014/main" id="{DC7315AA-C6CE-4B3A-ADAD-AF7C44149968}"/>
              </a:ext>
            </a:extLst>
          </p:cNvPr>
          <p:cNvSpPr txBox="1"/>
          <p:nvPr/>
        </p:nvSpPr>
        <p:spPr>
          <a:xfrm>
            <a:off x="7099300" y="1106785"/>
            <a:ext cx="2420856" cy="5386090"/>
          </a:xfrm>
          <a:prstGeom prst="rect">
            <a:avLst/>
          </a:prstGeom>
          <a:noFill/>
        </p:spPr>
        <p:txBody>
          <a:bodyPr wrap="none" rtlCol="0">
            <a:spAutoFit/>
          </a:bodyPr>
          <a:lstStyle/>
          <a:p>
            <a:r>
              <a:rPr lang="en-US" sz="34400" dirty="0">
                <a:solidFill>
                  <a:srgbClr val="991B1E"/>
                </a:solidFill>
              </a:rPr>
              <a:t>2</a:t>
            </a:r>
          </a:p>
        </p:txBody>
      </p:sp>
    </p:spTree>
    <p:extLst>
      <p:ext uri="{BB962C8B-B14F-4D97-AF65-F5344CB8AC3E}">
        <p14:creationId xmlns:p14="http://schemas.microsoft.com/office/powerpoint/2010/main" val="3621873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B0DFF-7B0F-4275-8955-D97FD07DA97F}"/>
              </a:ext>
            </a:extLst>
          </p:cNvPr>
          <p:cNvSpPr>
            <a:spLocks noGrp="1"/>
          </p:cNvSpPr>
          <p:nvPr>
            <p:ph type="title"/>
          </p:nvPr>
        </p:nvSpPr>
        <p:spPr/>
        <p:txBody>
          <a:bodyPr/>
          <a:lstStyle/>
          <a:p>
            <a:r>
              <a:rPr lang="en-US" dirty="0"/>
              <a:t>Section 2: Air Density</a:t>
            </a:r>
          </a:p>
        </p:txBody>
      </p:sp>
      <p:sp>
        <p:nvSpPr>
          <p:cNvPr id="3" name="Content Placeholder 2">
            <a:extLst>
              <a:ext uri="{FF2B5EF4-FFF2-40B4-BE49-F238E27FC236}">
                <a16:creationId xmlns:a16="http://schemas.microsoft.com/office/drawing/2014/main" id="{DCF04BE5-A95F-4C25-A052-7F14FB8C5EDA}"/>
              </a:ext>
            </a:extLst>
          </p:cNvPr>
          <p:cNvSpPr>
            <a:spLocks noGrp="1"/>
          </p:cNvSpPr>
          <p:nvPr>
            <p:ph idx="1"/>
          </p:nvPr>
        </p:nvSpPr>
        <p:spPr/>
        <p:txBody>
          <a:bodyPr/>
          <a:lstStyle/>
          <a:p>
            <a:pPr marL="0" indent="0">
              <a:buNone/>
            </a:pPr>
            <a:r>
              <a:rPr lang="en-US" dirty="0"/>
              <a:t>Standard air density = 0.075 lb./ft3 </a:t>
            </a:r>
          </a:p>
          <a:p>
            <a:pPr marL="0" indent="0">
              <a:buNone/>
            </a:pPr>
            <a:r>
              <a:rPr lang="en-US" dirty="0"/>
              <a:t>Air temperature of 70ºF (21ºC)</a:t>
            </a:r>
          </a:p>
          <a:p>
            <a:pPr marL="0" indent="0">
              <a:buNone/>
            </a:pPr>
            <a:r>
              <a:rPr lang="en-US" dirty="0"/>
              <a:t>Altitude at 0 ft. elevation (sea level)</a:t>
            </a:r>
          </a:p>
          <a:p>
            <a:pPr marL="0" indent="0">
              <a:buNone/>
            </a:pPr>
            <a:r>
              <a:rPr lang="en-US" dirty="0"/>
              <a:t>Barometric pressure of 29.92” Hg (101 kPA)</a:t>
            </a:r>
          </a:p>
          <a:p>
            <a:pPr marL="0" indent="0">
              <a:buNone/>
            </a:pPr>
            <a:r>
              <a:rPr lang="en-US" dirty="0"/>
              <a:t>Specific volume of 13.33 ft3/lb.</a:t>
            </a:r>
          </a:p>
          <a:p>
            <a:pPr marL="0" indent="0">
              <a:buNone/>
            </a:pPr>
            <a:endParaRPr lang="en-US" dirty="0"/>
          </a:p>
        </p:txBody>
      </p:sp>
      <p:pic>
        <p:nvPicPr>
          <p:cNvPr id="16386" name="Picture 2" descr="My density has popped me to you.&quot; - George McFly | Back to the ...">
            <a:extLst>
              <a:ext uri="{FF2B5EF4-FFF2-40B4-BE49-F238E27FC236}">
                <a16:creationId xmlns:a16="http://schemas.microsoft.com/office/drawing/2014/main" id="{3FF9ED13-B95D-440B-B095-E3FD9157A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175" y="4122765"/>
            <a:ext cx="4721670" cy="2573310"/>
          </a:xfrm>
          <a:prstGeom prst="rect">
            <a:avLst/>
          </a:prstGeom>
          <a:noFill/>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844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3C32-4EB0-46BC-BACB-FEBDE2EB5A3F}"/>
              </a:ext>
            </a:extLst>
          </p:cNvPr>
          <p:cNvSpPr>
            <a:spLocks noGrp="1"/>
          </p:cNvSpPr>
          <p:nvPr>
            <p:ph type="title"/>
          </p:nvPr>
        </p:nvSpPr>
        <p:spPr/>
        <p:txBody>
          <a:bodyPr/>
          <a:lstStyle/>
          <a:p>
            <a:r>
              <a:rPr lang="en-US" dirty="0"/>
              <a:t>Section 2: Air Density – Temperature Effect</a:t>
            </a:r>
          </a:p>
        </p:txBody>
      </p:sp>
      <p:sp>
        <p:nvSpPr>
          <p:cNvPr id="3" name="Content Placeholder 2">
            <a:extLst>
              <a:ext uri="{FF2B5EF4-FFF2-40B4-BE49-F238E27FC236}">
                <a16:creationId xmlns:a16="http://schemas.microsoft.com/office/drawing/2014/main" id="{1602B705-97C3-4299-9AEE-57FEFF74337E}"/>
              </a:ext>
            </a:extLst>
          </p:cNvPr>
          <p:cNvSpPr>
            <a:spLocks noGrp="1"/>
          </p:cNvSpPr>
          <p:nvPr>
            <p:ph idx="1"/>
          </p:nvPr>
        </p:nvSpPr>
        <p:spPr>
          <a:xfrm>
            <a:off x="1035169" y="1825625"/>
            <a:ext cx="5838371" cy="4351338"/>
          </a:xfrm>
        </p:spPr>
        <p:txBody>
          <a:bodyPr/>
          <a:lstStyle/>
          <a:p>
            <a:pPr marL="0" indent="0">
              <a:buNone/>
            </a:pPr>
            <a:r>
              <a:rPr lang="en-US" sz="2800" dirty="0"/>
              <a:t>At temperatures above 70ºF, air density is less (lighter air)</a:t>
            </a:r>
          </a:p>
          <a:p>
            <a:pPr marL="0" indent="0">
              <a:buNone/>
            </a:pPr>
            <a:endParaRPr lang="en-US" sz="2800" dirty="0"/>
          </a:p>
          <a:p>
            <a:pPr marL="0" indent="0">
              <a:buNone/>
            </a:pPr>
            <a:endParaRPr lang="en-US" dirty="0"/>
          </a:p>
          <a:p>
            <a:pPr marL="0" indent="0">
              <a:buNone/>
            </a:pPr>
            <a:endParaRPr lang="en-US" sz="2800" dirty="0"/>
          </a:p>
          <a:p>
            <a:pPr marL="0" indent="0">
              <a:buNone/>
            </a:pPr>
            <a:r>
              <a:rPr lang="en-US" sz="2800" dirty="0"/>
              <a:t>At temperatures below 70ºF, air density is greater (heavier air)</a:t>
            </a:r>
            <a:endParaRPr lang="en-US" dirty="0"/>
          </a:p>
        </p:txBody>
      </p:sp>
      <p:pic>
        <p:nvPicPr>
          <p:cNvPr id="8196" name="Picture 4" descr="Death Valley National Park closes many facilities, remains open ...">
            <a:extLst>
              <a:ext uri="{FF2B5EF4-FFF2-40B4-BE49-F238E27FC236}">
                <a16:creationId xmlns:a16="http://schemas.microsoft.com/office/drawing/2014/main" id="{28ED8412-173F-4E2C-83B2-9E121C756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41" t="20423" r="14550" b="9947"/>
          <a:stretch/>
        </p:blipFill>
        <p:spPr bwMode="auto">
          <a:xfrm>
            <a:off x="7477124" y="1792878"/>
            <a:ext cx="2813505" cy="20421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8" name="Picture 6" descr="Minnesota Weather: Bitter Blast Brings Coldest Morning Seen In ...">
            <a:extLst>
              <a:ext uri="{FF2B5EF4-FFF2-40B4-BE49-F238E27FC236}">
                <a16:creationId xmlns:a16="http://schemas.microsoft.com/office/drawing/2014/main" id="{1059F514-297E-4312-A384-3C533CC85F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66" r="-2"/>
          <a:stretch/>
        </p:blipFill>
        <p:spPr bwMode="auto">
          <a:xfrm>
            <a:off x="7477124" y="4272704"/>
            <a:ext cx="2813505" cy="21878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940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3C32-4EB0-46BC-BACB-FEBDE2EB5A3F}"/>
              </a:ext>
            </a:extLst>
          </p:cNvPr>
          <p:cNvSpPr>
            <a:spLocks noGrp="1"/>
          </p:cNvSpPr>
          <p:nvPr>
            <p:ph type="title"/>
          </p:nvPr>
        </p:nvSpPr>
        <p:spPr/>
        <p:txBody>
          <a:bodyPr/>
          <a:lstStyle/>
          <a:p>
            <a:r>
              <a:rPr lang="en-US" dirty="0"/>
              <a:t>Section 2: Air Density – Altitude</a:t>
            </a:r>
          </a:p>
        </p:txBody>
      </p:sp>
      <p:sp>
        <p:nvSpPr>
          <p:cNvPr id="3" name="Content Placeholder 2">
            <a:extLst>
              <a:ext uri="{FF2B5EF4-FFF2-40B4-BE49-F238E27FC236}">
                <a16:creationId xmlns:a16="http://schemas.microsoft.com/office/drawing/2014/main" id="{1602B705-97C3-4299-9AEE-57FEFF74337E}"/>
              </a:ext>
            </a:extLst>
          </p:cNvPr>
          <p:cNvSpPr>
            <a:spLocks noGrp="1"/>
          </p:cNvSpPr>
          <p:nvPr>
            <p:ph idx="1"/>
          </p:nvPr>
        </p:nvSpPr>
        <p:spPr>
          <a:xfrm>
            <a:off x="1077276" y="1825625"/>
            <a:ext cx="7057571" cy="4351338"/>
          </a:xfrm>
        </p:spPr>
        <p:txBody>
          <a:bodyPr/>
          <a:lstStyle/>
          <a:p>
            <a:pPr marL="0" indent="0">
              <a:buNone/>
            </a:pPr>
            <a:r>
              <a:rPr lang="en-US" sz="2800" dirty="0"/>
              <a:t>At altitudes above sea level, air density is less (lighter air)</a:t>
            </a:r>
          </a:p>
          <a:p>
            <a:pPr marL="0" indent="0">
              <a:buNone/>
            </a:pPr>
            <a:endParaRPr lang="en-US" sz="2800" dirty="0"/>
          </a:p>
          <a:p>
            <a:pPr marL="0" indent="0">
              <a:buNone/>
            </a:pPr>
            <a:endParaRPr lang="en-US" sz="2800" dirty="0"/>
          </a:p>
          <a:p>
            <a:pPr marL="0" indent="0">
              <a:buNone/>
            </a:pPr>
            <a:endParaRPr lang="en-US" sz="2800" dirty="0"/>
          </a:p>
          <a:p>
            <a:pPr marL="0" indent="0">
              <a:buNone/>
            </a:pPr>
            <a:r>
              <a:rPr lang="en-US" sz="2800" dirty="0"/>
              <a:t>At altitudes below sea level, air density is greater (heavier air)</a:t>
            </a:r>
            <a:endParaRPr lang="en-US" dirty="0"/>
          </a:p>
        </p:txBody>
      </p:sp>
      <p:pic>
        <p:nvPicPr>
          <p:cNvPr id="7172" name="Picture 4" descr="American Airlines - Welcome to Denver - YouTube">
            <a:extLst>
              <a:ext uri="{FF2B5EF4-FFF2-40B4-BE49-F238E27FC236}">
                <a16:creationId xmlns:a16="http://schemas.microsoft.com/office/drawing/2014/main" id="{E8ECF79B-BC35-4085-BFE3-A145F7846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92" b="22170"/>
          <a:stretch/>
        </p:blipFill>
        <p:spPr bwMode="auto">
          <a:xfrm>
            <a:off x="8281832" y="1825625"/>
            <a:ext cx="3350933" cy="16169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6" name="Picture 8" descr="French Quarter New Orleans Bistro, Charlevoix - Reviews ...">
            <a:extLst>
              <a:ext uri="{FF2B5EF4-FFF2-40B4-BE49-F238E27FC236}">
                <a16:creationId xmlns:a16="http://schemas.microsoft.com/office/drawing/2014/main" id="{388722C1-D7C5-4240-AC11-D473AFCCD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0101" y="4077776"/>
            <a:ext cx="2533481" cy="25334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6656481D-10A6-454E-BEE9-E64A6B931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7781" y="77564"/>
            <a:ext cx="3112422" cy="2974811"/>
          </a:xfrm>
          <a:prstGeom prst="rect">
            <a:avLst/>
          </a:prstGeom>
        </p:spPr>
      </p:pic>
    </p:spTree>
    <p:extLst>
      <p:ext uri="{BB962C8B-B14F-4D97-AF65-F5344CB8AC3E}">
        <p14:creationId xmlns:p14="http://schemas.microsoft.com/office/powerpoint/2010/main" val="20812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B037-55D9-43D0-82C7-D7BD4B514954}"/>
              </a:ext>
            </a:extLst>
          </p:cNvPr>
          <p:cNvSpPr>
            <a:spLocks noGrp="1"/>
          </p:cNvSpPr>
          <p:nvPr>
            <p:ph type="title"/>
          </p:nvPr>
        </p:nvSpPr>
        <p:spPr/>
        <p:txBody>
          <a:bodyPr/>
          <a:lstStyle/>
          <a:p>
            <a:r>
              <a:rPr lang="en-US" dirty="0"/>
              <a:t>Section 2: Air Density - Humidity</a:t>
            </a:r>
          </a:p>
        </p:txBody>
      </p:sp>
      <p:pic>
        <p:nvPicPr>
          <p:cNvPr id="18434" name="Picture 2" descr="tropical rainforest | Climate, Animals, &amp; Facts | Britannica">
            <a:extLst>
              <a:ext uri="{FF2B5EF4-FFF2-40B4-BE49-F238E27FC236}">
                <a16:creationId xmlns:a16="http://schemas.microsoft.com/office/drawing/2014/main" id="{FCD6A2A2-386D-4084-8537-555730A61FE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92741" y="1793889"/>
            <a:ext cx="3269239" cy="21891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36" name="Picture 4" descr="Driest place on earth found in Atacama Desert, Chile - The ...">
            <a:extLst>
              <a:ext uri="{FF2B5EF4-FFF2-40B4-BE49-F238E27FC236}">
                <a16:creationId xmlns:a16="http://schemas.microsoft.com/office/drawing/2014/main" id="{6C34CF59-7C9E-4E97-AD2F-5D9588B416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745"/>
          <a:stretch/>
        </p:blipFill>
        <p:spPr bwMode="auto">
          <a:xfrm>
            <a:off x="8092740" y="4102114"/>
            <a:ext cx="3270251" cy="21891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917C317-21D2-4B89-AD74-C5EC9473DE84}"/>
              </a:ext>
            </a:extLst>
          </p:cNvPr>
          <p:cNvSpPr txBox="1">
            <a:spLocks/>
          </p:cNvSpPr>
          <p:nvPr/>
        </p:nvSpPr>
        <p:spPr>
          <a:xfrm>
            <a:off x="1035169" y="1825625"/>
            <a:ext cx="705757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1">
                    <a:lumMod val="75000"/>
                  </a:schemeClr>
                </a:solidFill>
                <a:latin typeface="Arial" panose="020B0604020202020204" pitchFamily="34" charset="0"/>
                <a:cs typeface="Arial" panose="020B0604020202020204" pitchFamily="34" charset="0"/>
              </a:rPr>
              <a:t>The addition of Water Vapor reduces the density of air (lighter air).  </a:t>
            </a:r>
          </a:p>
          <a:p>
            <a:pPr marL="0" indent="0">
              <a:buFont typeface="Arial" panose="020B0604020202020204" pitchFamily="34" charset="0"/>
              <a:buNone/>
            </a:pPr>
            <a:endParaRPr lang="en-US" dirty="0">
              <a:solidFill>
                <a:schemeClr val="accent1">
                  <a:lumMod val="7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solidFill>
                <a:schemeClr val="accent1">
                  <a:lumMod val="7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solidFill>
                <a:schemeClr val="accent1">
                  <a:lumMod val="7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solidFill>
                  <a:schemeClr val="accent1">
                    <a:lumMod val="75000"/>
                  </a:schemeClr>
                </a:solidFill>
                <a:latin typeface="Arial" panose="020B0604020202020204" pitchFamily="34" charset="0"/>
                <a:cs typeface="Arial" panose="020B0604020202020204" pitchFamily="34" charset="0"/>
              </a:rPr>
              <a:t>The dryer the air the more dense it will be (heavier air).</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241884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298C4-0AC7-4529-B024-7071391466DC}"/>
              </a:ext>
            </a:extLst>
          </p:cNvPr>
          <p:cNvSpPr>
            <a:spLocks noGrp="1"/>
          </p:cNvSpPr>
          <p:nvPr>
            <p:ph type="title"/>
          </p:nvPr>
        </p:nvSpPr>
        <p:spPr/>
        <p:txBody>
          <a:bodyPr/>
          <a:lstStyle/>
          <a:p>
            <a:r>
              <a:rPr lang="en-US" dirty="0"/>
              <a:t>Section 2: Volume</a:t>
            </a:r>
          </a:p>
        </p:txBody>
      </p:sp>
      <p:sp>
        <p:nvSpPr>
          <p:cNvPr id="3" name="Content Placeholder 2">
            <a:extLst>
              <a:ext uri="{FF2B5EF4-FFF2-40B4-BE49-F238E27FC236}">
                <a16:creationId xmlns:a16="http://schemas.microsoft.com/office/drawing/2014/main" id="{5C7B7298-7C1B-4B9E-B1E6-E362A0C6C1E9}"/>
              </a:ext>
            </a:extLst>
          </p:cNvPr>
          <p:cNvSpPr>
            <a:spLocks noGrp="1"/>
          </p:cNvSpPr>
          <p:nvPr>
            <p:ph idx="1"/>
          </p:nvPr>
        </p:nvSpPr>
        <p:spPr>
          <a:xfrm>
            <a:off x="1035169" y="1881808"/>
            <a:ext cx="10515600" cy="4351338"/>
          </a:xfrm>
        </p:spPr>
        <p:txBody>
          <a:bodyPr/>
          <a:lstStyle/>
          <a:p>
            <a:pPr marL="0" indent="0">
              <a:buNone/>
            </a:pPr>
            <a:r>
              <a:rPr lang="en-US" dirty="0"/>
              <a:t>A Requirement to get a job done</a:t>
            </a:r>
          </a:p>
          <a:p>
            <a:pPr marL="0" indent="0">
              <a:buNone/>
            </a:pPr>
            <a:r>
              <a:rPr lang="en-US" dirty="0"/>
              <a:t>Common unit of measure : Cubic Feet per Minute (CFM)</a:t>
            </a:r>
          </a:p>
        </p:txBody>
      </p:sp>
      <p:graphicFrame>
        <p:nvGraphicFramePr>
          <p:cNvPr id="4" name="Table 4">
            <a:extLst>
              <a:ext uri="{FF2B5EF4-FFF2-40B4-BE49-F238E27FC236}">
                <a16:creationId xmlns:a16="http://schemas.microsoft.com/office/drawing/2014/main" id="{EF653157-2755-43DC-BA8B-464D48EEFA78}"/>
              </a:ext>
            </a:extLst>
          </p:cNvPr>
          <p:cNvGraphicFramePr>
            <a:graphicFrameLocks noGrp="1"/>
          </p:cNvGraphicFramePr>
          <p:nvPr>
            <p:extLst>
              <p:ext uri="{D42A27DB-BD31-4B8C-83A1-F6EECF244321}">
                <p14:modId xmlns:p14="http://schemas.microsoft.com/office/powerpoint/2010/main" val="4085526428"/>
              </p:ext>
            </p:extLst>
          </p:nvPr>
        </p:nvGraphicFramePr>
        <p:xfrm>
          <a:off x="1035169" y="2963724"/>
          <a:ext cx="10515600" cy="19304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774569136"/>
                    </a:ext>
                  </a:extLst>
                </a:gridCol>
                <a:gridCol w="5257800">
                  <a:extLst>
                    <a:ext uri="{9D8B030D-6E8A-4147-A177-3AD203B41FA5}">
                      <a16:colId xmlns:a16="http://schemas.microsoft.com/office/drawing/2014/main" val="2120446823"/>
                    </a:ext>
                  </a:extLst>
                </a:gridCol>
              </a:tblGrid>
              <a:tr h="370840">
                <a:tc>
                  <a:txBody>
                    <a:bodyPr/>
                    <a:lstStyle/>
                    <a:p>
                      <a:pPr algn="ctr"/>
                      <a:r>
                        <a:rPr lang="en-US" dirty="0"/>
                        <a:t>ACFM</a:t>
                      </a:r>
                    </a:p>
                  </a:txBody>
                  <a:tcPr/>
                </a:tc>
                <a:tc>
                  <a:txBody>
                    <a:bodyPr/>
                    <a:lstStyle/>
                    <a:p>
                      <a:pPr algn="ctr"/>
                      <a:r>
                        <a:rPr lang="en-US" dirty="0"/>
                        <a:t>SCFM</a:t>
                      </a:r>
                    </a:p>
                  </a:txBody>
                  <a:tcPr/>
                </a:tc>
                <a:extLst>
                  <a:ext uri="{0D108BD9-81ED-4DB2-BD59-A6C34878D82A}">
                    <a16:rowId xmlns:a16="http://schemas.microsoft.com/office/drawing/2014/main" val="3961741354"/>
                  </a:ext>
                </a:extLst>
              </a:tr>
              <a:tr h="370840">
                <a:tc>
                  <a:txBody>
                    <a:bodyPr/>
                    <a:lstStyle/>
                    <a:p>
                      <a:pPr algn="ctr"/>
                      <a:r>
                        <a:rPr lang="en-US" u="sng" dirty="0"/>
                        <a:t>Actual</a:t>
                      </a:r>
                      <a:r>
                        <a:rPr lang="en-US" dirty="0"/>
                        <a:t> Cubic Feet Per Minute</a:t>
                      </a:r>
                    </a:p>
                  </a:txBody>
                  <a:tcPr/>
                </a:tc>
                <a:tc>
                  <a:txBody>
                    <a:bodyPr/>
                    <a:lstStyle/>
                    <a:p>
                      <a:pPr algn="ctr"/>
                      <a:r>
                        <a:rPr lang="en-US" u="sng" dirty="0"/>
                        <a:t>Standard</a:t>
                      </a:r>
                      <a:r>
                        <a:rPr lang="en-US" dirty="0"/>
                        <a:t> Cubic Feet Per Minute</a:t>
                      </a:r>
                    </a:p>
                  </a:txBody>
                  <a:tcPr/>
                </a:tc>
                <a:extLst>
                  <a:ext uri="{0D108BD9-81ED-4DB2-BD59-A6C34878D82A}">
                    <a16:rowId xmlns:a16="http://schemas.microsoft.com/office/drawing/2014/main" val="1737450782"/>
                  </a:ext>
                </a:extLst>
              </a:tr>
              <a:tr h="370840">
                <a:tc>
                  <a:txBody>
                    <a:bodyPr/>
                    <a:lstStyle/>
                    <a:p>
                      <a:pPr marL="285750" indent="-285750">
                        <a:buFont typeface="Arial" panose="020B0604020202020204" pitchFamily="34" charset="0"/>
                        <a:buChar char="•"/>
                      </a:pPr>
                      <a:r>
                        <a:rPr lang="en-US" dirty="0"/>
                        <a:t>Represents the actual conditions of the job, not corrected to standard density conditions </a:t>
                      </a:r>
                    </a:p>
                    <a:p>
                      <a:pPr marL="285750" indent="-285750">
                        <a:buFont typeface="Arial" panose="020B0604020202020204" pitchFamily="34" charset="0"/>
                        <a:buChar char="•"/>
                      </a:pPr>
                      <a:r>
                        <a:rPr lang="en-US" dirty="0"/>
                        <a:t>Represents the volume of gas flowing anywhere in the system independent of air density</a:t>
                      </a:r>
                    </a:p>
                  </a:txBody>
                  <a:tcPr anchor="ctr"/>
                </a:tc>
                <a:tc>
                  <a:txBody>
                    <a:bodyPr/>
                    <a:lstStyle/>
                    <a:p>
                      <a:pPr marL="285750" indent="-285750">
                        <a:buFont typeface="Arial" panose="020B0604020202020204" pitchFamily="34" charset="0"/>
                        <a:buChar char="•"/>
                      </a:pPr>
                      <a:r>
                        <a:rPr lang="en-US" dirty="0"/>
                        <a:t>Volume that gas would occupy if at standard density</a:t>
                      </a:r>
                    </a:p>
                    <a:p>
                      <a:pPr marL="285750" indent="-285750">
                        <a:buFont typeface="Arial" panose="020B0604020202020204" pitchFamily="34" charset="0"/>
                        <a:buChar char="•"/>
                      </a:pPr>
                      <a:r>
                        <a:rPr lang="en-US" dirty="0"/>
                        <a:t>Selecting a fan when SCFM is specified requires us to calculate the ACFM</a:t>
                      </a:r>
                    </a:p>
                  </a:txBody>
                  <a:tcPr anchor="ctr"/>
                </a:tc>
                <a:extLst>
                  <a:ext uri="{0D108BD9-81ED-4DB2-BD59-A6C34878D82A}">
                    <a16:rowId xmlns:a16="http://schemas.microsoft.com/office/drawing/2014/main" val="3611808857"/>
                  </a:ext>
                </a:extLst>
              </a:tr>
            </a:tbl>
          </a:graphicData>
        </a:graphic>
      </p:graphicFrame>
      <p:pic>
        <p:nvPicPr>
          <p:cNvPr id="5122" name="Picture 2" descr="Duct Work Installation - Harrisonburg and Rockingham County, VA">
            <a:extLst>
              <a:ext uri="{FF2B5EF4-FFF2-40B4-BE49-F238E27FC236}">
                <a16:creationId xmlns:a16="http://schemas.microsoft.com/office/drawing/2014/main" id="{7BC35654-6A78-43FE-ABF1-B074997BB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5007047"/>
            <a:ext cx="3291840" cy="17710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4" descr="Young Engineer Behind a Table Stock Footage Video (100 ...">
            <a:extLst>
              <a:ext uri="{FF2B5EF4-FFF2-40B4-BE49-F238E27FC236}">
                <a16:creationId xmlns:a16="http://schemas.microsoft.com/office/drawing/2014/main" id="{6770C39E-948D-4E44-930D-966771AA54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01"/>
          <a:stretch/>
        </p:blipFill>
        <p:spPr bwMode="auto">
          <a:xfrm>
            <a:off x="7311390" y="5007046"/>
            <a:ext cx="3291840" cy="17710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478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9BC5-4270-4CB4-A3AD-B35C04A780BB}"/>
              </a:ext>
            </a:extLst>
          </p:cNvPr>
          <p:cNvSpPr>
            <a:spLocks noGrp="1"/>
          </p:cNvSpPr>
          <p:nvPr>
            <p:ph type="title"/>
          </p:nvPr>
        </p:nvSpPr>
        <p:spPr>
          <a:xfrm>
            <a:off x="1529719" y="1188059"/>
            <a:ext cx="3539013" cy="664861"/>
          </a:xfrm>
        </p:spPr>
        <p:txBody>
          <a:bodyPr/>
          <a:lstStyle/>
          <a:p>
            <a:r>
              <a:rPr lang="en-US" b="1" dirty="0"/>
              <a:t>Lisa Cherney</a:t>
            </a:r>
          </a:p>
        </p:txBody>
      </p:sp>
      <p:sp>
        <p:nvSpPr>
          <p:cNvPr id="4" name="Text Placeholder 3">
            <a:extLst>
              <a:ext uri="{FF2B5EF4-FFF2-40B4-BE49-F238E27FC236}">
                <a16:creationId xmlns:a16="http://schemas.microsoft.com/office/drawing/2014/main" id="{92CD2B8C-C2C8-489A-B472-D79B4A6896EB}"/>
              </a:ext>
            </a:extLst>
          </p:cNvPr>
          <p:cNvSpPr>
            <a:spLocks noGrp="1"/>
          </p:cNvSpPr>
          <p:nvPr>
            <p:ph type="body" sz="half" idx="2"/>
          </p:nvPr>
        </p:nvSpPr>
        <p:spPr>
          <a:xfrm>
            <a:off x="1529715" y="1931813"/>
            <a:ext cx="5950468" cy="4358844"/>
          </a:xfrm>
        </p:spPr>
        <p:txBody>
          <a:bodyPr/>
          <a:lstStyle/>
          <a:p>
            <a:pPr>
              <a:lnSpc>
                <a:spcPct val="100000"/>
              </a:lnSpc>
              <a:spcBef>
                <a:spcPts val="0"/>
              </a:spcBef>
            </a:pPr>
            <a:r>
              <a:rPr lang="en-US" sz="2520" dirty="0"/>
              <a:t>Education Manager, AMCA International</a:t>
            </a:r>
          </a:p>
          <a:p>
            <a:r>
              <a:rPr lang="en-US" sz="2160" b="1" i="1" dirty="0"/>
              <a:t>Webinar Moderator</a:t>
            </a:r>
          </a:p>
          <a:p>
            <a:endParaRPr lang="en-US" sz="900" b="1" i="1" dirty="0"/>
          </a:p>
          <a:p>
            <a:pPr lvl="0"/>
            <a:r>
              <a:rPr lang="en-US" sz="1800" dirty="0"/>
              <a:t>• Joined AMCA in February 2019</a:t>
            </a:r>
            <a:endParaRPr lang="en-US" sz="1800" i="1" dirty="0"/>
          </a:p>
          <a:p>
            <a:r>
              <a:rPr lang="en-US" sz="1800" dirty="0"/>
              <a:t>• Responsible for development of AMCA’s education programs; staff liaison for the Education &amp; Training Committee </a:t>
            </a:r>
          </a:p>
          <a:p>
            <a:r>
              <a:rPr lang="en-US" sz="1800" dirty="0"/>
              <a:t>• Projects include webinars, AMCA’s online learning platform programming, presentations at trade shows, PDH/RCEP account management, and AMCA’s Speakers Network</a:t>
            </a:r>
            <a:endParaRPr lang="en-US" sz="1800" i="1" dirty="0"/>
          </a:p>
          <a:p>
            <a:endParaRPr lang="en-US" sz="1800" dirty="0"/>
          </a:p>
          <a:p>
            <a:endParaRPr lang="en-US" sz="2160" b="1" i="1" dirty="0"/>
          </a:p>
        </p:txBody>
      </p:sp>
      <p:pic>
        <p:nvPicPr>
          <p:cNvPr id="5" name="Picture 4">
            <a:extLst>
              <a:ext uri="{FF2B5EF4-FFF2-40B4-BE49-F238E27FC236}">
                <a16:creationId xmlns:a16="http://schemas.microsoft.com/office/drawing/2014/main" id="{55A82F79-74AD-47C1-8D5A-093100E7926D}"/>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59" r="10309"/>
          <a:stretch/>
        </p:blipFill>
        <p:spPr>
          <a:xfrm>
            <a:off x="8636000" y="1852920"/>
            <a:ext cx="2641600" cy="29111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2512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4037-A8DF-4B2D-9764-72C3E457B6B8}"/>
              </a:ext>
            </a:extLst>
          </p:cNvPr>
          <p:cNvSpPr>
            <a:spLocks noGrp="1"/>
          </p:cNvSpPr>
          <p:nvPr>
            <p:ph type="title"/>
          </p:nvPr>
        </p:nvSpPr>
        <p:spPr/>
        <p:txBody>
          <a:bodyPr/>
          <a:lstStyle/>
          <a:p>
            <a:r>
              <a:rPr lang="en-US" dirty="0"/>
              <a:t>Section 2: Volume (V)</a:t>
            </a:r>
          </a:p>
        </p:txBody>
      </p:sp>
      <p:sp>
        <p:nvSpPr>
          <p:cNvPr id="3" name="Content Placeholder 2">
            <a:extLst>
              <a:ext uri="{FF2B5EF4-FFF2-40B4-BE49-F238E27FC236}">
                <a16:creationId xmlns:a16="http://schemas.microsoft.com/office/drawing/2014/main" id="{B4A2C3AB-9A78-41C6-85BE-A0587FB7123A}"/>
              </a:ext>
            </a:extLst>
          </p:cNvPr>
          <p:cNvSpPr>
            <a:spLocks noGrp="1"/>
          </p:cNvSpPr>
          <p:nvPr>
            <p:ph idx="1"/>
          </p:nvPr>
        </p:nvSpPr>
        <p:spPr/>
        <p:txBody>
          <a:bodyPr/>
          <a:lstStyle/>
          <a:p>
            <a:pPr marL="0" indent="0">
              <a:buNone/>
            </a:pPr>
            <a:r>
              <a:rPr lang="en-US" dirty="0"/>
              <a:t>Fan Airflow (CFM)</a:t>
            </a:r>
          </a:p>
          <a:p>
            <a:pPr marL="0" indent="0">
              <a:buNone/>
            </a:pPr>
            <a:r>
              <a:rPr lang="en-US" dirty="0"/>
              <a:t>CFM is based on continuity</a:t>
            </a:r>
          </a:p>
          <a:p>
            <a:pPr marL="0" indent="0">
              <a:buNone/>
            </a:pPr>
            <a:endParaRPr lang="en-US" dirty="0"/>
          </a:p>
          <a:p>
            <a:pPr marL="0" indent="0">
              <a:buNone/>
            </a:pPr>
            <a:r>
              <a:rPr lang="en-US" dirty="0"/>
              <a:t>V = Volume</a:t>
            </a:r>
          </a:p>
          <a:p>
            <a:pPr marL="0" indent="0">
              <a:buNone/>
            </a:pPr>
            <a:r>
              <a:rPr lang="en-US" dirty="0"/>
              <a:t>A = Area</a:t>
            </a:r>
          </a:p>
          <a:p>
            <a:pPr marL="0" indent="0">
              <a:buNone/>
            </a:pPr>
            <a:endParaRPr lang="en-US" dirty="0"/>
          </a:p>
          <a:p>
            <a:pPr marL="0" indent="0">
              <a:buNone/>
            </a:pPr>
            <a:r>
              <a:rPr lang="en-US" dirty="0"/>
              <a:t>CFM = V1 A1 = V2 A2</a:t>
            </a:r>
          </a:p>
          <a:p>
            <a:pPr marL="0" indent="0">
              <a:buNone/>
            </a:pPr>
            <a:endParaRPr lang="en-US" dirty="0"/>
          </a:p>
        </p:txBody>
      </p:sp>
      <p:grpSp>
        <p:nvGrpSpPr>
          <p:cNvPr id="12" name="Group 11">
            <a:extLst>
              <a:ext uri="{FF2B5EF4-FFF2-40B4-BE49-F238E27FC236}">
                <a16:creationId xmlns:a16="http://schemas.microsoft.com/office/drawing/2014/main" id="{8FAE65E3-6EC0-47F3-8B28-586556B2D570}"/>
              </a:ext>
            </a:extLst>
          </p:cNvPr>
          <p:cNvGrpSpPr/>
          <p:nvPr/>
        </p:nvGrpSpPr>
        <p:grpSpPr>
          <a:xfrm>
            <a:off x="3771454" y="1713820"/>
            <a:ext cx="8820894" cy="4463143"/>
            <a:chOff x="3771454" y="1713820"/>
            <a:chExt cx="8820894" cy="4463143"/>
          </a:xfrm>
        </p:grpSpPr>
        <p:grpSp>
          <p:nvGrpSpPr>
            <p:cNvPr id="9" name="Group 8">
              <a:extLst>
                <a:ext uri="{FF2B5EF4-FFF2-40B4-BE49-F238E27FC236}">
                  <a16:creationId xmlns:a16="http://schemas.microsoft.com/office/drawing/2014/main" id="{C4950FFB-69AF-4F47-8FC9-44523294AAD3}"/>
                </a:ext>
              </a:extLst>
            </p:cNvPr>
            <p:cNvGrpSpPr/>
            <p:nvPr/>
          </p:nvGrpSpPr>
          <p:grpSpPr>
            <a:xfrm>
              <a:off x="3771454" y="1713820"/>
              <a:ext cx="8820894" cy="4463143"/>
              <a:chOff x="3727911" y="2029732"/>
              <a:chExt cx="8820894" cy="4463143"/>
            </a:xfrm>
          </p:grpSpPr>
          <p:pic>
            <p:nvPicPr>
              <p:cNvPr id="5" name="Picture 4">
                <a:extLst>
                  <a:ext uri="{FF2B5EF4-FFF2-40B4-BE49-F238E27FC236}">
                    <a16:creationId xmlns:a16="http://schemas.microsoft.com/office/drawing/2014/main" id="{805FB53F-FDE7-417E-AC22-B4C128D02E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44" t="15250" b="12530"/>
              <a:stretch/>
            </p:blipFill>
            <p:spPr>
              <a:xfrm>
                <a:off x="3727911" y="2029732"/>
                <a:ext cx="8820894" cy="4463143"/>
              </a:xfrm>
              <a:prstGeom prst="rect">
                <a:avLst/>
              </a:prstGeom>
            </p:spPr>
          </p:pic>
          <p:sp>
            <p:nvSpPr>
              <p:cNvPr id="6" name="Rectangle 5">
                <a:extLst>
                  <a:ext uri="{FF2B5EF4-FFF2-40B4-BE49-F238E27FC236}">
                    <a16:creationId xmlns:a16="http://schemas.microsoft.com/office/drawing/2014/main" id="{22262A8D-8797-4857-B1F9-10BFDFB1D7D3}"/>
                  </a:ext>
                </a:extLst>
              </p:cNvPr>
              <p:cNvSpPr/>
              <p:nvPr/>
            </p:nvSpPr>
            <p:spPr>
              <a:xfrm>
                <a:off x="3904343" y="3570514"/>
                <a:ext cx="1654628" cy="333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362A04C-871D-47FE-A5CB-B9E8C5CB926A}"/>
                  </a:ext>
                </a:extLst>
              </p:cNvPr>
              <p:cNvSpPr/>
              <p:nvPr/>
            </p:nvSpPr>
            <p:spPr>
              <a:xfrm>
                <a:off x="10399486" y="3570514"/>
                <a:ext cx="1654628" cy="333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8FE2DEC0-8025-4005-B10A-B095C23399D7}"/>
                </a:ext>
              </a:extLst>
            </p:cNvPr>
            <p:cNvSpPr/>
            <p:nvPr/>
          </p:nvSpPr>
          <p:spPr>
            <a:xfrm>
              <a:off x="6828971" y="5602516"/>
              <a:ext cx="2648858" cy="373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34689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B32C-A552-411C-9893-4C11A6F26B95}"/>
              </a:ext>
            </a:extLst>
          </p:cNvPr>
          <p:cNvSpPr>
            <a:spLocks noGrp="1"/>
          </p:cNvSpPr>
          <p:nvPr>
            <p:ph type="title"/>
          </p:nvPr>
        </p:nvSpPr>
        <p:spPr/>
        <p:txBody>
          <a:bodyPr/>
          <a:lstStyle/>
          <a:p>
            <a:r>
              <a:rPr lang="en-US" dirty="0"/>
              <a:t>Section 2: Measurement</a:t>
            </a:r>
          </a:p>
        </p:txBody>
      </p:sp>
      <p:pic>
        <p:nvPicPr>
          <p:cNvPr id="5" name="Picture 4" descr="A picture containing indoor, floor, building, room&#10;&#10;Description automatically generated">
            <a:extLst>
              <a:ext uri="{FF2B5EF4-FFF2-40B4-BE49-F238E27FC236}">
                <a16:creationId xmlns:a16="http://schemas.microsoft.com/office/drawing/2014/main" id="{752F0BC1-A909-4824-AF1D-95ACA5FE893A}"/>
              </a:ext>
            </a:extLst>
          </p:cNvPr>
          <p:cNvPicPr>
            <a:picLocks noChangeAspect="1"/>
          </p:cNvPicPr>
          <p:nvPr/>
        </p:nvPicPr>
        <p:blipFill rotWithShape="1">
          <a:blip r:embed="rId3">
            <a:extLst>
              <a:ext uri="{28A0092B-C50C-407E-A947-70E740481C1C}">
                <a14:useLocalDpi xmlns:a14="http://schemas.microsoft.com/office/drawing/2010/main" val="0"/>
              </a:ext>
            </a:extLst>
          </a:blip>
          <a:srcRect t="34445" b="32222"/>
          <a:stretch/>
        </p:blipFill>
        <p:spPr>
          <a:xfrm>
            <a:off x="2505075" y="1738906"/>
            <a:ext cx="8302134" cy="2075534"/>
          </a:xfrm>
          <a:prstGeom prst="rect">
            <a:avLst/>
          </a:prstGeom>
          <a:effectLst>
            <a:softEdge rad="63500"/>
          </a:effectLst>
        </p:spPr>
      </p:pic>
      <p:pic>
        <p:nvPicPr>
          <p:cNvPr id="7" name="Picture 6" descr="A picture containing plane, airplane, black, white&#10;&#10;Description automatically generated">
            <a:extLst>
              <a:ext uri="{FF2B5EF4-FFF2-40B4-BE49-F238E27FC236}">
                <a16:creationId xmlns:a16="http://schemas.microsoft.com/office/drawing/2014/main" id="{56FEB3FD-96D3-4AF7-9029-273A6183EF23}"/>
              </a:ext>
            </a:extLst>
          </p:cNvPr>
          <p:cNvPicPr>
            <a:picLocks noChangeAspect="1"/>
          </p:cNvPicPr>
          <p:nvPr/>
        </p:nvPicPr>
        <p:blipFill rotWithShape="1">
          <a:blip r:embed="rId4">
            <a:extLst>
              <a:ext uri="{28A0092B-C50C-407E-A947-70E740481C1C}">
                <a14:useLocalDpi xmlns:a14="http://schemas.microsoft.com/office/drawing/2010/main" val="0"/>
              </a:ext>
            </a:extLst>
          </a:blip>
          <a:srcRect l="21668" r="23248"/>
          <a:stretch/>
        </p:blipFill>
        <p:spPr>
          <a:xfrm>
            <a:off x="8399297" y="3558395"/>
            <a:ext cx="2286546" cy="3113300"/>
          </a:xfrm>
          <a:prstGeom prst="rect">
            <a:avLst/>
          </a:prstGeom>
          <a:effectLst>
            <a:softEdge rad="63500"/>
          </a:effectLst>
        </p:spPr>
      </p:pic>
      <p:pic>
        <p:nvPicPr>
          <p:cNvPr id="9" name="Picture 8" descr="A picture containing black, sitting, white, player&#10;&#10;Description automatically generated">
            <a:extLst>
              <a:ext uri="{FF2B5EF4-FFF2-40B4-BE49-F238E27FC236}">
                <a16:creationId xmlns:a16="http://schemas.microsoft.com/office/drawing/2014/main" id="{D794CD0E-1220-4C89-BAEF-EDD34DA61DCA}"/>
              </a:ext>
            </a:extLst>
          </p:cNvPr>
          <p:cNvPicPr>
            <a:picLocks noChangeAspect="1"/>
          </p:cNvPicPr>
          <p:nvPr/>
        </p:nvPicPr>
        <p:blipFill rotWithShape="1">
          <a:blip r:embed="rId5">
            <a:extLst>
              <a:ext uri="{28A0092B-C50C-407E-A947-70E740481C1C}">
                <a14:useLocalDpi xmlns:a14="http://schemas.microsoft.com/office/drawing/2010/main" val="0"/>
              </a:ext>
            </a:extLst>
          </a:blip>
          <a:srcRect l="52752" t="6772" r="7046" b="38347"/>
          <a:stretch/>
        </p:blipFill>
        <p:spPr>
          <a:xfrm>
            <a:off x="5329834" y="3558395"/>
            <a:ext cx="3040742" cy="3113301"/>
          </a:xfrm>
          <a:prstGeom prst="rect">
            <a:avLst/>
          </a:prstGeom>
          <a:effectLst>
            <a:softEdge rad="63500"/>
          </a:effectLst>
        </p:spPr>
      </p:pic>
      <p:pic>
        <p:nvPicPr>
          <p:cNvPr id="11" name="Picture 10" descr="A close up of a road&#10;&#10;Description automatically generated">
            <a:extLst>
              <a:ext uri="{FF2B5EF4-FFF2-40B4-BE49-F238E27FC236}">
                <a16:creationId xmlns:a16="http://schemas.microsoft.com/office/drawing/2014/main" id="{3D44DF00-B21D-4FB4-86A9-182E60C22302}"/>
              </a:ext>
            </a:extLst>
          </p:cNvPr>
          <p:cNvPicPr>
            <a:picLocks noChangeAspect="1"/>
          </p:cNvPicPr>
          <p:nvPr/>
        </p:nvPicPr>
        <p:blipFill rotWithShape="1">
          <a:blip r:embed="rId6">
            <a:extLst>
              <a:ext uri="{28A0092B-C50C-407E-A947-70E740481C1C}">
                <a14:useLocalDpi xmlns:a14="http://schemas.microsoft.com/office/drawing/2010/main" val="0"/>
              </a:ext>
            </a:extLst>
          </a:blip>
          <a:srcRect l="16666" r="20000"/>
          <a:stretch/>
        </p:blipFill>
        <p:spPr>
          <a:xfrm>
            <a:off x="2672104" y="3558395"/>
            <a:ext cx="2629009" cy="3113299"/>
          </a:xfrm>
          <a:prstGeom prst="rect">
            <a:avLst/>
          </a:prstGeom>
          <a:effectLst>
            <a:softEdge rad="63500"/>
          </a:effectLst>
        </p:spPr>
      </p:pic>
    </p:spTree>
    <p:extLst>
      <p:ext uri="{BB962C8B-B14F-4D97-AF65-F5344CB8AC3E}">
        <p14:creationId xmlns:p14="http://schemas.microsoft.com/office/powerpoint/2010/main" val="1744194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ater level (device) - Wikipedia">
            <a:extLst>
              <a:ext uri="{FF2B5EF4-FFF2-40B4-BE49-F238E27FC236}">
                <a16:creationId xmlns:a16="http://schemas.microsoft.com/office/drawing/2014/main" id="{ED559041-DC76-47F9-9691-69B3D7EF714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49265" y="2282825"/>
            <a:ext cx="621619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5D9F62B-A401-4BEC-841F-A6E1A9DA68FC}"/>
              </a:ext>
            </a:extLst>
          </p:cNvPr>
          <p:cNvPicPr>
            <a:picLocks noChangeAspect="1"/>
          </p:cNvPicPr>
          <p:nvPr/>
        </p:nvPicPr>
        <p:blipFill>
          <a:blip r:embed="rId4"/>
          <a:stretch>
            <a:fillRect/>
          </a:stretch>
        </p:blipFill>
        <p:spPr>
          <a:xfrm>
            <a:off x="5291183" y="1949131"/>
            <a:ext cx="6896100" cy="5362575"/>
          </a:xfrm>
          <a:prstGeom prst="rect">
            <a:avLst/>
          </a:prstGeom>
        </p:spPr>
      </p:pic>
      <p:sp>
        <p:nvSpPr>
          <p:cNvPr id="2" name="Title 1">
            <a:extLst>
              <a:ext uri="{FF2B5EF4-FFF2-40B4-BE49-F238E27FC236}">
                <a16:creationId xmlns:a16="http://schemas.microsoft.com/office/drawing/2014/main" id="{2467C04F-7E6C-4B5F-9DB2-DFCB183AB7A3}"/>
              </a:ext>
            </a:extLst>
          </p:cNvPr>
          <p:cNvSpPr>
            <a:spLocks noGrp="1"/>
          </p:cNvSpPr>
          <p:nvPr>
            <p:ph type="title"/>
          </p:nvPr>
        </p:nvSpPr>
        <p:spPr/>
        <p:txBody>
          <a:bodyPr/>
          <a:lstStyle/>
          <a:p>
            <a:r>
              <a:rPr lang="en-US" dirty="0"/>
              <a:t>Section 2: Similar to a water level</a:t>
            </a:r>
          </a:p>
        </p:txBody>
      </p:sp>
      <p:sp>
        <p:nvSpPr>
          <p:cNvPr id="5" name="Arrow: Down 4">
            <a:extLst>
              <a:ext uri="{FF2B5EF4-FFF2-40B4-BE49-F238E27FC236}">
                <a16:creationId xmlns:a16="http://schemas.microsoft.com/office/drawing/2014/main" id="{53FA6A68-26D2-42D8-8408-CD8AAEF4F020}"/>
              </a:ext>
            </a:extLst>
          </p:cNvPr>
          <p:cNvSpPr/>
          <p:nvPr/>
        </p:nvSpPr>
        <p:spPr>
          <a:xfrm>
            <a:off x="5776913" y="2482849"/>
            <a:ext cx="400050" cy="7626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descr="These bubble towers are ridiculously easy to make and they are SO MUCH FUN. It takes less than 2 minutes to put together and will keep the kids going for ages! What an easy boredom buster!">
            <a:extLst>
              <a:ext uri="{FF2B5EF4-FFF2-40B4-BE49-F238E27FC236}">
                <a16:creationId xmlns:a16="http://schemas.microsoft.com/office/drawing/2014/main" id="{0DCA8983-DA11-48EC-866D-BE9205F8A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501" y="2667000"/>
            <a:ext cx="4106682" cy="304989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91EEA12B-A792-481A-8BB9-D19CB0D833A1}"/>
              </a:ext>
            </a:extLst>
          </p:cNvPr>
          <p:cNvSpPr/>
          <p:nvPr/>
        </p:nvSpPr>
        <p:spPr>
          <a:xfrm rot="10800000">
            <a:off x="11153775" y="1712117"/>
            <a:ext cx="400050" cy="7626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138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floor, building, room&#10;&#10;Description automatically generated">
            <a:extLst>
              <a:ext uri="{FF2B5EF4-FFF2-40B4-BE49-F238E27FC236}">
                <a16:creationId xmlns:a16="http://schemas.microsoft.com/office/drawing/2014/main" id="{9BC1BE98-4169-44FB-98FA-A528B53B7AE5}"/>
              </a:ext>
            </a:extLst>
          </p:cNvPr>
          <p:cNvPicPr>
            <a:picLocks noChangeAspect="1"/>
          </p:cNvPicPr>
          <p:nvPr/>
        </p:nvPicPr>
        <p:blipFill rotWithShape="1">
          <a:blip r:embed="rId3">
            <a:extLst>
              <a:ext uri="{28A0092B-C50C-407E-A947-70E740481C1C}">
                <a14:useLocalDpi xmlns:a14="http://schemas.microsoft.com/office/drawing/2010/main" val="0"/>
              </a:ext>
            </a:extLst>
          </a:blip>
          <a:srcRect t="34445" b="32222"/>
          <a:stretch/>
        </p:blipFill>
        <p:spPr>
          <a:xfrm>
            <a:off x="2537348" y="2664064"/>
            <a:ext cx="8302134" cy="2075534"/>
          </a:xfrm>
          <a:prstGeom prst="rect">
            <a:avLst/>
          </a:prstGeom>
          <a:effectLst>
            <a:softEdge rad="63500"/>
          </a:effectLst>
        </p:spPr>
      </p:pic>
      <p:sp>
        <p:nvSpPr>
          <p:cNvPr id="2" name="Title 1">
            <a:extLst>
              <a:ext uri="{FF2B5EF4-FFF2-40B4-BE49-F238E27FC236}">
                <a16:creationId xmlns:a16="http://schemas.microsoft.com/office/drawing/2014/main" id="{977298C4-0AC7-4529-B024-7071391466DC}"/>
              </a:ext>
            </a:extLst>
          </p:cNvPr>
          <p:cNvSpPr>
            <a:spLocks noGrp="1"/>
          </p:cNvSpPr>
          <p:nvPr>
            <p:ph type="title"/>
          </p:nvPr>
        </p:nvSpPr>
        <p:spPr/>
        <p:txBody>
          <a:bodyPr/>
          <a:lstStyle/>
          <a:p>
            <a:r>
              <a:rPr lang="en-US" dirty="0"/>
              <a:t>Section 2: Volume (V)</a:t>
            </a:r>
          </a:p>
        </p:txBody>
      </p:sp>
      <p:sp>
        <p:nvSpPr>
          <p:cNvPr id="3" name="Content Placeholder 2">
            <a:extLst>
              <a:ext uri="{FF2B5EF4-FFF2-40B4-BE49-F238E27FC236}">
                <a16:creationId xmlns:a16="http://schemas.microsoft.com/office/drawing/2014/main" id="{5C7B7298-7C1B-4B9E-B1E6-E362A0C6C1E9}"/>
              </a:ext>
            </a:extLst>
          </p:cNvPr>
          <p:cNvSpPr>
            <a:spLocks noGrp="1"/>
          </p:cNvSpPr>
          <p:nvPr>
            <p:ph idx="1"/>
          </p:nvPr>
        </p:nvSpPr>
        <p:spPr>
          <a:xfrm>
            <a:off x="1035169" y="1908203"/>
            <a:ext cx="10515600" cy="4351338"/>
          </a:xfrm>
        </p:spPr>
        <p:txBody>
          <a:bodyPr/>
          <a:lstStyle/>
          <a:p>
            <a:pPr marL="0" indent="0">
              <a:buNone/>
            </a:pPr>
            <a:r>
              <a:rPr lang="en-US" dirty="0"/>
              <a:t>CFM = Velocity (V) * Area (A)</a:t>
            </a:r>
          </a:p>
        </p:txBody>
      </p:sp>
      <p:pic>
        <p:nvPicPr>
          <p:cNvPr id="6148" name="Picture 4" descr="Objectives_template">
            <a:extLst>
              <a:ext uri="{FF2B5EF4-FFF2-40B4-BE49-F238E27FC236}">
                <a16:creationId xmlns:a16="http://schemas.microsoft.com/office/drawing/2014/main" id="{C6F5B894-9E90-4E57-AEA6-2F17A3C3DC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42" t="7059" b="14745"/>
          <a:stretch/>
        </p:blipFill>
        <p:spPr bwMode="auto">
          <a:xfrm>
            <a:off x="4279890" y="4913086"/>
            <a:ext cx="5510068" cy="194491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9E3292A3-C62C-46A8-87F9-851CA76BEF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696" b="89441" l="8000" r="92000">
                        <a14:foregroundMark x1="91667" y1="65217" x2="91667" y2="65217"/>
                        <a14:foregroundMark x1="92333" y1="42857" x2="92333" y2="42857"/>
                        <a14:foregroundMark x1="41000" y1="13665" x2="41000" y2="13665"/>
                        <a14:foregroundMark x1="8000" y1="19255" x2="8000" y2="19255"/>
                        <a14:foregroundMark x1="32000" y1="8696" x2="32000" y2="8696"/>
                      </a14:backgroundRemoval>
                    </a14:imgEffect>
                  </a14:imgLayer>
                </a14:imgProps>
              </a:ext>
              <a:ext uri="{28A0092B-C50C-407E-A947-70E740481C1C}">
                <a14:useLocalDpi xmlns:a14="http://schemas.microsoft.com/office/drawing/2010/main" val="0"/>
              </a:ext>
            </a:extLst>
          </a:blip>
          <a:srcRect/>
          <a:stretch>
            <a:fillRect/>
          </a:stretch>
        </p:blipFill>
        <p:spPr bwMode="auto">
          <a:xfrm>
            <a:off x="4675944" y="3167152"/>
            <a:ext cx="4346121" cy="23324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8CF168E8-B019-483D-B8C0-0435DFDD79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7781" y="77564"/>
            <a:ext cx="3112422" cy="2974811"/>
          </a:xfrm>
          <a:prstGeom prst="rect">
            <a:avLst/>
          </a:prstGeom>
        </p:spPr>
      </p:pic>
    </p:spTree>
    <p:extLst>
      <p:ext uri="{BB962C8B-B14F-4D97-AF65-F5344CB8AC3E}">
        <p14:creationId xmlns:p14="http://schemas.microsoft.com/office/powerpoint/2010/main" val="105537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826CE-D959-4A2B-BC87-73A1EC0F42D3}"/>
              </a:ext>
            </a:extLst>
          </p:cNvPr>
          <p:cNvSpPr>
            <a:spLocks noGrp="1"/>
          </p:cNvSpPr>
          <p:nvPr>
            <p:ph type="title"/>
          </p:nvPr>
        </p:nvSpPr>
        <p:spPr/>
        <p:txBody>
          <a:bodyPr/>
          <a:lstStyle/>
          <a:p>
            <a:r>
              <a:rPr lang="en-US" dirty="0"/>
              <a:t>Section 2: Modern Measurement</a:t>
            </a:r>
          </a:p>
        </p:txBody>
      </p:sp>
      <p:pic>
        <p:nvPicPr>
          <p:cNvPr id="4" name="Picture 3">
            <a:extLst>
              <a:ext uri="{FF2B5EF4-FFF2-40B4-BE49-F238E27FC236}">
                <a16:creationId xmlns:a16="http://schemas.microsoft.com/office/drawing/2014/main" id="{3577626A-B689-4F97-953A-E189ABA3DFD7}"/>
              </a:ext>
            </a:extLst>
          </p:cNvPr>
          <p:cNvPicPr>
            <a:picLocks noChangeAspect="1"/>
          </p:cNvPicPr>
          <p:nvPr/>
        </p:nvPicPr>
        <p:blipFill rotWithShape="1">
          <a:blip r:embed="rId3"/>
          <a:srcRect b="49228"/>
          <a:stretch/>
        </p:blipFill>
        <p:spPr>
          <a:xfrm>
            <a:off x="1035169" y="2292823"/>
            <a:ext cx="4334119" cy="3839813"/>
          </a:xfrm>
          <a:prstGeom prst="rect">
            <a:avLst/>
          </a:prstGeom>
        </p:spPr>
      </p:pic>
      <p:pic>
        <p:nvPicPr>
          <p:cNvPr id="5" name="Picture 4">
            <a:extLst>
              <a:ext uri="{FF2B5EF4-FFF2-40B4-BE49-F238E27FC236}">
                <a16:creationId xmlns:a16="http://schemas.microsoft.com/office/drawing/2014/main" id="{5E05884E-8F3D-47F3-8074-16224A954B31}"/>
              </a:ext>
            </a:extLst>
          </p:cNvPr>
          <p:cNvPicPr>
            <a:picLocks noChangeAspect="1"/>
          </p:cNvPicPr>
          <p:nvPr/>
        </p:nvPicPr>
        <p:blipFill>
          <a:blip r:embed="rId4"/>
          <a:stretch>
            <a:fillRect/>
          </a:stretch>
        </p:blipFill>
        <p:spPr>
          <a:xfrm>
            <a:off x="5486400" y="2883450"/>
            <a:ext cx="3709419" cy="2219995"/>
          </a:xfrm>
          <a:prstGeom prst="rect">
            <a:avLst/>
          </a:prstGeom>
        </p:spPr>
      </p:pic>
      <p:pic>
        <p:nvPicPr>
          <p:cNvPr id="6146" name="Picture 2">
            <a:extLst>
              <a:ext uri="{FF2B5EF4-FFF2-40B4-BE49-F238E27FC236}">
                <a16:creationId xmlns:a16="http://schemas.microsoft.com/office/drawing/2014/main" id="{6CE92AE3-58B0-41A0-83D4-8E8BE9864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3164" y="1724782"/>
            <a:ext cx="1754478" cy="5012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656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30D0A-89DA-44A3-9DD5-64077E0489D3}"/>
              </a:ext>
            </a:extLst>
          </p:cNvPr>
          <p:cNvSpPr>
            <a:spLocks noGrp="1"/>
          </p:cNvSpPr>
          <p:nvPr>
            <p:ph type="title"/>
          </p:nvPr>
        </p:nvSpPr>
        <p:spPr/>
        <p:txBody>
          <a:bodyPr/>
          <a:lstStyle/>
          <a:p>
            <a:r>
              <a:rPr lang="en-US" dirty="0"/>
              <a:t>Section 2: Pressure</a:t>
            </a:r>
          </a:p>
        </p:txBody>
      </p:sp>
      <p:sp>
        <p:nvSpPr>
          <p:cNvPr id="3" name="Content Placeholder 2">
            <a:extLst>
              <a:ext uri="{FF2B5EF4-FFF2-40B4-BE49-F238E27FC236}">
                <a16:creationId xmlns:a16="http://schemas.microsoft.com/office/drawing/2014/main" id="{A92D2058-E43D-46F3-B22C-E716D3CC38EA}"/>
              </a:ext>
            </a:extLst>
          </p:cNvPr>
          <p:cNvSpPr>
            <a:spLocks noGrp="1"/>
          </p:cNvSpPr>
          <p:nvPr>
            <p:ph idx="1"/>
          </p:nvPr>
        </p:nvSpPr>
        <p:spPr>
          <a:xfrm>
            <a:off x="1035169" y="1825625"/>
            <a:ext cx="10515600" cy="4531632"/>
          </a:xfrm>
        </p:spPr>
        <p:txBody>
          <a:bodyPr>
            <a:normAutofit lnSpcReduction="10000"/>
          </a:bodyPr>
          <a:lstStyle/>
          <a:p>
            <a:pPr marL="0" indent="0">
              <a:buNone/>
            </a:pPr>
            <a:r>
              <a:rPr lang="en-US" dirty="0"/>
              <a:t>System</a:t>
            </a:r>
          </a:p>
          <a:p>
            <a:pPr marL="0" indent="0">
              <a:buNone/>
            </a:pPr>
            <a:r>
              <a:rPr lang="en-US" dirty="0"/>
              <a:t>Negative vs. Positive Pressure</a:t>
            </a:r>
          </a:p>
          <a:p>
            <a:pPr marL="0" indent="0">
              <a:buNone/>
            </a:pPr>
            <a:endParaRPr lang="en-US" dirty="0"/>
          </a:p>
          <a:p>
            <a:pPr marL="0" indent="0">
              <a:buNone/>
            </a:pPr>
            <a:r>
              <a:rPr lang="en-US" dirty="0"/>
              <a:t>Static Pressure</a:t>
            </a:r>
          </a:p>
          <a:p>
            <a:pPr marL="0" indent="0">
              <a:buNone/>
            </a:pPr>
            <a:r>
              <a:rPr lang="en-US" dirty="0"/>
              <a:t>Velocity Pressure</a:t>
            </a:r>
          </a:p>
          <a:p>
            <a:pPr marL="0" indent="0">
              <a:buNone/>
            </a:pPr>
            <a:r>
              <a:rPr lang="en-US" dirty="0"/>
              <a:t>Total Pressure</a:t>
            </a:r>
          </a:p>
          <a:p>
            <a:pPr marL="0" indent="0">
              <a:buNone/>
            </a:pPr>
            <a:endParaRPr lang="en-US" dirty="0"/>
          </a:p>
          <a:p>
            <a:pPr marL="0" indent="0">
              <a:buNone/>
            </a:pPr>
            <a:r>
              <a:rPr lang="en-US" dirty="0"/>
              <a:t>Fan Total Pressure</a:t>
            </a:r>
          </a:p>
          <a:p>
            <a:pPr marL="0" indent="0">
              <a:buNone/>
            </a:pPr>
            <a:r>
              <a:rPr lang="en-US" dirty="0"/>
              <a:t>Fan Static Pressure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64035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1DA3-0006-4E21-8E29-48135240B5A6}"/>
              </a:ext>
            </a:extLst>
          </p:cNvPr>
          <p:cNvSpPr>
            <a:spLocks noGrp="1"/>
          </p:cNvSpPr>
          <p:nvPr>
            <p:ph type="title"/>
          </p:nvPr>
        </p:nvSpPr>
        <p:spPr/>
        <p:txBody>
          <a:bodyPr/>
          <a:lstStyle/>
          <a:p>
            <a:r>
              <a:rPr lang="en-US" dirty="0"/>
              <a:t>Section 2: System</a:t>
            </a:r>
          </a:p>
        </p:txBody>
      </p:sp>
      <p:pic>
        <p:nvPicPr>
          <p:cNvPr id="17410" name="Picture 2" descr="How is your HVAC Ductwork? | Gentry Air Conditioning">
            <a:extLst>
              <a:ext uri="{FF2B5EF4-FFF2-40B4-BE49-F238E27FC236}">
                <a16:creationId xmlns:a16="http://schemas.microsoft.com/office/drawing/2014/main" id="{D38F9308-0090-4E81-B59A-4E2A72815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008" y="1922023"/>
            <a:ext cx="6398022" cy="425358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412" name="Picture 4" descr="CD50CE/TED50CE Dampers – Ruskin | 2017-12-18 | Engineered Systems ...">
            <a:extLst>
              <a:ext uri="{FF2B5EF4-FFF2-40B4-BE49-F238E27FC236}">
                <a16:creationId xmlns:a16="http://schemas.microsoft.com/office/drawing/2014/main" id="{755F8B41-0296-475A-89AB-F8C3CCF229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676" t="3939" r="35404" b="10450"/>
          <a:stretch/>
        </p:blipFill>
        <p:spPr bwMode="auto">
          <a:xfrm>
            <a:off x="8899599" y="2182145"/>
            <a:ext cx="2571839" cy="399345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418" name="Picture 10" descr="Spiral Duct - Spiral Ducts Manufacturer from New Delhi">
            <a:extLst>
              <a:ext uri="{FF2B5EF4-FFF2-40B4-BE49-F238E27FC236}">
                <a16:creationId xmlns:a16="http://schemas.microsoft.com/office/drawing/2014/main" id="{749C1F22-43AD-4648-9B8C-77C1160F14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543" r="43600" b="27524"/>
          <a:stretch/>
        </p:blipFill>
        <p:spPr bwMode="auto">
          <a:xfrm>
            <a:off x="1915425" y="4376611"/>
            <a:ext cx="2391713" cy="199026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420" name="Picture 12" descr="48x36x5.875 High-Efficiency HEPA Air Filter - 99.99%, Koch H31G1X1 ...">
            <a:extLst>
              <a:ext uri="{FF2B5EF4-FFF2-40B4-BE49-F238E27FC236}">
                <a16:creationId xmlns:a16="http://schemas.microsoft.com/office/drawing/2014/main" id="{903C8134-077D-44E7-9ED6-764D84EA8D9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750" b="96500" l="10000" r="90000">
                        <a14:foregroundMark x1="67500" y1="9250" x2="67500" y2="9250"/>
                        <a14:foregroundMark x1="72250" y1="4750" x2="72250" y2="4750"/>
                        <a14:foregroundMark x1="23500" y1="92750" x2="23500" y2="92750"/>
                        <a14:foregroundMark x1="22750" y1="96500" x2="22750" y2="96500"/>
                      </a14:backgroundRemoval>
                    </a14:imgEffect>
                  </a14:imgLayer>
                </a14:imgProps>
              </a:ext>
              <a:ext uri="{28A0092B-C50C-407E-A947-70E740481C1C}">
                <a14:useLocalDpi xmlns:a14="http://schemas.microsoft.com/office/drawing/2010/main" val="0"/>
              </a:ext>
            </a:extLst>
          </a:blip>
          <a:srcRect/>
          <a:stretch>
            <a:fillRect/>
          </a:stretch>
        </p:blipFill>
        <p:spPr bwMode="auto">
          <a:xfrm rot="2053381">
            <a:off x="7115157" y="4011142"/>
            <a:ext cx="2721206" cy="2721206"/>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Custom Equipment — Nolin Milling, Inc.">
            <a:extLst>
              <a:ext uri="{FF2B5EF4-FFF2-40B4-BE49-F238E27FC236}">
                <a16:creationId xmlns:a16="http://schemas.microsoft.com/office/drawing/2014/main" id="{7BBCAB44-E370-47D6-97E9-E45A66C7312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700" r="31918"/>
          <a:stretch/>
        </p:blipFill>
        <p:spPr bwMode="auto">
          <a:xfrm>
            <a:off x="1654116" y="2182145"/>
            <a:ext cx="2571840" cy="245956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424" name="Picture 16" descr="Stock Flanged Duct Coils - DHTDHT">
            <a:extLst>
              <a:ext uri="{FF2B5EF4-FFF2-40B4-BE49-F238E27FC236}">
                <a16:creationId xmlns:a16="http://schemas.microsoft.com/office/drawing/2014/main" id="{EF67FC0F-43DF-4376-85F6-75E0B3711B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20069" flipH="1">
            <a:off x="3378685" y="3521885"/>
            <a:ext cx="3361101" cy="346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694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E5550F-0035-4050-B071-8DDA06263842}"/>
              </a:ext>
            </a:extLst>
          </p:cNvPr>
          <p:cNvPicPr>
            <a:picLocks noChangeAspect="1"/>
          </p:cNvPicPr>
          <p:nvPr/>
        </p:nvPicPr>
        <p:blipFill rotWithShape="1">
          <a:blip r:embed="rId3"/>
          <a:srcRect t="1768" b="1768"/>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CE76465-9BBC-424A-AF10-62E3D3469F05}"/>
              </a:ext>
            </a:extLst>
          </p:cNvPr>
          <p:cNvSpPr/>
          <p:nvPr/>
        </p:nvSpPr>
        <p:spPr>
          <a:xfrm>
            <a:off x="381000" y="533399"/>
            <a:ext cx="2047875" cy="428625"/>
          </a:xfrm>
          <a:prstGeom prst="roundRect">
            <a:avLst/>
          </a:prstGeom>
          <a:solidFill>
            <a:schemeClr val="accent1">
              <a:alpha val="98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FED21C10-660E-4356-B59D-350626955DD6}"/>
              </a:ext>
            </a:extLst>
          </p:cNvPr>
          <p:cNvSpPr/>
          <p:nvPr/>
        </p:nvSpPr>
        <p:spPr>
          <a:xfrm>
            <a:off x="9296400" y="857249"/>
            <a:ext cx="2047875" cy="428625"/>
          </a:xfrm>
          <a:prstGeom prst="roundRect">
            <a:avLst/>
          </a:prstGeom>
          <a:solidFill>
            <a:schemeClr val="accent1">
              <a:alpha val="98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4494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6D76-B2E7-4F85-9671-558CA1431FE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99A6233-4BB6-4A8D-B717-D4E7C477EC6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58C9C42-C54E-47D2-A50E-64FB022A60EF}"/>
              </a:ext>
            </a:extLst>
          </p:cNvPr>
          <p:cNvPicPr>
            <a:picLocks noChangeAspect="1"/>
          </p:cNvPicPr>
          <p:nvPr/>
        </p:nvPicPr>
        <p:blipFill>
          <a:blip r:embed="rId3"/>
          <a:stretch>
            <a:fillRect/>
          </a:stretch>
        </p:blipFill>
        <p:spPr>
          <a:xfrm>
            <a:off x="36410" y="0"/>
            <a:ext cx="12155590" cy="6858000"/>
          </a:xfrm>
          <a:prstGeom prst="rect">
            <a:avLst/>
          </a:prstGeom>
        </p:spPr>
      </p:pic>
      <p:sp>
        <p:nvSpPr>
          <p:cNvPr id="6" name="Rectangle: Rounded Corners 5">
            <a:extLst>
              <a:ext uri="{FF2B5EF4-FFF2-40B4-BE49-F238E27FC236}">
                <a16:creationId xmlns:a16="http://schemas.microsoft.com/office/drawing/2014/main" id="{2881DB0D-6140-42C0-BB94-772566A8B4A5}"/>
              </a:ext>
            </a:extLst>
          </p:cNvPr>
          <p:cNvSpPr/>
          <p:nvPr/>
        </p:nvSpPr>
        <p:spPr>
          <a:xfrm>
            <a:off x="695325" y="4600573"/>
            <a:ext cx="2647950" cy="533401"/>
          </a:xfrm>
          <a:prstGeom prst="roundRect">
            <a:avLst/>
          </a:prstGeom>
          <a:solidFill>
            <a:schemeClr val="accent1">
              <a:alpha val="98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7371EBE0-8B12-4F4F-8F81-BAFD22BF7CE9}"/>
              </a:ext>
            </a:extLst>
          </p:cNvPr>
          <p:cNvSpPr/>
          <p:nvPr/>
        </p:nvSpPr>
        <p:spPr>
          <a:xfrm>
            <a:off x="5410200" y="510394"/>
            <a:ext cx="1152525" cy="623081"/>
          </a:xfrm>
          <a:prstGeom prst="roundRect">
            <a:avLst/>
          </a:prstGeom>
          <a:solidFill>
            <a:schemeClr val="accent1">
              <a:alpha val="98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2452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EF418-B0FE-40A9-BF75-DDC97DADF492}"/>
              </a:ext>
            </a:extLst>
          </p:cNvPr>
          <p:cNvSpPr>
            <a:spLocks noGrp="1"/>
          </p:cNvSpPr>
          <p:nvPr>
            <p:ph type="title"/>
          </p:nvPr>
        </p:nvSpPr>
        <p:spPr/>
        <p:txBody>
          <a:bodyPr/>
          <a:lstStyle/>
          <a:p>
            <a:r>
              <a:rPr lang="en-US" dirty="0"/>
              <a:t>Section 2: Static Pressure (SP)</a:t>
            </a:r>
          </a:p>
        </p:txBody>
      </p:sp>
      <p:sp>
        <p:nvSpPr>
          <p:cNvPr id="3" name="Content Placeholder 2">
            <a:extLst>
              <a:ext uri="{FF2B5EF4-FFF2-40B4-BE49-F238E27FC236}">
                <a16:creationId xmlns:a16="http://schemas.microsoft.com/office/drawing/2014/main" id="{B1EFB8C3-63DE-4051-9ED7-25FDA673FE34}"/>
              </a:ext>
            </a:extLst>
          </p:cNvPr>
          <p:cNvSpPr>
            <a:spLocks noGrp="1"/>
          </p:cNvSpPr>
          <p:nvPr>
            <p:ph idx="1"/>
          </p:nvPr>
        </p:nvSpPr>
        <p:spPr>
          <a:xfrm>
            <a:off x="1035169" y="1825625"/>
            <a:ext cx="5780314" cy="4351338"/>
          </a:xfrm>
        </p:spPr>
        <p:txBody>
          <a:bodyPr/>
          <a:lstStyle/>
          <a:p>
            <a:pPr marL="0" indent="0">
              <a:buNone/>
            </a:pPr>
            <a:r>
              <a:rPr lang="en-US" dirty="0"/>
              <a:t>Definition:</a:t>
            </a:r>
          </a:p>
          <a:p>
            <a:pPr marL="0" indent="0">
              <a:buNone/>
            </a:pPr>
            <a:r>
              <a:rPr lang="en-US" dirty="0"/>
              <a:t>The pressure exerted by air on a surface at rest</a:t>
            </a:r>
          </a:p>
          <a:p>
            <a:pPr marL="0" indent="0">
              <a:buNone/>
            </a:pPr>
            <a:endParaRPr lang="en-US" dirty="0"/>
          </a:p>
          <a:p>
            <a:pPr marL="0" indent="0">
              <a:buNone/>
            </a:pPr>
            <a:r>
              <a:rPr lang="en-US" dirty="0"/>
              <a:t>Commonly used to specify fan performance</a:t>
            </a:r>
          </a:p>
          <a:p>
            <a:pPr marL="0" indent="0">
              <a:buNone/>
            </a:pPr>
            <a:endParaRPr lang="en-US" dirty="0"/>
          </a:p>
        </p:txBody>
      </p:sp>
      <p:pic>
        <p:nvPicPr>
          <p:cNvPr id="5" name="Picture 4" descr="A picture containing white, refrigerator, sign&#10;&#10;Description automatically generated">
            <a:extLst>
              <a:ext uri="{FF2B5EF4-FFF2-40B4-BE49-F238E27FC236}">
                <a16:creationId xmlns:a16="http://schemas.microsoft.com/office/drawing/2014/main" id="{1C425E50-744A-41F1-B0E6-F92A03E07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93095"/>
            <a:ext cx="6324600" cy="4216398"/>
          </a:xfrm>
          <a:prstGeom prst="rect">
            <a:avLst/>
          </a:prstGeom>
          <a:effectLst>
            <a:softEdge rad="317500"/>
          </a:effectLst>
        </p:spPr>
      </p:pic>
      <p:pic>
        <p:nvPicPr>
          <p:cNvPr id="27652" name="Picture 4" descr="Boy Blowing Up Balloon Stock Photos - Download 67 Royalty Free Photos">
            <a:extLst>
              <a:ext uri="{FF2B5EF4-FFF2-40B4-BE49-F238E27FC236}">
                <a16:creationId xmlns:a16="http://schemas.microsoft.com/office/drawing/2014/main" id="{5EAFCDC2-CF75-43CB-8003-0F9F39316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609" y="4885944"/>
            <a:ext cx="2286000"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1F7CE387-2503-47BA-B9D0-546AC0B5AB55}"/>
              </a:ext>
            </a:extLst>
          </p:cNvPr>
          <p:cNvGrpSpPr/>
          <p:nvPr/>
        </p:nvGrpSpPr>
        <p:grpSpPr>
          <a:xfrm>
            <a:off x="4021016" y="4628347"/>
            <a:ext cx="1755897" cy="2014577"/>
            <a:chOff x="4021016" y="4628347"/>
            <a:chExt cx="1755897" cy="2014577"/>
          </a:xfrm>
        </p:grpSpPr>
        <p:grpSp>
          <p:nvGrpSpPr>
            <p:cNvPr id="6" name="Group 5">
              <a:extLst>
                <a:ext uri="{FF2B5EF4-FFF2-40B4-BE49-F238E27FC236}">
                  <a16:creationId xmlns:a16="http://schemas.microsoft.com/office/drawing/2014/main" id="{C7A0CDCA-30D0-4345-B6AA-DD2D0041FEF0}"/>
                </a:ext>
              </a:extLst>
            </p:cNvPr>
            <p:cNvGrpSpPr/>
            <p:nvPr/>
          </p:nvGrpSpPr>
          <p:grpSpPr>
            <a:xfrm>
              <a:off x="4021016" y="4777186"/>
              <a:ext cx="1755897" cy="1865738"/>
              <a:chOff x="4021016" y="4777186"/>
              <a:chExt cx="1755897" cy="1865738"/>
            </a:xfrm>
          </p:grpSpPr>
          <p:pic>
            <p:nvPicPr>
              <p:cNvPr id="27650" name="Picture 2" descr="Related image">
                <a:extLst>
                  <a:ext uri="{FF2B5EF4-FFF2-40B4-BE49-F238E27FC236}">
                    <a16:creationId xmlns:a16="http://schemas.microsoft.com/office/drawing/2014/main" id="{0246C82C-D0F1-4ACD-964E-DA938CD50F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783" b="23783"/>
              <a:stretch/>
            </p:blipFill>
            <p:spPr bwMode="auto">
              <a:xfrm>
                <a:off x="4021016" y="4777186"/>
                <a:ext cx="1755897" cy="186573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1CB328D-6A1A-4071-B0BE-2D5F216EA9F4}"/>
                  </a:ext>
                </a:extLst>
              </p:cNvPr>
              <p:cNvSpPr/>
              <p:nvPr/>
            </p:nvSpPr>
            <p:spPr>
              <a:xfrm rot="19292431">
                <a:off x="5315793" y="4777186"/>
                <a:ext cx="396021" cy="5568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Oval 6">
              <a:extLst>
                <a:ext uri="{FF2B5EF4-FFF2-40B4-BE49-F238E27FC236}">
                  <a16:creationId xmlns:a16="http://schemas.microsoft.com/office/drawing/2014/main" id="{8BBDB489-3AF1-4536-A42C-4F110E442F56}"/>
                </a:ext>
              </a:extLst>
            </p:cNvPr>
            <p:cNvSpPr/>
            <p:nvPr/>
          </p:nvSpPr>
          <p:spPr>
            <a:xfrm rot="15635349">
              <a:off x="4453018" y="4547951"/>
              <a:ext cx="396021" cy="5568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91378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A5A8-6ACB-42E2-B021-D3973DF00808}"/>
              </a:ext>
            </a:extLst>
          </p:cNvPr>
          <p:cNvSpPr>
            <a:spLocks noGrp="1"/>
          </p:cNvSpPr>
          <p:nvPr>
            <p:ph type="title"/>
          </p:nvPr>
        </p:nvSpPr>
        <p:spPr>
          <a:xfrm>
            <a:off x="1605619" y="914402"/>
            <a:ext cx="9844467" cy="847841"/>
          </a:xfrm>
        </p:spPr>
        <p:txBody>
          <a:bodyPr anchor="t">
            <a:normAutofit/>
          </a:bodyPr>
          <a:lstStyle/>
          <a:p>
            <a:r>
              <a:rPr lang="en-US" u="sng" dirty="0"/>
              <a:t>Introductions &amp; Guidelines</a:t>
            </a:r>
          </a:p>
        </p:txBody>
      </p:sp>
      <p:sp>
        <p:nvSpPr>
          <p:cNvPr id="3" name="Content Placeholder 2">
            <a:extLst>
              <a:ext uri="{FF2B5EF4-FFF2-40B4-BE49-F238E27FC236}">
                <a16:creationId xmlns:a16="http://schemas.microsoft.com/office/drawing/2014/main" id="{B2E1247A-0364-41E1-88FD-D62D093A1B9D}"/>
              </a:ext>
            </a:extLst>
          </p:cNvPr>
          <p:cNvSpPr>
            <a:spLocks noGrp="1"/>
          </p:cNvSpPr>
          <p:nvPr>
            <p:ph idx="1"/>
          </p:nvPr>
        </p:nvSpPr>
        <p:spPr>
          <a:xfrm>
            <a:off x="1473301" y="1676400"/>
            <a:ext cx="10210699" cy="5029200"/>
          </a:xfrm>
        </p:spPr>
        <p:txBody>
          <a:bodyPr>
            <a:normAutofit/>
          </a:bodyPr>
          <a:lstStyle/>
          <a:p>
            <a:r>
              <a:rPr lang="en-US" sz="3300" dirty="0"/>
              <a:t>Participation Guidelines:</a:t>
            </a:r>
          </a:p>
          <a:p>
            <a:pPr marL="0" indent="0">
              <a:buNone/>
            </a:pPr>
            <a:endParaRPr lang="en-US" sz="629" dirty="0"/>
          </a:p>
          <a:p>
            <a:pPr lvl="1">
              <a:spcAft>
                <a:spcPts val="600"/>
              </a:spcAft>
            </a:pPr>
            <a:r>
              <a:rPr lang="en-US" sz="2600" dirty="0"/>
              <a:t>Audience will be muted during the session.</a:t>
            </a:r>
          </a:p>
          <a:p>
            <a:pPr lvl="1">
              <a:spcAft>
                <a:spcPts val="600"/>
              </a:spcAft>
            </a:pPr>
            <a:r>
              <a:rPr lang="en-US" sz="2600" dirty="0"/>
              <a:t>Questions can be submitted anytime via the Airmeet platform and will be addressed at the end of the presentation.</a:t>
            </a:r>
          </a:p>
          <a:p>
            <a:pPr lvl="1">
              <a:spcAft>
                <a:spcPts val="600"/>
              </a:spcAft>
            </a:pPr>
            <a:r>
              <a:rPr lang="en-US" sz="2600" dirty="0"/>
              <a:t>Reminder: This session is being recorded!</a:t>
            </a:r>
          </a:p>
          <a:p>
            <a:pPr lvl="1">
              <a:spcAft>
                <a:spcPts val="600"/>
              </a:spcAft>
            </a:pPr>
            <a:r>
              <a:rPr lang="en-US" sz="2600" dirty="0"/>
              <a:t>To earn PDH credit for today, please stay clicked onto the platform for the entire hour.</a:t>
            </a:r>
          </a:p>
          <a:p>
            <a:pPr lvl="1">
              <a:spcAft>
                <a:spcPts val="600"/>
              </a:spcAft>
            </a:pPr>
            <a:r>
              <a:rPr lang="en-US" sz="2600" dirty="0"/>
              <a:t>A post-program survey will be emailed to everyone within one hour of the conclusion.  Your feedback is greatly appreciated, and the survey </a:t>
            </a:r>
            <a:r>
              <a:rPr lang="en-US" sz="2600" u="sng" dirty="0"/>
              <a:t>must</a:t>
            </a:r>
            <a:r>
              <a:rPr lang="en-US" sz="2600" dirty="0"/>
              <a:t> be completed to qualify for today’s PDH credit.</a:t>
            </a:r>
          </a:p>
        </p:txBody>
      </p:sp>
    </p:spTree>
    <p:extLst>
      <p:ext uri="{BB962C8B-B14F-4D97-AF65-F5344CB8AC3E}">
        <p14:creationId xmlns:p14="http://schemas.microsoft.com/office/powerpoint/2010/main" val="3702028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066E-1ACF-4603-9CCE-834EC7B21325}"/>
              </a:ext>
            </a:extLst>
          </p:cNvPr>
          <p:cNvSpPr>
            <a:spLocks noGrp="1"/>
          </p:cNvSpPr>
          <p:nvPr>
            <p:ph type="title"/>
          </p:nvPr>
        </p:nvSpPr>
        <p:spPr/>
        <p:txBody>
          <a:bodyPr/>
          <a:lstStyle/>
          <a:p>
            <a:r>
              <a:rPr lang="en-US" dirty="0"/>
              <a:t>Section 2: Velocity Pressure (VP)</a:t>
            </a:r>
          </a:p>
        </p:txBody>
      </p:sp>
      <p:sp>
        <p:nvSpPr>
          <p:cNvPr id="3" name="Content Placeholder 2">
            <a:extLst>
              <a:ext uri="{FF2B5EF4-FFF2-40B4-BE49-F238E27FC236}">
                <a16:creationId xmlns:a16="http://schemas.microsoft.com/office/drawing/2014/main" id="{648DF4BF-D96E-4ADA-8B15-3826E6D439FB}"/>
              </a:ext>
            </a:extLst>
          </p:cNvPr>
          <p:cNvSpPr>
            <a:spLocks noGrp="1"/>
          </p:cNvSpPr>
          <p:nvPr>
            <p:ph idx="1"/>
          </p:nvPr>
        </p:nvSpPr>
        <p:spPr>
          <a:xfrm>
            <a:off x="981999" y="1825624"/>
            <a:ext cx="5086316" cy="4778375"/>
          </a:xfrm>
        </p:spPr>
        <p:txBody>
          <a:bodyPr>
            <a:normAutofit fontScale="92500" lnSpcReduction="10000"/>
          </a:bodyPr>
          <a:lstStyle/>
          <a:p>
            <a:pPr marL="0" indent="0">
              <a:buNone/>
            </a:pPr>
            <a:r>
              <a:rPr lang="en-US" sz="2400" b="1" dirty="0"/>
              <a:t>Definition:</a:t>
            </a:r>
          </a:p>
          <a:p>
            <a:pPr marL="0" indent="0">
              <a:buNone/>
            </a:pPr>
            <a:r>
              <a:rPr lang="en-US" sz="2400" dirty="0"/>
              <a:t>The Kinetic energy per unit volume</a:t>
            </a:r>
          </a:p>
          <a:p>
            <a:pPr marL="0" indent="0">
              <a:buNone/>
            </a:pPr>
            <a:endParaRPr lang="en-US" sz="2000" dirty="0"/>
          </a:p>
          <a:p>
            <a:pPr marL="0" indent="0" algn="ctr">
              <a:buNone/>
            </a:pPr>
            <a:r>
              <a:rPr lang="en-US" sz="2000" u="sng" dirty="0"/>
              <a:t>Equation</a:t>
            </a:r>
          </a:p>
          <a:p>
            <a:pPr marL="0" indent="0" algn="ctr" eaLnBrk="1" hangingPunct="1">
              <a:spcBef>
                <a:spcPct val="50000"/>
              </a:spcBef>
              <a:buNone/>
            </a:pPr>
            <a:r>
              <a:rPr lang="en-US" sz="2000" b="1" dirty="0">
                <a:latin typeface="Abadi" panose="020B0604020104020204" pitchFamily="34" charset="0"/>
              </a:rPr>
              <a:t>VP = </a:t>
            </a:r>
            <a:r>
              <a:rPr lang="en-US" sz="2000" b="1" dirty="0">
                <a:latin typeface="Abadi" panose="020B0604020104020204" pitchFamily="34" charset="0"/>
                <a:sym typeface="Symbol" pitchFamily="18" charset="2"/>
              </a:rPr>
              <a:t></a:t>
            </a:r>
            <a:r>
              <a:rPr lang="en-US" sz="2000" b="1" dirty="0">
                <a:latin typeface="Abadi" panose="020B0604020104020204" pitchFamily="34" charset="0"/>
              </a:rPr>
              <a:t> (V / 1098)</a:t>
            </a:r>
            <a:r>
              <a:rPr lang="en-US" sz="2000" b="1" baseline="30000" dirty="0">
                <a:latin typeface="Abadi" panose="020B0604020104020204" pitchFamily="34" charset="0"/>
              </a:rPr>
              <a:t>2</a:t>
            </a:r>
          </a:p>
          <a:p>
            <a:pPr marL="0" indent="0" algn="ctr" eaLnBrk="1" hangingPunct="1">
              <a:spcBef>
                <a:spcPct val="50000"/>
              </a:spcBef>
              <a:buNone/>
            </a:pPr>
            <a:r>
              <a:rPr lang="en-US" sz="2000" dirty="0">
                <a:latin typeface="Abadi" panose="020B0604020104020204" pitchFamily="34" charset="0"/>
                <a:sym typeface="Symbol" pitchFamily="18" charset="2"/>
              </a:rPr>
              <a:t> = Density in </a:t>
            </a:r>
            <a:r>
              <a:rPr lang="en-US" sz="2000" dirty="0">
                <a:latin typeface="Abadi" panose="020B0604020104020204" pitchFamily="34" charset="0"/>
              </a:rPr>
              <a:t>lb./ft</a:t>
            </a:r>
            <a:r>
              <a:rPr lang="en-US" sz="2000" baseline="30000" dirty="0">
                <a:latin typeface="Abadi" panose="020B0604020104020204" pitchFamily="34" charset="0"/>
              </a:rPr>
              <a:t>3</a:t>
            </a:r>
            <a:r>
              <a:rPr lang="en-US" sz="2000" dirty="0">
                <a:latin typeface="Abadi" panose="020B0604020104020204" pitchFamily="34" charset="0"/>
              </a:rPr>
              <a:t> </a:t>
            </a:r>
            <a:endParaRPr lang="en-US" sz="2000" dirty="0">
              <a:latin typeface="Abadi" panose="020B0604020104020204" pitchFamily="34" charset="0"/>
              <a:sym typeface="Symbol" pitchFamily="18" charset="2"/>
            </a:endParaRPr>
          </a:p>
          <a:p>
            <a:pPr marL="0" indent="0" algn="ctr" eaLnBrk="1" hangingPunct="1">
              <a:spcBef>
                <a:spcPct val="50000"/>
              </a:spcBef>
              <a:buNone/>
            </a:pPr>
            <a:r>
              <a:rPr lang="en-US" sz="2000" dirty="0">
                <a:latin typeface="Abadi" panose="020B0604020104020204" pitchFamily="34" charset="0"/>
                <a:sym typeface="Symbol" pitchFamily="18" charset="2"/>
              </a:rPr>
              <a:t>V = Velocity in FPM</a:t>
            </a:r>
            <a:endParaRPr lang="en-US" sz="2000" b="1" dirty="0">
              <a:latin typeface="Abadi" panose="020B0604020104020204" pitchFamily="34" charset="0"/>
              <a:sym typeface="Symbol" pitchFamily="18" charset="2"/>
            </a:endParaRPr>
          </a:p>
          <a:p>
            <a:pPr marL="0" indent="0" algn="ctr" eaLnBrk="1" hangingPunct="1">
              <a:spcBef>
                <a:spcPct val="50000"/>
              </a:spcBef>
              <a:buNone/>
            </a:pPr>
            <a:endParaRPr lang="en-US" sz="2000" b="1" u="sng" dirty="0">
              <a:latin typeface="Abadi" panose="020B0604020104020204" pitchFamily="34" charset="0"/>
            </a:endParaRPr>
          </a:p>
          <a:p>
            <a:pPr marL="0" indent="0" algn="ctr" eaLnBrk="1" hangingPunct="1">
              <a:spcBef>
                <a:spcPct val="50000"/>
              </a:spcBef>
              <a:buNone/>
            </a:pPr>
            <a:r>
              <a:rPr lang="en-US" sz="2000" u="sng" dirty="0"/>
              <a:t>At standard air</a:t>
            </a:r>
          </a:p>
          <a:p>
            <a:pPr marL="0" indent="0" algn="ctr" eaLnBrk="1" hangingPunct="1">
              <a:spcBef>
                <a:spcPct val="50000"/>
              </a:spcBef>
              <a:buNone/>
            </a:pPr>
            <a:r>
              <a:rPr lang="en-US" sz="2000" dirty="0">
                <a:latin typeface="Abadi" panose="020B0604020104020204" pitchFamily="34" charset="0"/>
              </a:rPr>
              <a:t>VP = (V / 4009)</a:t>
            </a:r>
            <a:r>
              <a:rPr lang="en-US" sz="2000" baseline="30000" dirty="0">
                <a:latin typeface="Abadi" panose="020B0604020104020204" pitchFamily="34" charset="0"/>
              </a:rPr>
              <a:t>2</a:t>
            </a:r>
          </a:p>
          <a:p>
            <a:pPr marL="0" indent="0" algn="ctr" eaLnBrk="1" hangingPunct="1">
              <a:spcBef>
                <a:spcPct val="50000"/>
              </a:spcBef>
              <a:buNone/>
            </a:pPr>
            <a:endParaRPr lang="en-US" sz="2000" baseline="30000" dirty="0">
              <a:latin typeface="Abadi" panose="020B0604020104020204" pitchFamily="34" charset="0"/>
            </a:endParaRPr>
          </a:p>
          <a:p>
            <a:pPr marL="0" indent="0" algn="ctr" eaLnBrk="1" hangingPunct="1">
              <a:spcBef>
                <a:spcPct val="50000"/>
              </a:spcBef>
              <a:buNone/>
            </a:pPr>
            <a:endParaRPr lang="en-US" sz="2000" baseline="30000" dirty="0">
              <a:latin typeface="Abadi" panose="020B0604020104020204" pitchFamily="34" charset="0"/>
            </a:endParaRPr>
          </a:p>
          <a:p>
            <a:pPr marL="0" indent="0" algn="ctr" eaLnBrk="1" hangingPunct="1">
              <a:spcBef>
                <a:spcPct val="50000"/>
              </a:spcBef>
              <a:buNone/>
            </a:pPr>
            <a:r>
              <a:rPr lang="en-US" sz="2000" dirty="0">
                <a:latin typeface="Abadi" panose="020B0604020104020204" pitchFamily="34" charset="0"/>
              </a:rPr>
              <a:t>Airflow (CFM)</a:t>
            </a:r>
            <a:r>
              <a:rPr lang="en-US" sz="2000" baseline="30000" dirty="0">
                <a:latin typeface="Abadi" panose="020B0604020104020204" pitchFamily="34" charset="0"/>
              </a:rPr>
              <a:t> =</a:t>
            </a:r>
            <a:r>
              <a:rPr lang="en-US" sz="2000" dirty="0">
                <a:latin typeface="Abadi" panose="020B0604020104020204" pitchFamily="34" charset="0"/>
              </a:rPr>
              <a:t> V * Area (ft</a:t>
            </a:r>
            <a:r>
              <a:rPr lang="en-US" sz="2000" baseline="30000" dirty="0">
                <a:latin typeface="Abadi" panose="020B0604020104020204" pitchFamily="34" charset="0"/>
              </a:rPr>
              <a:t>2</a:t>
            </a:r>
            <a:r>
              <a:rPr lang="en-US" sz="2000" dirty="0">
                <a:latin typeface="Abadi" panose="020B0604020104020204" pitchFamily="34" charset="0"/>
              </a:rPr>
              <a:t>)</a:t>
            </a:r>
          </a:p>
          <a:p>
            <a:pPr marL="0" indent="0">
              <a:buNone/>
            </a:pPr>
            <a:endParaRPr lang="en-US" sz="2000" dirty="0"/>
          </a:p>
        </p:txBody>
      </p:sp>
      <p:pic>
        <p:nvPicPr>
          <p:cNvPr id="5" name="Picture 4" descr="A picture containing photo, air, white, sign&#10;&#10;Description automatically generated">
            <a:extLst>
              <a:ext uri="{FF2B5EF4-FFF2-40B4-BE49-F238E27FC236}">
                <a16:creationId xmlns:a16="http://schemas.microsoft.com/office/drawing/2014/main" id="{6CFAF1DC-C153-4320-8334-E9316155F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901" y="1580142"/>
            <a:ext cx="6172200" cy="4114799"/>
          </a:xfrm>
          <a:prstGeom prst="rect">
            <a:avLst/>
          </a:prstGeom>
        </p:spPr>
      </p:pic>
      <p:pic>
        <p:nvPicPr>
          <p:cNvPr id="13314" name="Picture 2" descr="Air Conditioning: Survive Travel Without It - The Educational Tourist">
            <a:extLst>
              <a:ext uri="{FF2B5EF4-FFF2-40B4-BE49-F238E27FC236}">
                <a16:creationId xmlns:a16="http://schemas.microsoft.com/office/drawing/2014/main" id="{27EBA36D-C58C-4E3C-99DA-08EB1A3313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120" y="3716968"/>
            <a:ext cx="2880701" cy="217487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3" name="Picture 12" descr="A close up of a sign&#10;&#10;Description automatically generated">
            <a:extLst>
              <a:ext uri="{FF2B5EF4-FFF2-40B4-BE49-F238E27FC236}">
                <a16:creationId xmlns:a16="http://schemas.microsoft.com/office/drawing/2014/main" id="{97B4163A-351C-4FAD-8A52-4494AB23D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7781" y="77564"/>
            <a:ext cx="3112422" cy="2974811"/>
          </a:xfrm>
          <a:prstGeom prst="rect">
            <a:avLst/>
          </a:prstGeom>
        </p:spPr>
      </p:pic>
    </p:spTree>
    <p:extLst>
      <p:ext uri="{BB962C8B-B14F-4D97-AF65-F5344CB8AC3E}">
        <p14:creationId xmlns:p14="http://schemas.microsoft.com/office/powerpoint/2010/main" val="1470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8FA0-BE76-4503-A591-7BDA3C976F5C}"/>
              </a:ext>
            </a:extLst>
          </p:cNvPr>
          <p:cNvSpPr>
            <a:spLocks noGrp="1"/>
          </p:cNvSpPr>
          <p:nvPr>
            <p:ph type="title"/>
          </p:nvPr>
        </p:nvSpPr>
        <p:spPr/>
        <p:txBody>
          <a:bodyPr/>
          <a:lstStyle/>
          <a:p>
            <a:r>
              <a:rPr lang="en-US" dirty="0"/>
              <a:t>Section 2: Total Pressure (TP)</a:t>
            </a:r>
          </a:p>
        </p:txBody>
      </p:sp>
      <p:sp>
        <p:nvSpPr>
          <p:cNvPr id="3" name="Content Placeholder 2">
            <a:extLst>
              <a:ext uri="{FF2B5EF4-FFF2-40B4-BE49-F238E27FC236}">
                <a16:creationId xmlns:a16="http://schemas.microsoft.com/office/drawing/2014/main" id="{392D18A5-8A88-4324-9155-37B70F0E28E2}"/>
              </a:ext>
            </a:extLst>
          </p:cNvPr>
          <p:cNvSpPr>
            <a:spLocks noGrp="1"/>
          </p:cNvSpPr>
          <p:nvPr>
            <p:ph idx="1"/>
          </p:nvPr>
        </p:nvSpPr>
        <p:spPr>
          <a:xfrm>
            <a:off x="1131660" y="2435224"/>
            <a:ext cx="6507390" cy="3803651"/>
          </a:xfrm>
        </p:spPr>
        <p:txBody>
          <a:bodyPr>
            <a:normAutofit/>
          </a:bodyPr>
          <a:lstStyle/>
          <a:p>
            <a:pPr marL="0" indent="0">
              <a:buNone/>
            </a:pPr>
            <a:r>
              <a:rPr lang="en-US" sz="2400" b="1" dirty="0"/>
              <a:t>Total Pressure Definition:</a:t>
            </a:r>
          </a:p>
          <a:p>
            <a:pPr marL="0" indent="0">
              <a:buNone/>
            </a:pPr>
            <a:r>
              <a:rPr lang="en-US" sz="2400" dirty="0"/>
              <a:t>The Measure of the total energy of the airstream</a:t>
            </a:r>
          </a:p>
          <a:p>
            <a:pPr marL="0" indent="0">
              <a:buNone/>
            </a:pPr>
            <a:endParaRPr lang="en-US" sz="2400" dirty="0"/>
          </a:p>
          <a:p>
            <a:pPr marL="0" indent="0" algn="ctr">
              <a:buNone/>
            </a:pPr>
            <a:r>
              <a:rPr lang="en-US" sz="2400" u="sng" dirty="0"/>
              <a:t>Equation</a:t>
            </a:r>
          </a:p>
          <a:p>
            <a:pPr marL="0" indent="0" algn="ctr">
              <a:buNone/>
            </a:pPr>
            <a:r>
              <a:rPr lang="en-US" sz="2400" dirty="0"/>
              <a:t>Static Pressure (SP) + Velocity Pressure (VP) = Total Pressure (TP)</a:t>
            </a:r>
          </a:p>
          <a:p>
            <a:pPr marL="0" indent="0">
              <a:buNone/>
            </a:pPr>
            <a:endParaRPr lang="en-US" sz="2400" dirty="0"/>
          </a:p>
          <a:p>
            <a:pPr marL="0" indent="0">
              <a:buNone/>
            </a:pPr>
            <a:endParaRPr lang="en-US" sz="2000" dirty="0"/>
          </a:p>
          <a:p>
            <a:pPr marL="0" indent="0">
              <a:buNone/>
            </a:pPr>
            <a:endParaRPr lang="en-US" sz="2000" dirty="0"/>
          </a:p>
        </p:txBody>
      </p:sp>
      <p:pic>
        <p:nvPicPr>
          <p:cNvPr id="7" name="Picture 6" descr="A picture containing photo, air, white, sign&#10;&#10;Description automatically generated">
            <a:extLst>
              <a:ext uri="{FF2B5EF4-FFF2-40B4-BE49-F238E27FC236}">
                <a16:creationId xmlns:a16="http://schemas.microsoft.com/office/drawing/2014/main" id="{B5E7B93A-7D1B-4F14-BD58-66C4325F2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901" y="1580142"/>
            <a:ext cx="6172200" cy="4114799"/>
          </a:xfrm>
          <a:prstGeom prst="rect">
            <a:avLst/>
          </a:prstGeom>
        </p:spPr>
      </p:pic>
    </p:spTree>
    <p:extLst>
      <p:ext uri="{BB962C8B-B14F-4D97-AF65-F5344CB8AC3E}">
        <p14:creationId xmlns:p14="http://schemas.microsoft.com/office/powerpoint/2010/main" val="2855483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7970-3495-4A73-BA27-95AD1E73FBC7}"/>
              </a:ext>
            </a:extLst>
          </p:cNvPr>
          <p:cNvSpPr>
            <a:spLocks noGrp="1"/>
          </p:cNvSpPr>
          <p:nvPr>
            <p:ph type="title"/>
          </p:nvPr>
        </p:nvSpPr>
        <p:spPr/>
        <p:txBody>
          <a:bodyPr/>
          <a:lstStyle/>
          <a:p>
            <a:r>
              <a:rPr lang="en-US" dirty="0"/>
              <a:t>Section 2: Fan Static Pressure (FSP)</a:t>
            </a:r>
          </a:p>
        </p:txBody>
      </p:sp>
      <p:sp>
        <p:nvSpPr>
          <p:cNvPr id="3" name="Content Placeholder 2">
            <a:extLst>
              <a:ext uri="{FF2B5EF4-FFF2-40B4-BE49-F238E27FC236}">
                <a16:creationId xmlns:a16="http://schemas.microsoft.com/office/drawing/2014/main" id="{F0CFB318-6F09-4574-8B54-145DD477EA54}"/>
              </a:ext>
            </a:extLst>
          </p:cNvPr>
          <p:cNvSpPr>
            <a:spLocks noGrp="1"/>
          </p:cNvSpPr>
          <p:nvPr>
            <p:ph idx="1"/>
          </p:nvPr>
        </p:nvSpPr>
        <p:spPr>
          <a:xfrm>
            <a:off x="1041400" y="2106713"/>
            <a:ext cx="6070600" cy="4351338"/>
          </a:xfrm>
        </p:spPr>
        <p:txBody>
          <a:bodyPr/>
          <a:lstStyle/>
          <a:p>
            <a:pPr marL="0" indent="0">
              <a:buNone/>
            </a:pPr>
            <a:r>
              <a:rPr lang="en-US" dirty="0"/>
              <a:t>This is important because this is used for ratings.</a:t>
            </a:r>
          </a:p>
          <a:p>
            <a:pPr marL="0" indent="0">
              <a:buNone/>
            </a:pPr>
            <a:endParaRPr lang="en-US" dirty="0"/>
          </a:p>
          <a:p>
            <a:pPr marL="0" indent="0" algn="ctr">
              <a:buNone/>
            </a:pPr>
            <a:r>
              <a:rPr lang="en-US" u="sng" dirty="0"/>
              <a:t>Equation</a:t>
            </a:r>
          </a:p>
          <a:p>
            <a:pPr marL="0" indent="0" algn="ctr">
              <a:buNone/>
            </a:pPr>
            <a:r>
              <a:rPr lang="en-US" dirty="0"/>
              <a:t>FSP = SP at outlet – TP at inlet</a:t>
            </a:r>
          </a:p>
          <a:p>
            <a:pPr marL="0" indent="0">
              <a:buNone/>
            </a:pPr>
            <a:endParaRPr lang="en-US" dirty="0">
              <a:highlight>
                <a:srgbClr val="FFFF00"/>
              </a:highlight>
            </a:endParaRPr>
          </a:p>
          <a:p>
            <a:pPr marL="0" indent="0">
              <a:buNone/>
            </a:pPr>
            <a:endParaRPr lang="en-US" dirty="0">
              <a:highlight>
                <a:srgbClr val="FFFF00"/>
              </a:highlight>
            </a:endParaRPr>
          </a:p>
        </p:txBody>
      </p:sp>
      <p:pic>
        <p:nvPicPr>
          <p:cNvPr id="5" name="Picture 4">
            <a:extLst>
              <a:ext uri="{FF2B5EF4-FFF2-40B4-BE49-F238E27FC236}">
                <a16:creationId xmlns:a16="http://schemas.microsoft.com/office/drawing/2014/main" id="{9924A292-75AA-467D-B972-66C55078C4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75" t="3661" r="6616" b="5029"/>
          <a:stretch/>
        </p:blipFill>
        <p:spPr>
          <a:xfrm>
            <a:off x="7112000" y="2106713"/>
            <a:ext cx="5080000" cy="3789162"/>
          </a:xfrm>
          <a:prstGeom prst="rect">
            <a:avLst/>
          </a:prstGeom>
        </p:spPr>
      </p:pic>
    </p:spTree>
    <p:extLst>
      <p:ext uri="{BB962C8B-B14F-4D97-AF65-F5344CB8AC3E}">
        <p14:creationId xmlns:p14="http://schemas.microsoft.com/office/powerpoint/2010/main" val="1246551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8FA0-BE76-4503-A591-7BDA3C976F5C}"/>
              </a:ext>
            </a:extLst>
          </p:cNvPr>
          <p:cNvSpPr>
            <a:spLocks noGrp="1"/>
          </p:cNvSpPr>
          <p:nvPr>
            <p:ph type="title"/>
          </p:nvPr>
        </p:nvSpPr>
        <p:spPr/>
        <p:txBody>
          <a:bodyPr/>
          <a:lstStyle/>
          <a:p>
            <a:r>
              <a:rPr lang="en-US" dirty="0"/>
              <a:t>Section 2: Fan Total Pressure (FTP)</a:t>
            </a:r>
          </a:p>
        </p:txBody>
      </p:sp>
      <p:pic>
        <p:nvPicPr>
          <p:cNvPr id="5" name="Picture 4">
            <a:extLst>
              <a:ext uri="{FF2B5EF4-FFF2-40B4-BE49-F238E27FC236}">
                <a16:creationId xmlns:a16="http://schemas.microsoft.com/office/drawing/2014/main" id="{2B9DD1BC-3F9B-44D4-BEE7-3623773061DC}"/>
              </a:ext>
            </a:extLst>
          </p:cNvPr>
          <p:cNvPicPr>
            <a:picLocks noChangeAspect="1"/>
          </p:cNvPicPr>
          <p:nvPr/>
        </p:nvPicPr>
        <p:blipFill rotWithShape="1">
          <a:blip r:embed="rId3" cstate="print">
            <a:clrChange>
              <a:clrFrom>
                <a:srgbClr val="F4F4F4"/>
              </a:clrFrom>
              <a:clrTo>
                <a:srgbClr val="F4F4F4">
                  <a:alpha val="0"/>
                </a:srgbClr>
              </a:clrTo>
            </a:clrChange>
            <a:extLst>
              <a:ext uri="{28A0092B-C50C-407E-A947-70E740481C1C}">
                <a14:useLocalDpi xmlns:a14="http://schemas.microsoft.com/office/drawing/2010/main" val="0"/>
              </a:ext>
            </a:extLst>
          </a:blip>
          <a:srcRect r="5562" b="3720"/>
          <a:stretch/>
        </p:blipFill>
        <p:spPr>
          <a:xfrm>
            <a:off x="6705600" y="1825624"/>
            <a:ext cx="6429829" cy="4370200"/>
          </a:xfrm>
          <a:prstGeom prst="rect">
            <a:avLst/>
          </a:prstGeom>
        </p:spPr>
      </p:pic>
      <p:sp>
        <p:nvSpPr>
          <p:cNvPr id="3" name="Content Placeholder 2">
            <a:extLst>
              <a:ext uri="{FF2B5EF4-FFF2-40B4-BE49-F238E27FC236}">
                <a16:creationId xmlns:a16="http://schemas.microsoft.com/office/drawing/2014/main" id="{392D18A5-8A88-4324-9155-37B70F0E28E2}"/>
              </a:ext>
            </a:extLst>
          </p:cNvPr>
          <p:cNvSpPr>
            <a:spLocks noGrp="1"/>
          </p:cNvSpPr>
          <p:nvPr>
            <p:ph idx="1"/>
          </p:nvPr>
        </p:nvSpPr>
        <p:spPr>
          <a:xfrm>
            <a:off x="1103085" y="2244725"/>
            <a:ext cx="5954940" cy="4156076"/>
          </a:xfrm>
        </p:spPr>
        <p:txBody>
          <a:bodyPr>
            <a:normAutofit/>
          </a:bodyPr>
          <a:lstStyle/>
          <a:p>
            <a:pPr marL="0" indent="0">
              <a:buNone/>
            </a:pPr>
            <a:r>
              <a:rPr lang="en-US" sz="2400" b="1" dirty="0"/>
              <a:t>Fan Total Pressure Definition:</a:t>
            </a:r>
          </a:p>
          <a:p>
            <a:pPr marL="0" indent="0">
              <a:buNone/>
            </a:pPr>
            <a:r>
              <a:rPr lang="en-US" sz="2400" dirty="0"/>
              <a:t>Total mechanical energy added to the air by the fan</a:t>
            </a:r>
          </a:p>
          <a:p>
            <a:pPr marL="0" indent="0">
              <a:buNone/>
            </a:pPr>
            <a:endParaRPr lang="en-US" sz="2400" dirty="0"/>
          </a:p>
          <a:p>
            <a:pPr marL="0" indent="0" algn="ctr">
              <a:buNone/>
            </a:pPr>
            <a:r>
              <a:rPr lang="en-US" sz="2400" u="sng" dirty="0"/>
              <a:t>Equation</a:t>
            </a:r>
          </a:p>
          <a:p>
            <a:pPr marL="0" indent="0" algn="ctr">
              <a:buNone/>
            </a:pPr>
            <a:r>
              <a:rPr lang="en-US" sz="2400" dirty="0"/>
              <a:t>Fan Total Pressure = </a:t>
            </a:r>
          </a:p>
          <a:p>
            <a:pPr marL="0" indent="0" algn="ctr">
              <a:buNone/>
            </a:pPr>
            <a:r>
              <a:rPr lang="en-US" sz="2400" dirty="0"/>
              <a:t>Total Pressure Outlet – Total Pressure Inlet</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424106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lazarJS Components by Example - Part 1 - DEV Community 👩‍💻👨‍💻">
            <a:extLst>
              <a:ext uri="{FF2B5EF4-FFF2-40B4-BE49-F238E27FC236}">
                <a16:creationId xmlns:a16="http://schemas.microsoft.com/office/drawing/2014/main" id="{BB87982A-C869-483B-96F8-2A0C6908477A}"/>
              </a:ext>
            </a:extLst>
          </p:cNvPr>
          <p:cNvPicPr>
            <a:picLocks noChangeAspect="1" noChangeArrowheads="1"/>
          </p:cNvPicPr>
          <p:nvPr/>
        </p:nvPicPr>
        <p:blipFill>
          <a:blip r:embed="rId3">
            <a:alphaModFix amt="8000"/>
            <a:extLst>
              <a:ext uri="{28A0092B-C50C-407E-A947-70E740481C1C}">
                <a14:useLocalDpi xmlns:a14="http://schemas.microsoft.com/office/drawing/2010/main" val="0"/>
              </a:ext>
            </a:extLst>
          </a:blip>
          <a:srcRect/>
          <a:stretch>
            <a:fillRect/>
          </a:stretch>
        </p:blipFill>
        <p:spPr bwMode="auto">
          <a:xfrm>
            <a:off x="194310" y="1325880"/>
            <a:ext cx="11064240" cy="5532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0CC21B-4EAB-4802-B929-61BDBEC1B116}"/>
              </a:ext>
            </a:extLst>
          </p:cNvPr>
          <p:cNvSpPr>
            <a:spLocks noGrp="1"/>
          </p:cNvSpPr>
          <p:nvPr>
            <p:ph type="title"/>
          </p:nvPr>
        </p:nvSpPr>
        <p:spPr/>
        <p:txBody>
          <a:bodyPr/>
          <a:lstStyle/>
          <a:p>
            <a:r>
              <a:rPr lang="en-US" dirty="0"/>
              <a:t>Section 3: Power and Efficiency</a:t>
            </a:r>
          </a:p>
        </p:txBody>
      </p:sp>
      <p:sp>
        <p:nvSpPr>
          <p:cNvPr id="3" name="Content Placeholder 2">
            <a:extLst>
              <a:ext uri="{FF2B5EF4-FFF2-40B4-BE49-F238E27FC236}">
                <a16:creationId xmlns:a16="http://schemas.microsoft.com/office/drawing/2014/main" id="{FEA23C71-968C-4449-AC7E-DA8157BEC5F0}"/>
              </a:ext>
            </a:extLst>
          </p:cNvPr>
          <p:cNvSpPr>
            <a:spLocks noGrp="1"/>
          </p:cNvSpPr>
          <p:nvPr>
            <p:ph idx="1"/>
          </p:nvPr>
        </p:nvSpPr>
        <p:spPr/>
        <p:txBody>
          <a:bodyPr/>
          <a:lstStyle/>
          <a:p>
            <a:pPr marL="0" indent="0">
              <a:buNone/>
            </a:pPr>
            <a:r>
              <a:rPr lang="en-US" dirty="0"/>
              <a:t>Key Terms:</a:t>
            </a:r>
          </a:p>
          <a:p>
            <a:pPr marL="457200" lvl="1" indent="0">
              <a:buNone/>
            </a:pPr>
            <a:r>
              <a:rPr lang="en-US" dirty="0"/>
              <a:t>- Air Horsepower</a:t>
            </a:r>
          </a:p>
          <a:p>
            <a:pPr marL="457200" lvl="1" indent="0">
              <a:buNone/>
            </a:pPr>
            <a:r>
              <a:rPr lang="en-US" dirty="0"/>
              <a:t>- Brake Horsepower</a:t>
            </a:r>
          </a:p>
          <a:p>
            <a:pPr marL="457200" lvl="1" indent="0">
              <a:buNone/>
            </a:pPr>
            <a:r>
              <a:rPr lang="en-US" dirty="0"/>
              <a:t>- Static Efficiency</a:t>
            </a:r>
          </a:p>
          <a:p>
            <a:pPr marL="457200" lvl="1" indent="0">
              <a:buNone/>
            </a:pPr>
            <a:r>
              <a:rPr lang="en-US" dirty="0"/>
              <a:t>- Total Efficiency</a:t>
            </a:r>
          </a:p>
        </p:txBody>
      </p:sp>
      <p:sp>
        <p:nvSpPr>
          <p:cNvPr id="9" name="TextBox 8">
            <a:extLst>
              <a:ext uri="{FF2B5EF4-FFF2-40B4-BE49-F238E27FC236}">
                <a16:creationId xmlns:a16="http://schemas.microsoft.com/office/drawing/2014/main" id="{C4F47CDB-9BC5-4156-9EE9-6154DC340EB7}"/>
              </a:ext>
            </a:extLst>
          </p:cNvPr>
          <p:cNvSpPr txBox="1"/>
          <p:nvPr/>
        </p:nvSpPr>
        <p:spPr>
          <a:xfrm>
            <a:off x="7099300" y="1106785"/>
            <a:ext cx="2420856" cy="5386090"/>
          </a:xfrm>
          <a:prstGeom prst="rect">
            <a:avLst/>
          </a:prstGeom>
          <a:noFill/>
        </p:spPr>
        <p:txBody>
          <a:bodyPr wrap="none" rtlCol="0">
            <a:spAutoFit/>
          </a:bodyPr>
          <a:lstStyle/>
          <a:p>
            <a:r>
              <a:rPr lang="en-US" sz="34400" dirty="0">
                <a:solidFill>
                  <a:srgbClr val="991B1E"/>
                </a:solidFill>
              </a:rPr>
              <a:t>3</a:t>
            </a:r>
          </a:p>
        </p:txBody>
      </p:sp>
    </p:spTree>
    <p:extLst>
      <p:ext uri="{BB962C8B-B14F-4D97-AF65-F5344CB8AC3E}">
        <p14:creationId xmlns:p14="http://schemas.microsoft.com/office/powerpoint/2010/main" val="2452970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erpetual motion machine model - TurboSquid 1258016">
            <a:extLst>
              <a:ext uri="{FF2B5EF4-FFF2-40B4-BE49-F238E27FC236}">
                <a16:creationId xmlns:a16="http://schemas.microsoft.com/office/drawing/2014/main" id="{FFD668A0-9DBC-4C18-BA6F-9C3B977A4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350" b="3597"/>
          <a:stretch/>
        </p:blipFill>
        <p:spPr bwMode="auto">
          <a:xfrm>
            <a:off x="7688942" y="1690689"/>
            <a:ext cx="3732591" cy="420115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0CFE60-E5B8-4899-9917-8DDB3E1E8970}"/>
              </a:ext>
            </a:extLst>
          </p:cNvPr>
          <p:cNvSpPr>
            <a:spLocks noGrp="1"/>
          </p:cNvSpPr>
          <p:nvPr>
            <p:ph type="title"/>
          </p:nvPr>
        </p:nvSpPr>
        <p:spPr/>
        <p:txBody>
          <a:bodyPr/>
          <a:lstStyle/>
          <a:p>
            <a:r>
              <a:rPr lang="en-US" dirty="0"/>
              <a:t>Section 3: Air Horsepower</a:t>
            </a:r>
          </a:p>
        </p:txBody>
      </p:sp>
      <p:sp>
        <p:nvSpPr>
          <p:cNvPr id="3" name="Content Placeholder 2">
            <a:extLst>
              <a:ext uri="{FF2B5EF4-FFF2-40B4-BE49-F238E27FC236}">
                <a16:creationId xmlns:a16="http://schemas.microsoft.com/office/drawing/2014/main" id="{257F87E6-FC51-4177-99C8-B3E5953B7DF1}"/>
              </a:ext>
            </a:extLst>
          </p:cNvPr>
          <p:cNvSpPr>
            <a:spLocks noGrp="1"/>
          </p:cNvSpPr>
          <p:nvPr>
            <p:ph idx="1"/>
          </p:nvPr>
        </p:nvSpPr>
        <p:spPr>
          <a:xfrm>
            <a:off x="1031917" y="1825625"/>
            <a:ext cx="7318829" cy="4351338"/>
          </a:xfrm>
        </p:spPr>
        <p:txBody>
          <a:bodyPr/>
          <a:lstStyle/>
          <a:p>
            <a:pPr marL="0" indent="0">
              <a:buNone/>
            </a:pPr>
            <a:r>
              <a:rPr lang="en-US" b="1" dirty="0"/>
              <a:t>Definition:</a:t>
            </a:r>
          </a:p>
          <a:p>
            <a:pPr marL="0" indent="0">
              <a:buNone/>
            </a:pPr>
            <a:r>
              <a:rPr lang="en-US" sz="2800" dirty="0"/>
              <a:t>Assuming 100% efficiency, the horsepower required to move a given volume of air against given pressure (IP units)</a:t>
            </a:r>
          </a:p>
          <a:p>
            <a:pPr marL="0" indent="0">
              <a:buNone/>
            </a:pPr>
            <a:endParaRPr lang="en-US" dirty="0"/>
          </a:p>
          <a:p>
            <a:pPr marL="0" indent="0" algn="ctr">
              <a:buNone/>
            </a:pPr>
            <a:r>
              <a:rPr lang="en-US" u="sng" dirty="0"/>
              <a:t>Equations</a:t>
            </a:r>
          </a:p>
          <a:p>
            <a:pPr marL="0" indent="0" algn="ctr">
              <a:buNone/>
            </a:pPr>
            <a:r>
              <a:rPr lang="en-US" b="1" dirty="0"/>
              <a:t>Static AHP </a:t>
            </a:r>
            <a:r>
              <a:rPr lang="en-US" dirty="0"/>
              <a:t>= (CFM x SP) / 6343</a:t>
            </a:r>
          </a:p>
          <a:p>
            <a:pPr marL="0" indent="0" algn="ctr">
              <a:buNone/>
            </a:pPr>
            <a:r>
              <a:rPr lang="en-US" b="1" dirty="0"/>
              <a:t>Total AHP</a:t>
            </a:r>
            <a:r>
              <a:rPr lang="en-US" dirty="0"/>
              <a:t> = (CFM x TP) / 6343</a:t>
            </a:r>
          </a:p>
          <a:p>
            <a:pPr marL="0" indent="0" algn="ctr">
              <a:buNone/>
            </a:pPr>
            <a:endParaRPr lang="en-US" dirty="0"/>
          </a:p>
        </p:txBody>
      </p:sp>
    </p:spTree>
    <p:extLst>
      <p:ext uri="{BB962C8B-B14F-4D97-AF65-F5344CB8AC3E}">
        <p14:creationId xmlns:p14="http://schemas.microsoft.com/office/powerpoint/2010/main" val="716105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4AE0-186E-4E79-8CEC-6E6FC835CBA3}"/>
              </a:ext>
            </a:extLst>
          </p:cNvPr>
          <p:cNvSpPr>
            <a:spLocks noGrp="1"/>
          </p:cNvSpPr>
          <p:nvPr>
            <p:ph type="title"/>
          </p:nvPr>
        </p:nvSpPr>
        <p:spPr/>
        <p:txBody>
          <a:bodyPr/>
          <a:lstStyle/>
          <a:p>
            <a:r>
              <a:rPr lang="en-US" dirty="0"/>
              <a:t>Section 3: Brake Horsepower</a:t>
            </a:r>
          </a:p>
        </p:txBody>
      </p:sp>
      <p:sp>
        <p:nvSpPr>
          <p:cNvPr id="6" name="Content Placeholder 2">
            <a:extLst>
              <a:ext uri="{FF2B5EF4-FFF2-40B4-BE49-F238E27FC236}">
                <a16:creationId xmlns:a16="http://schemas.microsoft.com/office/drawing/2014/main" id="{5B49A1D2-2D41-4175-906A-365BF6928482}"/>
              </a:ext>
            </a:extLst>
          </p:cNvPr>
          <p:cNvSpPr>
            <a:spLocks noGrp="1"/>
          </p:cNvSpPr>
          <p:nvPr>
            <p:ph idx="1"/>
          </p:nvPr>
        </p:nvSpPr>
        <p:spPr>
          <a:xfrm>
            <a:off x="1035169" y="1825625"/>
            <a:ext cx="5852886" cy="4351338"/>
          </a:xfrm>
        </p:spPr>
        <p:txBody>
          <a:bodyPr/>
          <a:lstStyle/>
          <a:p>
            <a:pPr marL="0" indent="0">
              <a:buNone/>
            </a:pPr>
            <a:r>
              <a:rPr lang="en-US" b="1" dirty="0"/>
              <a:t>Definition:</a:t>
            </a:r>
          </a:p>
          <a:p>
            <a:pPr marL="0" indent="0">
              <a:buNone/>
            </a:pPr>
            <a:r>
              <a:rPr lang="en-US" sz="2800" dirty="0"/>
              <a:t>The actual horsepower a fan requires determined by testing.</a:t>
            </a:r>
          </a:p>
          <a:p>
            <a:pPr marL="0" indent="0">
              <a:buNone/>
            </a:pPr>
            <a:endParaRPr lang="en-US" dirty="0"/>
          </a:p>
          <a:p>
            <a:pPr marL="0" indent="0">
              <a:buNone/>
            </a:pPr>
            <a:r>
              <a:rPr lang="en-US" dirty="0"/>
              <a:t>BHP &gt; AHP because a fan is not 100% efficient</a:t>
            </a:r>
          </a:p>
          <a:p>
            <a:pPr marL="0" indent="0">
              <a:buNone/>
            </a:pPr>
            <a:endParaRPr lang="en-US" sz="2800" dirty="0"/>
          </a:p>
          <a:p>
            <a:pPr marL="0" indent="0">
              <a:buNone/>
            </a:pPr>
            <a:endParaRPr lang="en-US" dirty="0"/>
          </a:p>
          <a:p>
            <a:pPr marL="0" indent="0" algn="ctr">
              <a:buNone/>
            </a:pPr>
            <a:endParaRPr lang="en-US" dirty="0"/>
          </a:p>
        </p:txBody>
      </p:sp>
      <p:pic>
        <p:nvPicPr>
          <p:cNvPr id="10242" name="Picture 2" descr="undefined">
            <a:extLst>
              <a:ext uri="{FF2B5EF4-FFF2-40B4-BE49-F238E27FC236}">
                <a16:creationId xmlns:a16="http://schemas.microsoft.com/office/drawing/2014/main" id="{F44B11B7-21F7-4DC2-BC48-9DD3A6BF6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85" b="18631"/>
          <a:stretch/>
        </p:blipFill>
        <p:spPr bwMode="auto">
          <a:xfrm>
            <a:off x="7133772" y="2039031"/>
            <a:ext cx="4572000" cy="3650569"/>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8" name="Picture 7" descr="A close up of a sign&#10;&#10;Description automatically generated">
            <a:extLst>
              <a:ext uri="{FF2B5EF4-FFF2-40B4-BE49-F238E27FC236}">
                <a16:creationId xmlns:a16="http://schemas.microsoft.com/office/drawing/2014/main" id="{42866FBE-0D46-421D-A0F5-6C1C04267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7781" y="77564"/>
            <a:ext cx="3112422" cy="2974811"/>
          </a:xfrm>
          <a:prstGeom prst="rect">
            <a:avLst/>
          </a:prstGeom>
        </p:spPr>
      </p:pic>
    </p:spTree>
    <p:extLst>
      <p:ext uri="{BB962C8B-B14F-4D97-AF65-F5344CB8AC3E}">
        <p14:creationId xmlns:p14="http://schemas.microsoft.com/office/powerpoint/2010/main" val="239137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122AA-B093-4AAD-93DA-26570409ADFE}"/>
              </a:ext>
            </a:extLst>
          </p:cNvPr>
          <p:cNvSpPr>
            <a:spLocks noGrp="1"/>
          </p:cNvSpPr>
          <p:nvPr>
            <p:ph type="title"/>
          </p:nvPr>
        </p:nvSpPr>
        <p:spPr/>
        <p:txBody>
          <a:bodyPr/>
          <a:lstStyle/>
          <a:p>
            <a:r>
              <a:rPr lang="en-US" dirty="0"/>
              <a:t>Section 3: Static Efficiency</a:t>
            </a:r>
          </a:p>
        </p:txBody>
      </p:sp>
      <p:sp>
        <p:nvSpPr>
          <p:cNvPr id="4" name="Content Placeholder 2">
            <a:extLst>
              <a:ext uri="{FF2B5EF4-FFF2-40B4-BE49-F238E27FC236}">
                <a16:creationId xmlns:a16="http://schemas.microsoft.com/office/drawing/2014/main" id="{632818D2-5719-4F56-9A3A-88DA8CF25DDE}"/>
              </a:ext>
            </a:extLst>
          </p:cNvPr>
          <p:cNvSpPr>
            <a:spLocks noGrp="1"/>
          </p:cNvSpPr>
          <p:nvPr>
            <p:ph idx="1"/>
          </p:nvPr>
        </p:nvSpPr>
        <p:spPr>
          <a:xfrm>
            <a:off x="1035169" y="1825625"/>
            <a:ext cx="10515600" cy="4351338"/>
          </a:xfrm>
        </p:spPr>
        <p:txBody>
          <a:bodyPr/>
          <a:lstStyle/>
          <a:p>
            <a:pPr marL="0" indent="0">
              <a:buNone/>
            </a:pPr>
            <a:r>
              <a:rPr lang="en-US" b="1" dirty="0"/>
              <a:t>Definition:</a:t>
            </a:r>
          </a:p>
          <a:p>
            <a:pPr marL="0" indent="0">
              <a:buNone/>
            </a:pPr>
            <a:r>
              <a:rPr lang="en-US" sz="2800" dirty="0"/>
              <a:t>Ratio of fan power output to the fan power input</a:t>
            </a:r>
          </a:p>
          <a:p>
            <a:pPr marL="0" indent="0">
              <a:buNone/>
            </a:pPr>
            <a:endParaRPr lang="en-US" dirty="0"/>
          </a:p>
          <a:p>
            <a:pPr marL="0" indent="0">
              <a:buNone/>
            </a:pPr>
            <a:r>
              <a:rPr lang="en-US" sz="2800" dirty="0"/>
              <a:t>Uses SP, which does not include kinetic energy </a:t>
            </a:r>
          </a:p>
          <a:p>
            <a:pPr marL="0" indent="0">
              <a:buNone/>
            </a:pPr>
            <a:endParaRPr lang="en-US" sz="2800" dirty="0"/>
          </a:p>
          <a:p>
            <a:pPr marL="0" indent="0" algn="ctr">
              <a:buNone/>
            </a:pPr>
            <a:r>
              <a:rPr lang="en-US" u="sng" dirty="0"/>
              <a:t>Equation</a:t>
            </a:r>
            <a:endParaRPr lang="en-US" sz="2800" u="sng" dirty="0"/>
          </a:p>
          <a:p>
            <a:pPr marL="457200" lvl="1" indent="0" algn="ctr">
              <a:buNone/>
            </a:pPr>
            <a:r>
              <a:rPr lang="en-US" sz="2800" dirty="0">
                <a:latin typeface="BankGothic Lt BT" panose="020B0607020203060204" pitchFamily="34" charset="0"/>
              </a:rPr>
              <a:t>SE = AHP</a:t>
            </a:r>
            <a:r>
              <a:rPr lang="en-US" sz="2800" baseline="-25000" dirty="0">
                <a:latin typeface="BankGothic Lt BT" panose="020B0607020203060204" pitchFamily="34" charset="0"/>
              </a:rPr>
              <a:t>SP</a:t>
            </a:r>
            <a:r>
              <a:rPr lang="en-US" sz="2800" dirty="0">
                <a:latin typeface="BankGothic Lt BT" panose="020B0607020203060204" pitchFamily="34" charset="0"/>
              </a:rPr>
              <a:t> / BHP</a:t>
            </a:r>
          </a:p>
          <a:p>
            <a:pPr marL="457200" lvl="1" indent="0" algn="ctr">
              <a:buNone/>
            </a:pPr>
            <a:r>
              <a:rPr lang="en-US" sz="2800" dirty="0">
                <a:latin typeface="BankGothic Lt BT" panose="020B0607020203060204" pitchFamily="34" charset="0"/>
              </a:rPr>
              <a:t>SE = (CFM x SP) / (6343 x BHP)</a:t>
            </a:r>
          </a:p>
          <a:p>
            <a:pPr marL="0" indent="0" algn="ctr">
              <a:buNone/>
            </a:pPr>
            <a:endParaRPr lang="en-US" sz="2800" dirty="0"/>
          </a:p>
          <a:p>
            <a:pPr marL="0" indent="0">
              <a:buNone/>
            </a:pPr>
            <a:endParaRPr lang="en-US" dirty="0"/>
          </a:p>
          <a:p>
            <a:pPr marL="0" indent="0" algn="ctr">
              <a:buNone/>
            </a:pPr>
            <a:endParaRPr lang="en-US" dirty="0"/>
          </a:p>
        </p:txBody>
      </p:sp>
    </p:spTree>
    <p:extLst>
      <p:ext uri="{BB962C8B-B14F-4D97-AF65-F5344CB8AC3E}">
        <p14:creationId xmlns:p14="http://schemas.microsoft.com/office/powerpoint/2010/main" val="734248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FEA74-F6D2-4B94-B5E1-263C7FC6AA1B}"/>
              </a:ext>
            </a:extLst>
          </p:cNvPr>
          <p:cNvSpPr>
            <a:spLocks noGrp="1"/>
          </p:cNvSpPr>
          <p:nvPr>
            <p:ph type="title"/>
          </p:nvPr>
        </p:nvSpPr>
        <p:spPr/>
        <p:txBody>
          <a:bodyPr/>
          <a:lstStyle/>
          <a:p>
            <a:r>
              <a:rPr lang="en-US" dirty="0"/>
              <a:t>Section 3: Total Efficiency</a:t>
            </a:r>
          </a:p>
        </p:txBody>
      </p:sp>
      <p:sp>
        <p:nvSpPr>
          <p:cNvPr id="5" name="Content Placeholder 2">
            <a:extLst>
              <a:ext uri="{FF2B5EF4-FFF2-40B4-BE49-F238E27FC236}">
                <a16:creationId xmlns:a16="http://schemas.microsoft.com/office/drawing/2014/main" id="{A6126725-CAE7-42D0-B302-C998D3204C60}"/>
              </a:ext>
            </a:extLst>
          </p:cNvPr>
          <p:cNvSpPr>
            <a:spLocks noGrp="1"/>
          </p:cNvSpPr>
          <p:nvPr>
            <p:ph idx="1"/>
          </p:nvPr>
        </p:nvSpPr>
        <p:spPr>
          <a:xfrm>
            <a:off x="1035169" y="1825625"/>
            <a:ext cx="10515600" cy="4351338"/>
          </a:xfrm>
        </p:spPr>
        <p:txBody>
          <a:bodyPr/>
          <a:lstStyle/>
          <a:p>
            <a:pPr marL="0" indent="0">
              <a:buNone/>
            </a:pPr>
            <a:r>
              <a:rPr lang="en-US" b="1" dirty="0"/>
              <a:t>Definition:</a:t>
            </a:r>
          </a:p>
          <a:p>
            <a:pPr marL="0" indent="0">
              <a:buNone/>
            </a:pPr>
            <a:r>
              <a:rPr lang="en-US" sz="2800" dirty="0"/>
              <a:t>Ratio of total fan power output to the fan power input.  Also referred to as Mechanical Efficiency.</a:t>
            </a:r>
          </a:p>
          <a:p>
            <a:pPr marL="0" indent="0">
              <a:buNone/>
            </a:pPr>
            <a:endParaRPr lang="en-US" dirty="0"/>
          </a:p>
          <a:p>
            <a:pPr marL="0" indent="0">
              <a:buNone/>
            </a:pPr>
            <a:r>
              <a:rPr lang="en-US" sz="2800" dirty="0"/>
              <a:t>Uses TP, which includes kinetic energy</a:t>
            </a:r>
          </a:p>
          <a:p>
            <a:pPr marL="0" indent="0">
              <a:buNone/>
            </a:pPr>
            <a:endParaRPr lang="en-US" sz="2800" dirty="0"/>
          </a:p>
          <a:p>
            <a:pPr marL="0" indent="0" algn="ctr">
              <a:buNone/>
            </a:pPr>
            <a:r>
              <a:rPr lang="en-US" u="sng" dirty="0"/>
              <a:t>Equation</a:t>
            </a:r>
            <a:endParaRPr lang="en-US" sz="2800" u="sng" dirty="0"/>
          </a:p>
          <a:p>
            <a:pPr marL="457200" lvl="1" indent="0" algn="ctr">
              <a:buNone/>
            </a:pPr>
            <a:r>
              <a:rPr lang="en-US" sz="2800" dirty="0">
                <a:latin typeface="BankGothic Lt BT" panose="020B0607020203060204" pitchFamily="34" charset="0"/>
              </a:rPr>
              <a:t>TE = AHP</a:t>
            </a:r>
            <a:r>
              <a:rPr lang="en-US" sz="2800" baseline="-25000" dirty="0">
                <a:latin typeface="BankGothic Lt BT" panose="020B0607020203060204" pitchFamily="34" charset="0"/>
              </a:rPr>
              <a:t>TP</a:t>
            </a:r>
            <a:r>
              <a:rPr lang="en-US" sz="2800" dirty="0">
                <a:latin typeface="BankGothic Lt BT" panose="020B0607020203060204" pitchFamily="34" charset="0"/>
              </a:rPr>
              <a:t> / BHP</a:t>
            </a:r>
          </a:p>
          <a:p>
            <a:pPr marL="457200" lvl="1" indent="0" algn="ctr">
              <a:buNone/>
            </a:pPr>
            <a:r>
              <a:rPr lang="en-US" sz="2800" dirty="0">
                <a:latin typeface="BankGothic Lt BT" panose="020B0607020203060204" pitchFamily="34" charset="0"/>
              </a:rPr>
              <a:t>TE = (CFM x TP) / (6343 x BHP)</a:t>
            </a:r>
          </a:p>
          <a:p>
            <a:pPr marL="0" indent="0" algn="ctr">
              <a:buNone/>
            </a:pPr>
            <a:endParaRPr lang="en-US" sz="2800" dirty="0"/>
          </a:p>
          <a:p>
            <a:pPr marL="0" indent="0">
              <a:buNone/>
            </a:pPr>
            <a:endParaRPr lang="en-US" dirty="0"/>
          </a:p>
          <a:p>
            <a:pPr marL="0" indent="0" algn="ctr">
              <a:buNone/>
            </a:pPr>
            <a:endParaRPr lang="en-US" dirty="0"/>
          </a:p>
        </p:txBody>
      </p:sp>
    </p:spTree>
    <p:extLst>
      <p:ext uri="{BB962C8B-B14F-4D97-AF65-F5344CB8AC3E}">
        <p14:creationId xmlns:p14="http://schemas.microsoft.com/office/powerpoint/2010/main" val="294460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F34A-D68D-4E68-95A1-298D7115A215}"/>
              </a:ext>
            </a:extLst>
          </p:cNvPr>
          <p:cNvSpPr>
            <a:spLocks noGrp="1"/>
          </p:cNvSpPr>
          <p:nvPr>
            <p:ph type="title"/>
          </p:nvPr>
        </p:nvSpPr>
        <p:spPr>
          <a:xfrm>
            <a:off x="1010941" y="829468"/>
            <a:ext cx="11242431" cy="1325563"/>
          </a:xfrm>
        </p:spPr>
        <p:txBody>
          <a:bodyPr/>
          <a:lstStyle/>
          <a:p>
            <a:r>
              <a:rPr lang="en-US" dirty="0"/>
              <a:t>Section 3: How Energy Flows through a Fan</a:t>
            </a:r>
          </a:p>
        </p:txBody>
      </p:sp>
      <p:sp>
        <p:nvSpPr>
          <p:cNvPr id="3" name="Content Placeholder 2">
            <a:extLst>
              <a:ext uri="{FF2B5EF4-FFF2-40B4-BE49-F238E27FC236}">
                <a16:creationId xmlns:a16="http://schemas.microsoft.com/office/drawing/2014/main" id="{0819A0BE-201C-4875-ADCA-48F5801C473E}"/>
              </a:ext>
            </a:extLst>
          </p:cNvPr>
          <p:cNvSpPr>
            <a:spLocks noGrp="1"/>
          </p:cNvSpPr>
          <p:nvPr>
            <p:ph idx="1"/>
          </p:nvPr>
        </p:nvSpPr>
        <p:spPr>
          <a:xfrm>
            <a:off x="1108296" y="2597150"/>
            <a:ext cx="8305800" cy="3870326"/>
          </a:xfrm>
        </p:spPr>
        <p:txBody>
          <a:bodyPr>
            <a:normAutofit/>
          </a:bodyPr>
          <a:lstStyle/>
          <a:p>
            <a:pPr marL="0" indent="0">
              <a:buNone/>
            </a:pPr>
            <a:r>
              <a:rPr lang="en-US" sz="2000" b="1" dirty="0"/>
              <a:t>Energy Equation:</a:t>
            </a:r>
          </a:p>
          <a:p>
            <a:pPr marL="0" indent="0">
              <a:buNone/>
            </a:pPr>
            <a:r>
              <a:rPr lang="en-US" sz="2000" dirty="0"/>
              <a:t>TP1 + Win = TP2 + Losses</a:t>
            </a:r>
          </a:p>
          <a:p>
            <a:pPr marL="0" indent="0">
              <a:buNone/>
            </a:pPr>
            <a:r>
              <a:rPr lang="en-US" sz="2000" dirty="0"/>
              <a:t>	and since TP = SP + VP</a:t>
            </a:r>
          </a:p>
          <a:p>
            <a:pPr marL="0" indent="0">
              <a:buNone/>
            </a:pPr>
            <a:endParaRPr lang="en-US" sz="2000" dirty="0"/>
          </a:p>
          <a:p>
            <a:pPr marL="0" indent="0">
              <a:buNone/>
            </a:pPr>
            <a:endParaRPr lang="en-US" sz="2000" dirty="0"/>
          </a:p>
          <a:p>
            <a:pPr marL="0" indent="0">
              <a:buNone/>
            </a:pPr>
            <a:r>
              <a:rPr lang="en-US" sz="2000" dirty="0"/>
              <a:t>VP1 + SP1 + Win = VP2 + SP2 + Losses</a:t>
            </a:r>
          </a:p>
          <a:p>
            <a:pPr marL="0" indent="0">
              <a:buNone/>
            </a:pPr>
            <a:r>
              <a:rPr lang="en-US" sz="2000" dirty="0"/>
              <a:t>	Win is shaft power transferred to the air</a:t>
            </a:r>
          </a:p>
          <a:p>
            <a:pPr marL="0" indent="0">
              <a:buNone/>
            </a:pPr>
            <a:r>
              <a:rPr lang="en-US" sz="2000" dirty="0"/>
              <a:t>	Losses are due to fan inefficiencies and flow losses</a:t>
            </a:r>
          </a:p>
          <a:p>
            <a:pPr marL="0" indent="0">
              <a:buNone/>
            </a:pPr>
            <a:endParaRPr lang="en-US" sz="2000" dirty="0"/>
          </a:p>
        </p:txBody>
      </p:sp>
      <p:sp>
        <p:nvSpPr>
          <p:cNvPr id="13" name="Rectangle 12">
            <a:extLst>
              <a:ext uri="{FF2B5EF4-FFF2-40B4-BE49-F238E27FC236}">
                <a16:creationId xmlns:a16="http://schemas.microsoft.com/office/drawing/2014/main" id="{2B1F5DD1-0D01-465F-BAB7-2619DB93F993}"/>
              </a:ext>
            </a:extLst>
          </p:cNvPr>
          <p:cNvSpPr/>
          <p:nvPr/>
        </p:nvSpPr>
        <p:spPr>
          <a:xfrm>
            <a:off x="4850295" y="3429000"/>
            <a:ext cx="1654628" cy="333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A1C119B-4A39-4CAD-BEC3-8B1047A5893F}"/>
              </a:ext>
            </a:extLst>
          </p:cNvPr>
          <p:cNvSpPr/>
          <p:nvPr/>
        </p:nvSpPr>
        <p:spPr>
          <a:xfrm>
            <a:off x="10486338" y="3437845"/>
            <a:ext cx="1654628" cy="333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EBB0356-FAFB-4A92-B5D3-6E82B2121177}"/>
              </a:ext>
            </a:extLst>
          </p:cNvPr>
          <p:cNvGrpSpPr/>
          <p:nvPr/>
        </p:nvGrpSpPr>
        <p:grpSpPr>
          <a:xfrm>
            <a:off x="4977529" y="1576161"/>
            <a:ext cx="7642478" cy="3723367"/>
            <a:chOff x="4787029" y="1409700"/>
            <a:chExt cx="7642478" cy="3723367"/>
          </a:xfrm>
        </p:grpSpPr>
        <p:pic>
          <p:nvPicPr>
            <p:cNvPr id="11" name="Picture 10">
              <a:extLst>
                <a:ext uri="{FF2B5EF4-FFF2-40B4-BE49-F238E27FC236}">
                  <a16:creationId xmlns:a16="http://schemas.microsoft.com/office/drawing/2014/main" id="{850F8535-40C7-4CBB-A13C-1470D60BF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44" t="15250" b="12530"/>
            <a:stretch/>
          </p:blipFill>
          <p:spPr>
            <a:xfrm>
              <a:off x="5070696" y="1409700"/>
              <a:ext cx="7358811" cy="3723367"/>
            </a:xfrm>
            <a:prstGeom prst="rect">
              <a:avLst/>
            </a:prstGeom>
          </p:spPr>
        </p:pic>
        <p:sp>
          <p:nvSpPr>
            <p:cNvPr id="16" name="Rectangle 15">
              <a:extLst>
                <a:ext uri="{FF2B5EF4-FFF2-40B4-BE49-F238E27FC236}">
                  <a16:creationId xmlns:a16="http://schemas.microsoft.com/office/drawing/2014/main" id="{244A0A44-A73F-423E-9E9E-B40657DEE4A6}"/>
                </a:ext>
              </a:extLst>
            </p:cNvPr>
            <p:cNvSpPr/>
            <p:nvPr/>
          </p:nvSpPr>
          <p:spPr>
            <a:xfrm>
              <a:off x="4787029" y="3429000"/>
              <a:ext cx="1654628" cy="333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327AF15-D9D4-4A59-91F8-B37038D98EDC}"/>
                </a:ext>
              </a:extLst>
            </p:cNvPr>
            <p:cNvSpPr/>
            <p:nvPr/>
          </p:nvSpPr>
          <p:spPr>
            <a:xfrm>
              <a:off x="10423072" y="3437845"/>
              <a:ext cx="1654628" cy="333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18990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389B-8E57-4D05-B8E3-69DA80526899}"/>
              </a:ext>
            </a:extLst>
          </p:cNvPr>
          <p:cNvSpPr>
            <a:spLocks noGrp="1"/>
          </p:cNvSpPr>
          <p:nvPr>
            <p:ph type="title"/>
          </p:nvPr>
        </p:nvSpPr>
        <p:spPr/>
        <p:txBody>
          <a:bodyPr>
            <a:noAutofit/>
          </a:bodyPr>
          <a:lstStyle/>
          <a:p>
            <a:pPr algn="ctr"/>
            <a:r>
              <a:rPr lang="en-US" sz="7400" dirty="0"/>
              <a:t>Q &amp; A</a:t>
            </a:r>
          </a:p>
        </p:txBody>
      </p:sp>
      <p:sp>
        <p:nvSpPr>
          <p:cNvPr id="3" name="Content Placeholder 2">
            <a:extLst>
              <a:ext uri="{FF2B5EF4-FFF2-40B4-BE49-F238E27FC236}">
                <a16:creationId xmlns:a16="http://schemas.microsoft.com/office/drawing/2014/main" id="{52C72E9D-7BEF-4F6D-B648-DE84BC6CF1CA}"/>
              </a:ext>
            </a:extLst>
          </p:cNvPr>
          <p:cNvSpPr>
            <a:spLocks noGrp="1"/>
          </p:cNvSpPr>
          <p:nvPr>
            <p:ph idx="1"/>
          </p:nvPr>
        </p:nvSpPr>
        <p:spPr>
          <a:xfrm>
            <a:off x="1395663" y="2333125"/>
            <a:ext cx="10186738" cy="4089371"/>
          </a:xfrm>
        </p:spPr>
        <p:txBody>
          <a:bodyPr>
            <a:normAutofit fontScale="92500" lnSpcReduction="20000"/>
          </a:bodyPr>
          <a:lstStyle/>
          <a:p>
            <a:pPr marL="0" indent="0" algn="ctr">
              <a:buNone/>
            </a:pPr>
            <a:r>
              <a:rPr lang="en-US" sz="3200" b="1" dirty="0"/>
              <a:t>To submit questions:</a:t>
            </a:r>
          </a:p>
          <a:p>
            <a:pPr marL="0" indent="0" algn="ctr">
              <a:buNone/>
            </a:pPr>
            <a:endParaRPr lang="en-US" sz="2000" dirty="0"/>
          </a:p>
          <a:p>
            <a:pPr algn="ctr">
              <a:spcAft>
                <a:spcPts val="600"/>
              </a:spcAft>
              <a:buFontTx/>
              <a:buChar char="-"/>
            </a:pPr>
            <a:r>
              <a:rPr lang="en-US" dirty="0"/>
              <a:t>From the interactive panel on the right side of the screen, select the “Q&amp;A” option at the top.</a:t>
            </a:r>
          </a:p>
          <a:p>
            <a:pPr algn="ctr">
              <a:spcAft>
                <a:spcPts val="600"/>
              </a:spcAft>
              <a:buFontTx/>
              <a:buChar char="-"/>
            </a:pPr>
            <a:r>
              <a:rPr lang="en-US" dirty="0"/>
              <a:t>Type your question in the box and click “Send”.</a:t>
            </a:r>
          </a:p>
          <a:p>
            <a:pPr algn="ctr">
              <a:spcAft>
                <a:spcPts val="600"/>
              </a:spcAft>
              <a:buFontTx/>
              <a:buChar char="-"/>
            </a:pPr>
            <a:r>
              <a:rPr lang="en-US" dirty="0"/>
              <a:t>Remember: All attendees can see all questions submitted.</a:t>
            </a:r>
          </a:p>
          <a:p>
            <a:pPr algn="ctr">
              <a:spcAft>
                <a:spcPts val="600"/>
              </a:spcAft>
              <a:buFontTx/>
              <a:buChar char="-"/>
            </a:pPr>
            <a:r>
              <a:rPr lang="en-US" dirty="0"/>
              <a:t>If you would like to verbally ask your question, please click the “Raised Hand” icon at the bottom of your screen.</a:t>
            </a:r>
          </a:p>
          <a:p>
            <a:pPr algn="ctr">
              <a:buFontTx/>
              <a:buChar char="-"/>
            </a:pPr>
            <a:endParaRPr lang="en-US" dirty="0"/>
          </a:p>
          <a:p>
            <a:pPr algn="ctr">
              <a:buFontTx/>
              <a:buChar char="-"/>
            </a:pPr>
            <a:r>
              <a:rPr lang="en-US" dirty="0"/>
              <a:t>Questions will be answered at the end of the program.</a:t>
            </a:r>
          </a:p>
        </p:txBody>
      </p:sp>
    </p:spTree>
    <p:extLst>
      <p:ext uri="{BB962C8B-B14F-4D97-AF65-F5344CB8AC3E}">
        <p14:creationId xmlns:p14="http://schemas.microsoft.com/office/powerpoint/2010/main" val="4082351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lazarJS Components by Example - Part 1 - DEV Community 👩‍💻👨‍💻">
            <a:extLst>
              <a:ext uri="{FF2B5EF4-FFF2-40B4-BE49-F238E27FC236}">
                <a16:creationId xmlns:a16="http://schemas.microsoft.com/office/drawing/2014/main" id="{AB6C7A59-613E-4297-B399-6010464C7B84}"/>
              </a:ext>
            </a:extLst>
          </p:cNvPr>
          <p:cNvPicPr>
            <a:picLocks noChangeAspect="1" noChangeArrowheads="1"/>
          </p:cNvPicPr>
          <p:nvPr/>
        </p:nvPicPr>
        <p:blipFill>
          <a:blip r:embed="rId3">
            <a:alphaModFix amt="8000"/>
            <a:extLst>
              <a:ext uri="{28A0092B-C50C-407E-A947-70E740481C1C}">
                <a14:useLocalDpi xmlns:a14="http://schemas.microsoft.com/office/drawing/2010/main" val="0"/>
              </a:ext>
            </a:extLst>
          </a:blip>
          <a:srcRect/>
          <a:stretch>
            <a:fillRect/>
          </a:stretch>
        </p:blipFill>
        <p:spPr bwMode="auto">
          <a:xfrm>
            <a:off x="194310" y="1325880"/>
            <a:ext cx="11064240" cy="5532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0BF7A0-5819-4B39-9A4B-0CBB6EF5633B}"/>
              </a:ext>
            </a:extLst>
          </p:cNvPr>
          <p:cNvSpPr>
            <a:spLocks noGrp="1"/>
          </p:cNvSpPr>
          <p:nvPr>
            <p:ph type="title"/>
          </p:nvPr>
        </p:nvSpPr>
        <p:spPr/>
        <p:txBody>
          <a:bodyPr/>
          <a:lstStyle/>
          <a:p>
            <a:r>
              <a:rPr lang="en-US" dirty="0"/>
              <a:t>Section 4: Fan Curves</a:t>
            </a:r>
          </a:p>
        </p:txBody>
      </p:sp>
      <p:sp>
        <p:nvSpPr>
          <p:cNvPr id="6" name="Content Placeholder 5">
            <a:extLst>
              <a:ext uri="{FF2B5EF4-FFF2-40B4-BE49-F238E27FC236}">
                <a16:creationId xmlns:a16="http://schemas.microsoft.com/office/drawing/2014/main" id="{5BBEDAA4-963E-4199-AD83-2F080E82BAC3}"/>
              </a:ext>
            </a:extLst>
          </p:cNvPr>
          <p:cNvSpPr>
            <a:spLocks noGrp="1"/>
          </p:cNvSpPr>
          <p:nvPr>
            <p:ph idx="1"/>
          </p:nvPr>
        </p:nvSpPr>
        <p:spPr/>
        <p:txBody>
          <a:bodyPr>
            <a:normAutofit/>
          </a:bodyPr>
          <a:lstStyle/>
          <a:p>
            <a:pPr marL="0" indent="0">
              <a:buNone/>
            </a:pPr>
            <a:r>
              <a:rPr lang="en-US" dirty="0"/>
              <a:t>- Introduction to Curves</a:t>
            </a:r>
          </a:p>
          <a:p>
            <a:pPr marL="0" indent="0">
              <a:buNone/>
            </a:pPr>
            <a:r>
              <a:rPr lang="en-US" dirty="0"/>
              <a:t>- System Curve</a:t>
            </a:r>
          </a:p>
          <a:p>
            <a:pPr marL="0" indent="0">
              <a:buNone/>
            </a:pPr>
            <a:r>
              <a:rPr lang="en-US" dirty="0"/>
              <a:t>- Fan Performance Curve</a:t>
            </a:r>
          </a:p>
          <a:p>
            <a:pPr marL="0" indent="0">
              <a:buNone/>
            </a:pPr>
            <a:r>
              <a:rPr lang="en-US" dirty="0"/>
              <a:t>- BHP Curve</a:t>
            </a:r>
          </a:p>
          <a:p>
            <a:pPr marL="0" indent="0">
              <a:buNone/>
            </a:pPr>
            <a:r>
              <a:rPr lang="en-US" dirty="0"/>
              <a:t>- Static Efficiency Curve</a:t>
            </a:r>
          </a:p>
          <a:p>
            <a:pPr marL="0" indent="0">
              <a:buNone/>
            </a:pPr>
            <a:r>
              <a:rPr lang="en-US" dirty="0"/>
              <a:t>- Fan Operating Point</a:t>
            </a:r>
          </a:p>
          <a:p>
            <a:pPr marL="0" indent="0">
              <a:buNone/>
            </a:pPr>
            <a:r>
              <a:rPr lang="en-US" dirty="0"/>
              <a:t>- Total Efficiency Curve</a:t>
            </a:r>
          </a:p>
          <a:p>
            <a:pPr marL="0" indent="0">
              <a:buNone/>
            </a:pPr>
            <a:r>
              <a:rPr lang="en-US" dirty="0"/>
              <a:t>- Fans in Parallel and Series</a:t>
            </a:r>
          </a:p>
        </p:txBody>
      </p:sp>
      <p:sp>
        <p:nvSpPr>
          <p:cNvPr id="7" name="TextBox 6">
            <a:extLst>
              <a:ext uri="{FF2B5EF4-FFF2-40B4-BE49-F238E27FC236}">
                <a16:creationId xmlns:a16="http://schemas.microsoft.com/office/drawing/2014/main" id="{9E61C0AB-29F1-4E89-AAF3-9F0CFE550451}"/>
              </a:ext>
            </a:extLst>
          </p:cNvPr>
          <p:cNvSpPr txBox="1"/>
          <p:nvPr/>
        </p:nvSpPr>
        <p:spPr>
          <a:xfrm>
            <a:off x="7099300" y="1106785"/>
            <a:ext cx="2420856" cy="5386090"/>
          </a:xfrm>
          <a:prstGeom prst="rect">
            <a:avLst/>
          </a:prstGeom>
          <a:noFill/>
        </p:spPr>
        <p:txBody>
          <a:bodyPr wrap="none" rtlCol="0">
            <a:spAutoFit/>
          </a:bodyPr>
          <a:lstStyle/>
          <a:p>
            <a:r>
              <a:rPr lang="en-US" sz="34400" dirty="0">
                <a:solidFill>
                  <a:srgbClr val="991B1E"/>
                </a:solidFill>
              </a:rPr>
              <a:t>4</a:t>
            </a:r>
          </a:p>
        </p:txBody>
      </p:sp>
    </p:spTree>
    <p:extLst>
      <p:ext uri="{BB962C8B-B14F-4D97-AF65-F5344CB8AC3E}">
        <p14:creationId xmlns:p14="http://schemas.microsoft.com/office/powerpoint/2010/main" val="3384743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4648-55A5-4157-9391-7DAFF6DA4F56}"/>
              </a:ext>
            </a:extLst>
          </p:cNvPr>
          <p:cNvSpPr>
            <a:spLocks noGrp="1"/>
          </p:cNvSpPr>
          <p:nvPr>
            <p:ph type="title"/>
          </p:nvPr>
        </p:nvSpPr>
        <p:spPr/>
        <p:txBody>
          <a:bodyPr/>
          <a:lstStyle/>
          <a:p>
            <a:r>
              <a:rPr lang="en-US" dirty="0"/>
              <a:t>Section 4: Introduction to Curves</a:t>
            </a:r>
          </a:p>
        </p:txBody>
      </p:sp>
      <p:grpSp>
        <p:nvGrpSpPr>
          <p:cNvPr id="32" name="Group 31">
            <a:extLst>
              <a:ext uri="{FF2B5EF4-FFF2-40B4-BE49-F238E27FC236}">
                <a16:creationId xmlns:a16="http://schemas.microsoft.com/office/drawing/2014/main" id="{4ADBFDA5-FD7C-473C-A5AE-9D425A4FCAD1}"/>
              </a:ext>
            </a:extLst>
          </p:cNvPr>
          <p:cNvGrpSpPr/>
          <p:nvPr/>
        </p:nvGrpSpPr>
        <p:grpSpPr>
          <a:xfrm>
            <a:off x="1731736" y="1908203"/>
            <a:ext cx="8728527" cy="4809672"/>
            <a:chOff x="587759" y="1981200"/>
            <a:chExt cx="9276766" cy="4267200"/>
          </a:xfrm>
        </p:grpSpPr>
        <p:sp>
          <p:nvSpPr>
            <p:cNvPr id="5" name="Text Box 3">
              <a:extLst>
                <a:ext uri="{FF2B5EF4-FFF2-40B4-BE49-F238E27FC236}">
                  <a16:creationId xmlns:a16="http://schemas.microsoft.com/office/drawing/2014/main" id="{89AD8455-7315-4CA1-8137-07CD8499A519}"/>
                </a:ext>
              </a:extLst>
            </p:cNvPr>
            <p:cNvSpPr txBox="1">
              <a:spLocks noChangeArrowheads="1"/>
            </p:cNvSpPr>
            <p:nvPr/>
          </p:nvSpPr>
          <p:spPr bwMode="auto">
            <a:xfrm>
              <a:off x="1447800" y="58674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b="1" dirty="0">
                  <a:solidFill>
                    <a:srgbClr val="000000"/>
                  </a:solidFill>
                </a:rPr>
                <a:t>CFM</a:t>
              </a:r>
            </a:p>
          </p:txBody>
        </p:sp>
        <p:pic>
          <p:nvPicPr>
            <p:cNvPr id="6" name="Picture 4">
              <a:extLst>
                <a:ext uri="{FF2B5EF4-FFF2-40B4-BE49-F238E27FC236}">
                  <a16:creationId xmlns:a16="http://schemas.microsoft.com/office/drawing/2014/main" id="{4C79B8AE-3F54-4A8E-96C1-77D9F034FE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307" t="17963" r="1180" b="2641"/>
            <a:stretch>
              <a:fillRect/>
            </a:stretch>
          </p:blipFill>
          <p:spPr bwMode="auto">
            <a:xfrm>
              <a:off x="1295400" y="2057400"/>
              <a:ext cx="4071938"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5">
              <a:extLst>
                <a:ext uri="{FF2B5EF4-FFF2-40B4-BE49-F238E27FC236}">
                  <a16:creationId xmlns:a16="http://schemas.microsoft.com/office/drawing/2014/main" id="{66CBEC2A-6FE3-4B87-BE4E-339A8648A170}"/>
                </a:ext>
              </a:extLst>
            </p:cNvPr>
            <p:cNvSpPr>
              <a:spLocks/>
            </p:cNvSpPr>
            <p:nvPr/>
          </p:nvSpPr>
          <p:spPr bwMode="auto">
            <a:xfrm>
              <a:off x="1295400" y="3048000"/>
              <a:ext cx="2860675" cy="2816225"/>
            </a:xfrm>
            <a:custGeom>
              <a:avLst/>
              <a:gdLst>
                <a:gd name="T0" fmla="*/ 0 w 1802"/>
                <a:gd name="T1" fmla="*/ 2147483647 h 1774"/>
                <a:gd name="T2" fmla="*/ 2147483647 w 1802"/>
                <a:gd name="T3" fmla="*/ 2147483647 h 1774"/>
                <a:gd name="T4" fmla="*/ 2147483647 w 1802"/>
                <a:gd name="T5" fmla="*/ 2147483647 h 1774"/>
                <a:gd name="T6" fmla="*/ 2147483647 w 1802"/>
                <a:gd name="T7" fmla="*/ 2147483647 h 1774"/>
                <a:gd name="T8" fmla="*/ 2147483647 w 1802"/>
                <a:gd name="T9" fmla="*/ 2147483647 h 1774"/>
                <a:gd name="T10" fmla="*/ 2147483647 w 1802"/>
                <a:gd name="T11" fmla="*/ 2147483647 h 1774"/>
                <a:gd name="T12" fmla="*/ 2147483647 w 1802"/>
                <a:gd name="T13" fmla="*/ 2147483647 h 1774"/>
                <a:gd name="T14" fmla="*/ 2147483647 w 1802"/>
                <a:gd name="T15" fmla="*/ 2147483647 h 1774"/>
                <a:gd name="T16" fmla="*/ 2147483647 w 1802"/>
                <a:gd name="T17" fmla="*/ 2147483647 h 1774"/>
                <a:gd name="T18" fmla="*/ 2147483647 w 1802"/>
                <a:gd name="T19" fmla="*/ 2147483647 h 17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02"/>
                <a:gd name="T31" fmla="*/ 0 h 1774"/>
                <a:gd name="T32" fmla="*/ 1802 w 1802"/>
                <a:gd name="T33" fmla="*/ 1774 h 17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02" h="1774">
                  <a:moveTo>
                    <a:pt x="0" y="187"/>
                  </a:moveTo>
                  <a:cubicBezTo>
                    <a:pt x="45" y="166"/>
                    <a:pt x="183" y="93"/>
                    <a:pt x="279" y="63"/>
                  </a:cubicBezTo>
                  <a:cubicBezTo>
                    <a:pt x="375" y="33"/>
                    <a:pt x="478" y="0"/>
                    <a:pt x="578" y="6"/>
                  </a:cubicBezTo>
                  <a:cubicBezTo>
                    <a:pt x="678" y="12"/>
                    <a:pt x="785" y="41"/>
                    <a:pt x="881" y="101"/>
                  </a:cubicBezTo>
                  <a:cubicBezTo>
                    <a:pt x="977" y="161"/>
                    <a:pt x="1083" y="276"/>
                    <a:pt x="1154" y="366"/>
                  </a:cubicBezTo>
                  <a:cubicBezTo>
                    <a:pt x="1238" y="462"/>
                    <a:pt x="1306" y="581"/>
                    <a:pt x="1364" y="678"/>
                  </a:cubicBezTo>
                  <a:cubicBezTo>
                    <a:pt x="1422" y="775"/>
                    <a:pt x="1463" y="859"/>
                    <a:pt x="1504" y="950"/>
                  </a:cubicBezTo>
                  <a:cubicBezTo>
                    <a:pt x="1545" y="1041"/>
                    <a:pt x="1578" y="1131"/>
                    <a:pt x="1613" y="1223"/>
                  </a:cubicBezTo>
                  <a:cubicBezTo>
                    <a:pt x="1647" y="1311"/>
                    <a:pt x="1683" y="1410"/>
                    <a:pt x="1717" y="1501"/>
                  </a:cubicBezTo>
                  <a:cubicBezTo>
                    <a:pt x="1748" y="1593"/>
                    <a:pt x="1784" y="1717"/>
                    <a:pt x="1802" y="1774"/>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8" name="Line 6">
              <a:extLst>
                <a:ext uri="{FF2B5EF4-FFF2-40B4-BE49-F238E27FC236}">
                  <a16:creationId xmlns:a16="http://schemas.microsoft.com/office/drawing/2014/main" id="{A4774ABF-33AE-4B41-A5B0-1CD03249082D}"/>
                </a:ext>
              </a:extLst>
            </p:cNvPr>
            <p:cNvSpPr>
              <a:spLocks noChangeShapeType="1"/>
            </p:cNvSpPr>
            <p:nvPr/>
          </p:nvSpPr>
          <p:spPr bwMode="auto">
            <a:xfrm>
              <a:off x="1371600" y="6019800"/>
              <a:ext cx="0" cy="2286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9" name="Line 7">
              <a:extLst>
                <a:ext uri="{FF2B5EF4-FFF2-40B4-BE49-F238E27FC236}">
                  <a16:creationId xmlns:a16="http://schemas.microsoft.com/office/drawing/2014/main" id="{437633DE-E613-4568-B56F-336CEE35579D}"/>
                </a:ext>
              </a:extLst>
            </p:cNvPr>
            <p:cNvSpPr>
              <a:spLocks noChangeShapeType="1"/>
            </p:cNvSpPr>
            <p:nvPr/>
          </p:nvSpPr>
          <p:spPr bwMode="auto">
            <a:xfrm>
              <a:off x="1371601" y="6247574"/>
              <a:ext cx="2133600" cy="0"/>
            </a:xfrm>
            <a:prstGeom prst="line">
              <a:avLst/>
            </a:prstGeom>
            <a:noFill/>
            <a:ln w="190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0" name="Line 8">
              <a:extLst>
                <a:ext uri="{FF2B5EF4-FFF2-40B4-BE49-F238E27FC236}">
                  <a16:creationId xmlns:a16="http://schemas.microsoft.com/office/drawing/2014/main" id="{55A86E68-E768-455D-8537-9BD00E96C8B9}"/>
                </a:ext>
              </a:extLst>
            </p:cNvPr>
            <p:cNvSpPr>
              <a:spLocks noChangeShapeType="1"/>
            </p:cNvSpPr>
            <p:nvPr/>
          </p:nvSpPr>
          <p:spPr bwMode="auto">
            <a:xfrm>
              <a:off x="3505200" y="6019800"/>
              <a:ext cx="0" cy="2286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 name="Text Box 9">
              <a:extLst>
                <a:ext uri="{FF2B5EF4-FFF2-40B4-BE49-F238E27FC236}">
                  <a16:creationId xmlns:a16="http://schemas.microsoft.com/office/drawing/2014/main" id="{45E3F14F-9A3B-4924-9523-64C912F69A0E}"/>
                </a:ext>
              </a:extLst>
            </p:cNvPr>
            <p:cNvSpPr txBox="1">
              <a:spLocks noChangeArrowheads="1"/>
            </p:cNvSpPr>
            <p:nvPr/>
          </p:nvSpPr>
          <p:spPr bwMode="auto">
            <a:xfrm>
              <a:off x="5562599" y="4495800"/>
              <a:ext cx="3581400" cy="50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ts val="1800"/>
                </a:lnSpc>
                <a:spcBef>
                  <a:spcPct val="50000"/>
                </a:spcBef>
              </a:pPr>
              <a:r>
                <a:rPr lang="en-US" sz="2400" b="1" dirty="0">
                  <a:solidFill>
                    <a:srgbClr val="008000"/>
                  </a:solidFill>
                </a:rPr>
                <a:t>Fan Performance Curve</a:t>
              </a:r>
              <a:endParaRPr lang="en-US" sz="2400" b="1" dirty="0"/>
            </a:p>
          </p:txBody>
        </p:sp>
        <p:sp>
          <p:nvSpPr>
            <p:cNvPr id="12" name="Line 10">
              <a:extLst>
                <a:ext uri="{FF2B5EF4-FFF2-40B4-BE49-F238E27FC236}">
                  <a16:creationId xmlns:a16="http://schemas.microsoft.com/office/drawing/2014/main" id="{0CD16782-1C16-44C5-9972-1871DA4C364D}"/>
                </a:ext>
              </a:extLst>
            </p:cNvPr>
            <p:cNvSpPr>
              <a:spLocks noChangeShapeType="1"/>
            </p:cNvSpPr>
            <p:nvPr/>
          </p:nvSpPr>
          <p:spPr bwMode="auto">
            <a:xfrm flipH="1">
              <a:off x="3810000" y="4724400"/>
              <a:ext cx="1752600"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3" name="Text Box 11">
              <a:extLst>
                <a:ext uri="{FF2B5EF4-FFF2-40B4-BE49-F238E27FC236}">
                  <a16:creationId xmlns:a16="http://schemas.microsoft.com/office/drawing/2014/main" id="{5B96D323-5550-4A26-97BD-055B01083BD4}"/>
                </a:ext>
              </a:extLst>
            </p:cNvPr>
            <p:cNvSpPr txBox="1">
              <a:spLocks noChangeArrowheads="1"/>
            </p:cNvSpPr>
            <p:nvPr/>
          </p:nvSpPr>
          <p:spPr bwMode="auto">
            <a:xfrm>
              <a:off x="5562599" y="1981200"/>
              <a:ext cx="4211860" cy="2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ts val="1800"/>
                </a:lnSpc>
                <a:spcBef>
                  <a:spcPct val="50000"/>
                </a:spcBef>
              </a:pPr>
              <a:r>
                <a:rPr lang="en-US" sz="2400" b="1" dirty="0">
                  <a:solidFill>
                    <a:schemeClr val="accent2"/>
                  </a:solidFill>
                </a:rPr>
                <a:t>System Resistance Curve</a:t>
              </a:r>
            </a:p>
          </p:txBody>
        </p:sp>
        <p:sp>
          <p:nvSpPr>
            <p:cNvPr id="14" name="Line 12">
              <a:extLst>
                <a:ext uri="{FF2B5EF4-FFF2-40B4-BE49-F238E27FC236}">
                  <a16:creationId xmlns:a16="http://schemas.microsoft.com/office/drawing/2014/main" id="{56C5F749-B97B-44E8-8CFC-821E37F111C4}"/>
                </a:ext>
              </a:extLst>
            </p:cNvPr>
            <p:cNvSpPr>
              <a:spLocks noChangeShapeType="1"/>
            </p:cNvSpPr>
            <p:nvPr/>
          </p:nvSpPr>
          <p:spPr bwMode="auto">
            <a:xfrm flipV="1">
              <a:off x="1066800" y="4114800"/>
              <a:ext cx="0" cy="1752600"/>
            </a:xfrm>
            <a:prstGeom prst="line">
              <a:avLst/>
            </a:prstGeom>
            <a:noFill/>
            <a:ln w="190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5" name="Line 13">
              <a:extLst>
                <a:ext uri="{FF2B5EF4-FFF2-40B4-BE49-F238E27FC236}">
                  <a16:creationId xmlns:a16="http://schemas.microsoft.com/office/drawing/2014/main" id="{D321DCEF-F30B-4217-A6CA-3102022C5706}"/>
                </a:ext>
              </a:extLst>
            </p:cNvPr>
            <p:cNvSpPr>
              <a:spLocks noChangeShapeType="1"/>
            </p:cNvSpPr>
            <p:nvPr/>
          </p:nvSpPr>
          <p:spPr bwMode="auto">
            <a:xfrm>
              <a:off x="914400" y="5867400"/>
              <a:ext cx="304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 name="Line 14">
              <a:extLst>
                <a:ext uri="{FF2B5EF4-FFF2-40B4-BE49-F238E27FC236}">
                  <a16:creationId xmlns:a16="http://schemas.microsoft.com/office/drawing/2014/main" id="{EC0C784D-EBCE-4EDC-9F20-C8DD6ADD2198}"/>
                </a:ext>
              </a:extLst>
            </p:cNvPr>
            <p:cNvSpPr>
              <a:spLocks noChangeShapeType="1"/>
            </p:cNvSpPr>
            <p:nvPr/>
          </p:nvSpPr>
          <p:spPr bwMode="auto">
            <a:xfrm>
              <a:off x="914400" y="4114800"/>
              <a:ext cx="304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 name="Line 15">
              <a:extLst>
                <a:ext uri="{FF2B5EF4-FFF2-40B4-BE49-F238E27FC236}">
                  <a16:creationId xmlns:a16="http://schemas.microsoft.com/office/drawing/2014/main" id="{378A2EF4-4C5A-411E-A920-D6EE0AA0D179}"/>
                </a:ext>
              </a:extLst>
            </p:cNvPr>
            <p:cNvSpPr>
              <a:spLocks noChangeShapeType="1"/>
            </p:cNvSpPr>
            <p:nvPr/>
          </p:nvSpPr>
          <p:spPr bwMode="auto">
            <a:xfrm flipH="1">
              <a:off x="4419600" y="2209800"/>
              <a:ext cx="1143000"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8" name="Line 16">
              <a:extLst>
                <a:ext uri="{FF2B5EF4-FFF2-40B4-BE49-F238E27FC236}">
                  <a16:creationId xmlns:a16="http://schemas.microsoft.com/office/drawing/2014/main" id="{E2049EE4-972C-445F-AD78-89801D10C35B}"/>
                </a:ext>
              </a:extLst>
            </p:cNvPr>
            <p:cNvSpPr>
              <a:spLocks noChangeShapeType="1"/>
            </p:cNvSpPr>
            <p:nvPr/>
          </p:nvSpPr>
          <p:spPr bwMode="auto">
            <a:xfrm>
              <a:off x="3505200" y="4191000"/>
              <a:ext cx="0" cy="18288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9" name="Line 17">
              <a:extLst>
                <a:ext uri="{FF2B5EF4-FFF2-40B4-BE49-F238E27FC236}">
                  <a16:creationId xmlns:a16="http://schemas.microsoft.com/office/drawing/2014/main" id="{6D3F1A8C-7C2E-4BF2-9D05-4135A33A8069}"/>
                </a:ext>
              </a:extLst>
            </p:cNvPr>
            <p:cNvSpPr>
              <a:spLocks noChangeShapeType="1"/>
            </p:cNvSpPr>
            <p:nvPr/>
          </p:nvSpPr>
          <p:spPr bwMode="auto">
            <a:xfrm>
              <a:off x="1219200" y="4114800"/>
              <a:ext cx="2286000" cy="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0" name="Text Box 18">
              <a:extLst>
                <a:ext uri="{FF2B5EF4-FFF2-40B4-BE49-F238E27FC236}">
                  <a16:creationId xmlns:a16="http://schemas.microsoft.com/office/drawing/2014/main" id="{2A3E9CAA-0474-4E63-BCD1-9E274BEDAEEE}"/>
                </a:ext>
              </a:extLst>
            </p:cNvPr>
            <p:cNvSpPr txBox="1">
              <a:spLocks noChangeArrowheads="1"/>
            </p:cNvSpPr>
            <p:nvPr/>
          </p:nvSpPr>
          <p:spPr bwMode="auto">
            <a:xfrm>
              <a:off x="5562599" y="3810000"/>
              <a:ext cx="4301926" cy="40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dirty="0">
                  <a:solidFill>
                    <a:srgbClr val="000000"/>
                  </a:solidFill>
                </a:rPr>
                <a:t>Point of Operation</a:t>
              </a:r>
            </a:p>
          </p:txBody>
        </p:sp>
        <p:sp>
          <p:nvSpPr>
            <p:cNvPr id="21" name="Line 19">
              <a:extLst>
                <a:ext uri="{FF2B5EF4-FFF2-40B4-BE49-F238E27FC236}">
                  <a16:creationId xmlns:a16="http://schemas.microsoft.com/office/drawing/2014/main" id="{0B432CD0-3D61-4B55-B2F8-D47451A1E002}"/>
                </a:ext>
              </a:extLst>
            </p:cNvPr>
            <p:cNvSpPr>
              <a:spLocks noChangeShapeType="1"/>
            </p:cNvSpPr>
            <p:nvPr/>
          </p:nvSpPr>
          <p:spPr bwMode="auto">
            <a:xfrm flipH="1">
              <a:off x="3581400" y="4114800"/>
              <a:ext cx="1981200"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2" name="Freeform 20">
              <a:extLst>
                <a:ext uri="{FF2B5EF4-FFF2-40B4-BE49-F238E27FC236}">
                  <a16:creationId xmlns:a16="http://schemas.microsoft.com/office/drawing/2014/main" id="{3DCFF08F-9174-4E34-803B-10730919B9B9}"/>
                </a:ext>
              </a:extLst>
            </p:cNvPr>
            <p:cNvSpPr>
              <a:spLocks/>
            </p:cNvSpPr>
            <p:nvPr/>
          </p:nvSpPr>
          <p:spPr bwMode="auto">
            <a:xfrm>
              <a:off x="1298575" y="3098800"/>
              <a:ext cx="3624263" cy="1539875"/>
            </a:xfrm>
            <a:custGeom>
              <a:avLst/>
              <a:gdLst>
                <a:gd name="T0" fmla="*/ 0 w 2283"/>
                <a:gd name="T1" fmla="*/ 2147483647 h 970"/>
                <a:gd name="T2" fmla="*/ 2147483647 w 2283"/>
                <a:gd name="T3" fmla="*/ 2147483647 h 970"/>
                <a:gd name="T4" fmla="*/ 2147483647 w 2283"/>
                <a:gd name="T5" fmla="*/ 2147483647 h 970"/>
                <a:gd name="T6" fmla="*/ 2147483647 w 2283"/>
                <a:gd name="T7" fmla="*/ 2147483647 h 970"/>
                <a:gd name="T8" fmla="*/ 2147483647 w 2283"/>
                <a:gd name="T9" fmla="*/ 2147483647 h 970"/>
                <a:gd name="T10" fmla="*/ 2147483647 w 2283"/>
                <a:gd name="T11" fmla="*/ 2147483647 h 970"/>
                <a:gd name="T12" fmla="*/ 2147483647 w 2283"/>
                <a:gd name="T13" fmla="*/ 2147483647 h 970"/>
                <a:gd name="T14" fmla="*/ 2147483647 w 2283"/>
                <a:gd name="T15" fmla="*/ 2147483647 h 970"/>
                <a:gd name="T16" fmla="*/ 2147483647 w 2283"/>
                <a:gd name="T17" fmla="*/ 2147483647 h 970"/>
                <a:gd name="T18" fmla="*/ 2147483647 w 2283"/>
                <a:gd name="T19" fmla="*/ 2147483647 h 970"/>
                <a:gd name="T20" fmla="*/ 2147483647 w 2283"/>
                <a:gd name="T21" fmla="*/ 2147483647 h 970"/>
                <a:gd name="T22" fmla="*/ 2147483647 w 2283"/>
                <a:gd name="T23" fmla="*/ 2147483647 h 970"/>
                <a:gd name="T24" fmla="*/ 2147483647 w 2283"/>
                <a:gd name="T25" fmla="*/ 2147483647 h 9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83"/>
                <a:gd name="T40" fmla="*/ 0 h 970"/>
                <a:gd name="T41" fmla="*/ 2283 w 2283"/>
                <a:gd name="T42" fmla="*/ 970 h 9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83" h="970">
                  <a:moveTo>
                    <a:pt x="0" y="970"/>
                  </a:moveTo>
                  <a:cubicBezTo>
                    <a:pt x="30" y="947"/>
                    <a:pt x="121" y="870"/>
                    <a:pt x="179" y="822"/>
                  </a:cubicBezTo>
                  <a:cubicBezTo>
                    <a:pt x="237" y="774"/>
                    <a:pt x="296" y="727"/>
                    <a:pt x="351" y="682"/>
                  </a:cubicBezTo>
                  <a:cubicBezTo>
                    <a:pt x="406" y="637"/>
                    <a:pt x="460" y="591"/>
                    <a:pt x="507" y="550"/>
                  </a:cubicBezTo>
                  <a:cubicBezTo>
                    <a:pt x="554" y="509"/>
                    <a:pt x="582" y="475"/>
                    <a:pt x="631" y="433"/>
                  </a:cubicBezTo>
                  <a:cubicBezTo>
                    <a:pt x="680" y="391"/>
                    <a:pt x="744" y="344"/>
                    <a:pt x="803" y="300"/>
                  </a:cubicBezTo>
                  <a:cubicBezTo>
                    <a:pt x="862" y="256"/>
                    <a:pt x="922" y="207"/>
                    <a:pt x="982" y="168"/>
                  </a:cubicBezTo>
                  <a:cubicBezTo>
                    <a:pt x="1042" y="129"/>
                    <a:pt x="1096" y="93"/>
                    <a:pt x="1161" y="66"/>
                  </a:cubicBezTo>
                  <a:cubicBezTo>
                    <a:pt x="1226" y="39"/>
                    <a:pt x="1288" y="8"/>
                    <a:pt x="1372" y="4"/>
                  </a:cubicBezTo>
                  <a:cubicBezTo>
                    <a:pt x="1456" y="0"/>
                    <a:pt x="1585" y="26"/>
                    <a:pt x="1668" y="43"/>
                  </a:cubicBezTo>
                  <a:cubicBezTo>
                    <a:pt x="1751" y="60"/>
                    <a:pt x="1797" y="73"/>
                    <a:pt x="1870" y="105"/>
                  </a:cubicBezTo>
                  <a:cubicBezTo>
                    <a:pt x="1943" y="137"/>
                    <a:pt x="2035" y="195"/>
                    <a:pt x="2104" y="238"/>
                  </a:cubicBezTo>
                  <a:cubicBezTo>
                    <a:pt x="2173" y="281"/>
                    <a:pt x="2246" y="337"/>
                    <a:pt x="2283" y="363"/>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3" name="Text Box 21">
              <a:extLst>
                <a:ext uri="{FF2B5EF4-FFF2-40B4-BE49-F238E27FC236}">
                  <a16:creationId xmlns:a16="http://schemas.microsoft.com/office/drawing/2014/main" id="{74212377-00E7-41C3-B35C-BF0E067E833B}"/>
                </a:ext>
              </a:extLst>
            </p:cNvPr>
            <p:cNvSpPr txBox="1">
              <a:spLocks noChangeArrowheads="1"/>
            </p:cNvSpPr>
            <p:nvPr/>
          </p:nvSpPr>
          <p:spPr bwMode="auto">
            <a:xfrm>
              <a:off x="5562599" y="2764971"/>
              <a:ext cx="4211860" cy="40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dirty="0">
                  <a:solidFill>
                    <a:srgbClr val="000000"/>
                  </a:solidFill>
                </a:rPr>
                <a:t>BHP Requirement</a:t>
              </a:r>
            </a:p>
          </p:txBody>
        </p:sp>
        <p:sp>
          <p:nvSpPr>
            <p:cNvPr id="24" name="Line 22">
              <a:extLst>
                <a:ext uri="{FF2B5EF4-FFF2-40B4-BE49-F238E27FC236}">
                  <a16:creationId xmlns:a16="http://schemas.microsoft.com/office/drawing/2014/main" id="{F25E46DC-A9FA-461E-BC31-1EFDAF0360B2}"/>
                </a:ext>
              </a:extLst>
            </p:cNvPr>
            <p:cNvSpPr>
              <a:spLocks noChangeShapeType="1"/>
            </p:cNvSpPr>
            <p:nvPr/>
          </p:nvSpPr>
          <p:spPr bwMode="auto">
            <a:xfrm flipH="1">
              <a:off x="3581400" y="3048000"/>
              <a:ext cx="1981200"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5" name="Text Box 24">
              <a:extLst>
                <a:ext uri="{FF2B5EF4-FFF2-40B4-BE49-F238E27FC236}">
                  <a16:creationId xmlns:a16="http://schemas.microsoft.com/office/drawing/2014/main" id="{13E6195B-5390-49EE-929A-CC20CFE7D0B3}"/>
                </a:ext>
              </a:extLst>
            </p:cNvPr>
            <p:cNvSpPr txBox="1">
              <a:spLocks noChangeArrowheads="1"/>
            </p:cNvSpPr>
            <p:nvPr/>
          </p:nvSpPr>
          <p:spPr bwMode="auto">
            <a:xfrm>
              <a:off x="5562599" y="3287486"/>
              <a:ext cx="3581400" cy="40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dirty="0">
                  <a:solidFill>
                    <a:srgbClr val="FF3300"/>
                  </a:solidFill>
                </a:rPr>
                <a:t>BHP Curve</a:t>
              </a:r>
            </a:p>
          </p:txBody>
        </p:sp>
        <p:sp>
          <p:nvSpPr>
            <p:cNvPr id="26" name="Line 25">
              <a:extLst>
                <a:ext uri="{FF2B5EF4-FFF2-40B4-BE49-F238E27FC236}">
                  <a16:creationId xmlns:a16="http://schemas.microsoft.com/office/drawing/2014/main" id="{1679218C-6101-44F9-A894-6371E7A1C791}"/>
                </a:ext>
              </a:extLst>
            </p:cNvPr>
            <p:cNvSpPr>
              <a:spLocks noChangeShapeType="1"/>
            </p:cNvSpPr>
            <p:nvPr/>
          </p:nvSpPr>
          <p:spPr bwMode="auto">
            <a:xfrm flipH="1">
              <a:off x="4876800" y="3581400"/>
              <a:ext cx="685800"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27" name="Text Box 26">
              <a:extLst>
                <a:ext uri="{FF2B5EF4-FFF2-40B4-BE49-F238E27FC236}">
                  <a16:creationId xmlns:a16="http://schemas.microsoft.com/office/drawing/2014/main" id="{051C1F46-3004-4265-8801-00C372A69EC5}"/>
                </a:ext>
              </a:extLst>
            </p:cNvPr>
            <p:cNvSpPr txBox="1">
              <a:spLocks noChangeArrowheads="1"/>
            </p:cNvSpPr>
            <p:nvPr/>
          </p:nvSpPr>
          <p:spPr bwMode="auto">
            <a:xfrm rot="16200000">
              <a:off x="-369893" y="4645402"/>
              <a:ext cx="2328876" cy="41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b="1" dirty="0">
                  <a:solidFill>
                    <a:srgbClr val="000000"/>
                  </a:solidFill>
                </a:rPr>
                <a:t>Static Pressure</a:t>
              </a:r>
            </a:p>
          </p:txBody>
        </p:sp>
        <p:sp>
          <p:nvSpPr>
            <p:cNvPr id="28" name="Freeform 27">
              <a:extLst>
                <a:ext uri="{FF2B5EF4-FFF2-40B4-BE49-F238E27FC236}">
                  <a16:creationId xmlns:a16="http://schemas.microsoft.com/office/drawing/2014/main" id="{5F5149AA-6FC5-410B-8F49-2CC448650140}"/>
                </a:ext>
              </a:extLst>
            </p:cNvPr>
            <p:cNvSpPr>
              <a:spLocks/>
            </p:cNvSpPr>
            <p:nvPr/>
          </p:nvSpPr>
          <p:spPr bwMode="auto">
            <a:xfrm>
              <a:off x="1295400" y="2103438"/>
              <a:ext cx="3133725" cy="3762375"/>
            </a:xfrm>
            <a:custGeom>
              <a:avLst/>
              <a:gdLst>
                <a:gd name="T0" fmla="*/ 0 w 1974"/>
                <a:gd name="T1" fmla="*/ 2147483647 h 2370"/>
                <a:gd name="T2" fmla="*/ 2147483647 w 1974"/>
                <a:gd name="T3" fmla="*/ 2147483647 h 2370"/>
                <a:gd name="T4" fmla="*/ 2147483647 w 1974"/>
                <a:gd name="T5" fmla="*/ 2147483647 h 2370"/>
                <a:gd name="T6" fmla="*/ 2147483647 w 1974"/>
                <a:gd name="T7" fmla="*/ 2147483647 h 2370"/>
                <a:gd name="T8" fmla="*/ 2147483647 w 1974"/>
                <a:gd name="T9" fmla="*/ 2147483647 h 2370"/>
                <a:gd name="T10" fmla="*/ 2147483647 w 1974"/>
                <a:gd name="T11" fmla="*/ 2147483647 h 2370"/>
                <a:gd name="T12" fmla="*/ 2147483647 w 1974"/>
                <a:gd name="T13" fmla="*/ 2147483647 h 2370"/>
                <a:gd name="T14" fmla="*/ 2147483647 w 1974"/>
                <a:gd name="T15" fmla="*/ 2147483647 h 2370"/>
                <a:gd name="T16" fmla="*/ 2147483647 w 1974"/>
                <a:gd name="T17" fmla="*/ 2147483647 h 2370"/>
                <a:gd name="T18" fmla="*/ 2147483647 w 1974"/>
                <a:gd name="T19" fmla="*/ 2147483647 h 2370"/>
                <a:gd name="T20" fmla="*/ 2147483647 w 1974"/>
                <a:gd name="T21" fmla="*/ 2147483647 h 2370"/>
                <a:gd name="T22" fmla="*/ 2147483647 w 1974"/>
                <a:gd name="T23" fmla="*/ 2147483647 h 2370"/>
                <a:gd name="T24" fmla="*/ 2147483647 w 1974"/>
                <a:gd name="T25" fmla="*/ 0 h 23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4"/>
                <a:gd name="T40" fmla="*/ 0 h 2370"/>
                <a:gd name="T41" fmla="*/ 1974 w 1974"/>
                <a:gd name="T42" fmla="*/ 2370 h 23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4" h="2370">
                  <a:moveTo>
                    <a:pt x="0" y="2370"/>
                  </a:moveTo>
                  <a:cubicBezTo>
                    <a:pt x="58" y="2345"/>
                    <a:pt x="242" y="2276"/>
                    <a:pt x="351" y="2222"/>
                  </a:cubicBezTo>
                  <a:cubicBezTo>
                    <a:pt x="460" y="2168"/>
                    <a:pt x="574" y="2096"/>
                    <a:pt x="655" y="2043"/>
                  </a:cubicBezTo>
                  <a:cubicBezTo>
                    <a:pt x="736" y="1990"/>
                    <a:pt x="781" y="1947"/>
                    <a:pt x="836" y="1901"/>
                  </a:cubicBezTo>
                  <a:cubicBezTo>
                    <a:pt x="891" y="1855"/>
                    <a:pt x="938" y="1812"/>
                    <a:pt x="984" y="1769"/>
                  </a:cubicBezTo>
                  <a:cubicBezTo>
                    <a:pt x="1030" y="1726"/>
                    <a:pt x="1068" y="1692"/>
                    <a:pt x="1109" y="1644"/>
                  </a:cubicBezTo>
                  <a:cubicBezTo>
                    <a:pt x="1150" y="1596"/>
                    <a:pt x="1189" y="1543"/>
                    <a:pt x="1233" y="1481"/>
                  </a:cubicBezTo>
                  <a:cubicBezTo>
                    <a:pt x="1277" y="1419"/>
                    <a:pt x="1331" y="1345"/>
                    <a:pt x="1374" y="1270"/>
                  </a:cubicBezTo>
                  <a:cubicBezTo>
                    <a:pt x="1417" y="1195"/>
                    <a:pt x="1451" y="1113"/>
                    <a:pt x="1491" y="1029"/>
                  </a:cubicBezTo>
                  <a:cubicBezTo>
                    <a:pt x="1531" y="945"/>
                    <a:pt x="1568" y="863"/>
                    <a:pt x="1615" y="764"/>
                  </a:cubicBezTo>
                  <a:cubicBezTo>
                    <a:pt x="1662" y="665"/>
                    <a:pt x="1728" y="528"/>
                    <a:pt x="1771" y="436"/>
                  </a:cubicBezTo>
                  <a:cubicBezTo>
                    <a:pt x="1814" y="344"/>
                    <a:pt x="1838" y="283"/>
                    <a:pt x="1872" y="210"/>
                  </a:cubicBezTo>
                  <a:cubicBezTo>
                    <a:pt x="1933" y="114"/>
                    <a:pt x="1953" y="44"/>
                    <a:pt x="1974" y="0"/>
                  </a:cubicBezTo>
                </a:path>
              </a:pathLst>
            </a:custGeom>
            <a:noFill/>
            <a:ln w="317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9" name="Line 34">
              <a:extLst>
                <a:ext uri="{FF2B5EF4-FFF2-40B4-BE49-F238E27FC236}">
                  <a16:creationId xmlns:a16="http://schemas.microsoft.com/office/drawing/2014/main" id="{5C2172FD-59B3-4FDB-9BC0-BD9C4FF80957}"/>
                </a:ext>
              </a:extLst>
            </p:cNvPr>
            <p:cNvSpPr>
              <a:spLocks noChangeShapeType="1"/>
            </p:cNvSpPr>
            <p:nvPr/>
          </p:nvSpPr>
          <p:spPr bwMode="auto">
            <a:xfrm>
              <a:off x="3505200" y="3048000"/>
              <a:ext cx="0" cy="10668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30" name="AutoShape 23">
              <a:extLst>
                <a:ext uri="{FF2B5EF4-FFF2-40B4-BE49-F238E27FC236}">
                  <a16:creationId xmlns:a16="http://schemas.microsoft.com/office/drawing/2014/main" id="{0FBB1A5E-6FC2-48C7-ABDC-30F68F11945E}"/>
                </a:ext>
              </a:extLst>
            </p:cNvPr>
            <p:cNvSpPr>
              <a:spLocks noChangeArrowheads="1"/>
            </p:cNvSpPr>
            <p:nvPr/>
          </p:nvSpPr>
          <p:spPr bwMode="auto">
            <a:xfrm>
              <a:off x="3352800" y="2971800"/>
              <a:ext cx="228600" cy="228600"/>
            </a:xfrm>
            <a:prstGeom prst="flowChartConnector">
              <a:avLst/>
            </a:prstGeom>
            <a:solidFill>
              <a:schemeClr val="tx1"/>
            </a:solidFill>
            <a:ln w="12700">
              <a:solidFill>
                <a:srgbClr val="000000"/>
              </a:solidFill>
              <a:round/>
              <a:headEnd/>
              <a:tailEnd/>
            </a:ln>
          </p:spPr>
          <p:txBody>
            <a:bodyPr wrap="none" anchor="ctr"/>
            <a:lstStyle/>
            <a:p>
              <a:pPr algn="ctr"/>
              <a:r>
                <a:rPr lang="en-US" sz="1200" b="1" dirty="0">
                  <a:solidFill>
                    <a:schemeClr val="accent2"/>
                  </a:solidFill>
                </a:rPr>
                <a:t>2</a:t>
              </a:r>
            </a:p>
          </p:txBody>
        </p:sp>
        <p:sp>
          <p:nvSpPr>
            <p:cNvPr id="31" name="AutoShape 28">
              <a:extLst>
                <a:ext uri="{FF2B5EF4-FFF2-40B4-BE49-F238E27FC236}">
                  <a16:creationId xmlns:a16="http://schemas.microsoft.com/office/drawing/2014/main" id="{0E08A565-2FF5-4332-A065-5A01F856337D}"/>
                </a:ext>
              </a:extLst>
            </p:cNvPr>
            <p:cNvSpPr>
              <a:spLocks noChangeArrowheads="1"/>
            </p:cNvSpPr>
            <p:nvPr/>
          </p:nvSpPr>
          <p:spPr bwMode="auto">
            <a:xfrm>
              <a:off x="3352800" y="4038600"/>
              <a:ext cx="228600" cy="228600"/>
            </a:xfrm>
            <a:prstGeom prst="flowChartConnector">
              <a:avLst/>
            </a:prstGeom>
            <a:solidFill>
              <a:schemeClr val="tx1"/>
            </a:solidFill>
            <a:ln w="12700">
              <a:solidFill>
                <a:srgbClr val="000000"/>
              </a:solidFill>
              <a:round/>
              <a:headEnd/>
              <a:tailEnd/>
            </a:ln>
          </p:spPr>
          <p:txBody>
            <a:bodyPr wrap="none" anchor="ctr"/>
            <a:lstStyle/>
            <a:p>
              <a:pPr algn="ctr"/>
              <a:r>
                <a:rPr lang="en-US" sz="1200" b="1" dirty="0">
                  <a:solidFill>
                    <a:schemeClr val="accent2"/>
                  </a:solidFill>
                </a:rPr>
                <a:t>1</a:t>
              </a:r>
            </a:p>
          </p:txBody>
        </p:sp>
      </p:grpSp>
    </p:spTree>
    <p:extLst>
      <p:ext uri="{BB962C8B-B14F-4D97-AF65-F5344CB8AC3E}">
        <p14:creationId xmlns:p14="http://schemas.microsoft.com/office/powerpoint/2010/main" val="3271004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792905AB-06A9-45F8-B4CB-5A8252647E29}"/>
              </a:ext>
            </a:extLst>
          </p:cNvPr>
          <p:cNvGraphicFramePr>
            <a:graphicFrameLocks noChangeAspect="1"/>
          </p:cNvGraphicFramePr>
          <p:nvPr/>
        </p:nvGraphicFramePr>
        <p:xfrm>
          <a:off x="1924512" y="1690701"/>
          <a:ext cx="4895388" cy="3073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FE8D508-EA0F-45AF-833C-5654C3517FFB}"/>
              </a:ext>
            </a:extLst>
          </p:cNvPr>
          <p:cNvSpPr>
            <a:spLocks noGrp="1"/>
          </p:cNvSpPr>
          <p:nvPr>
            <p:ph type="title"/>
          </p:nvPr>
        </p:nvSpPr>
        <p:spPr/>
        <p:txBody>
          <a:bodyPr/>
          <a:lstStyle/>
          <a:p>
            <a:r>
              <a:rPr lang="en-US" dirty="0"/>
              <a:t>Section 4: System Curve</a:t>
            </a:r>
          </a:p>
        </p:txBody>
      </p:sp>
      <p:sp>
        <p:nvSpPr>
          <p:cNvPr id="3" name="Content Placeholder 2">
            <a:extLst>
              <a:ext uri="{FF2B5EF4-FFF2-40B4-BE49-F238E27FC236}">
                <a16:creationId xmlns:a16="http://schemas.microsoft.com/office/drawing/2014/main" id="{D60CE03C-5206-40E8-A2BB-B2D377BB48C8}"/>
              </a:ext>
            </a:extLst>
          </p:cNvPr>
          <p:cNvSpPr>
            <a:spLocks noGrp="1"/>
          </p:cNvSpPr>
          <p:nvPr>
            <p:ph idx="1"/>
          </p:nvPr>
        </p:nvSpPr>
        <p:spPr>
          <a:xfrm>
            <a:off x="1457864" y="4683123"/>
            <a:ext cx="10515600" cy="2044701"/>
          </a:xfrm>
        </p:spPr>
        <p:txBody>
          <a:bodyPr>
            <a:normAutofit fontScale="77500" lnSpcReduction="20000"/>
          </a:bodyPr>
          <a:lstStyle/>
          <a:p>
            <a:pPr marL="0" indent="0" eaLnBrk="1" hangingPunct="1">
              <a:spcBef>
                <a:spcPct val="50000"/>
              </a:spcBef>
              <a:buNone/>
            </a:pPr>
            <a:r>
              <a:rPr lang="en-US" sz="2800" dirty="0">
                <a:solidFill>
                  <a:schemeClr val="accent1">
                    <a:lumMod val="75000"/>
                  </a:schemeClr>
                </a:solidFill>
              </a:rPr>
              <a:t>Pressure Loss = (V</a:t>
            </a:r>
            <a:r>
              <a:rPr lang="en-US" sz="2800" baseline="30000" dirty="0">
                <a:solidFill>
                  <a:schemeClr val="accent1">
                    <a:lumMod val="75000"/>
                  </a:schemeClr>
                </a:solidFill>
              </a:rPr>
              <a:t>X</a:t>
            </a:r>
            <a:r>
              <a:rPr lang="en-US" sz="2800" dirty="0">
                <a:solidFill>
                  <a:schemeClr val="accent1">
                    <a:lumMod val="75000"/>
                  </a:schemeClr>
                </a:solidFill>
              </a:rPr>
              <a:t>)  where X = 2 for turbulent flow</a:t>
            </a:r>
          </a:p>
          <a:p>
            <a:pPr marL="0" indent="0" eaLnBrk="1" hangingPunct="1">
              <a:spcBef>
                <a:spcPct val="50000"/>
              </a:spcBef>
              <a:buNone/>
            </a:pPr>
            <a:r>
              <a:rPr lang="en-US" sz="2800" dirty="0">
                <a:solidFill>
                  <a:schemeClr val="accent1">
                    <a:lumMod val="75000"/>
                  </a:schemeClr>
                </a:solidFill>
              </a:rPr>
              <a:t>Pressure Loss ~</a:t>
            </a:r>
            <a:r>
              <a:rPr lang="en-US" sz="2800" i="1" dirty="0">
                <a:solidFill>
                  <a:schemeClr val="accent1">
                    <a:lumMod val="75000"/>
                  </a:schemeClr>
                </a:solidFill>
              </a:rPr>
              <a:t> </a:t>
            </a:r>
            <a:r>
              <a:rPr lang="en-US" sz="2800" dirty="0">
                <a:solidFill>
                  <a:schemeClr val="accent1">
                    <a:lumMod val="75000"/>
                  </a:schemeClr>
                </a:solidFill>
              </a:rPr>
              <a:t>SP ~ V</a:t>
            </a:r>
            <a:r>
              <a:rPr lang="en-US" sz="2800" baseline="30000" dirty="0">
                <a:solidFill>
                  <a:schemeClr val="accent1">
                    <a:lumMod val="75000"/>
                  </a:schemeClr>
                </a:solidFill>
              </a:rPr>
              <a:t>2</a:t>
            </a:r>
            <a:r>
              <a:rPr lang="en-US" sz="2800" dirty="0">
                <a:solidFill>
                  <a:schemeClr val="accent1">
                    <a:lumMod val="75000"/>
                  </a:schemeClr>
                </a:solidFill>
              </a:rPr>
              <a:t> ~ Q</a:t>
            </a:r>
            <a:r>
              <a:rPr lang="en-US" sz="2800" baseline="30000" dirty="0">
                <a:solidFill>
                  <a:schemeClr val="accent1">
                    <a:lumMod val="75000"/>
                  </a:schemeClr>
                </a:solidFill>
              </a:rPr>
              <a:t>2 </a:t>
            </a:r>
            <a:r>
              <a:rPr lang="en-US" sz="2800" dirty="0">
                <a:solidFill>
                  <a:schemeClr val="accent1">
                    <a:lumMod val="75000"/>
                  </a:schemeClr>
                </a:solidFill>
              </a:rPr>
              <a:t>  </a:t>
            </a:r>
          </a:p>
          <a:p>
            <a:pPr marL="0" indent="0" eaLnBrk="1" hangingPunct="1">
              <a:spcBef>
                <a:spcPct val="50000"/>
              </a:spcBef>
              <a:buNone/>
            </a:pPr>
            <a:r>
              <a:rPr lang="en-US" sz="2800" dirty="0">
                <a:solidFill>
                  <a:schemeClr val="accent1">
                    <a:lumMod val="75000"/>
                  </a:schemeClr>
                </a:solidFill>
              </a:rPr>
              <a:t>K = A Constant set by the system</a:t>
            </a:r>
          </a:p>
          <a:p>
            <a:pPr marL="0" indent="0" eaLnBrk="1" hangingPunct="1">
              <a:spcBef>
                <a:spcPct val="50000"/>
              </a:spcBef>
              <a:buNone/>
            </a:pPr>
            <a:r>
              <a:rPr lang="en-US" sz="2800" dirty="0">
                <a:solidFill>
                  <a:schemeClr val="accent1">
                    <a:lumMod val="75000"/>
                  </a:schemeClr>
                </a:solidFill>
              </a:rPr>
              <a:t>  </a:t>
            </a:r>
          </a:p>
          <a:p>
            <a:pPr marL="0" indent="0" eaLnBrk="1" hangingPunct="1">
              <a:spcBef>
                <a:spcPct val="50000"/>
              </a:spcBef>
              <a:buNone/>
            </a:pPr>
            <a:r>
              <a:rPr lang="en-US" sz="2800" dirty="0">
                <a:solidFill>
                  <a:schemeClr val="accent1">
                    <a:lumMod val="75000"/>
                  </a:schemeClr>
                </a:solidFill>
              </a:rPr>
              <a:t>SP</a:t>
            </a:r>
            <a:r>
              <a:rPr lang="en-US" sz="2800" baseline="-25000" dirty="0">
                <a:solidFill>
                  <a:schemeClr val="accent1">
                    <a:lumMod val="75000"/>
                  </a:schemeClr>
                </a:solidFill>
              </a:rPr>
              <a:t>Loss</a:t>
            </a:r>
            <a:r>
              <a:rPr lang="en-US" sz="2800" dirty="0">
                <a:solidFill>
                  <a:schemeClr val="accent1">
                    <a:lumMod val="75000"/>
                  </a:schemeClr>
                </a:solidFill>
              </a:rPr>
              <a:t> = kQ</a:t>
            </a:r>
            <a:r>
              <a:rPr lang="en-US" sz="2800" baseline="30000" dirty="0">
                <a:solidFill>
                  <a:schemeClr val="accent1">
                    <a:lumMod val="75000"/>
                  </a:schemeClr>
                </a:solidFill>
              </a:rPr>
              <a:t>2                   </a:t>
            </a:r>
            <a:r>
              <a:rPr lang="en-US" sz="2800" dirty="0">
                <a:solidFill>
                  <a:schemeClr val="accent1">
                    <a:lumMod val="75000"/>
                  </a:schemeClr>
                </a:solidFill>
              </a:rPr>
              <a:t>System curve</a:t>
            </a:r>
            <a:endParaRPr lang="en-US" dirty="0">
              <a:solidFill>
                <a:schemeClr val="accent1">
                  <a:lumMod val="75000"/>
                </a:schemeClr>
              </a:solidFill>
            </a:endParaRPr>
          </a:p>
        </p:txBody>
      </p:sp>
      <p:pic>
        <p:nvPicPr>
          <p:cNvPr id="9" name="Picture 8">
            <a:extLst>
              <a:ext uri="{FF2B5EF4-FFF2-40B4-BE49-F238E27FC236}">
                <a16:creationId xmlns:a16="http://schemas.microsoft.com/office/drawing/2014/main" id="{153F0F50-3313-41ED-BC91-18E66BFEA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73" r="4202"/>
          <a:stretch/>
        </p:blipFill>
        <p:spPr>
          <a:xfrm>
            <a:off x="7544472" y="1660524"/>
            <a:ext cx="4027251" cy="3022599"/>
          </a:xfrm>
          <a:prstGeom prst="rect">
            <a:avLst/>
          </a:prstGeom>
        </p:spPr>
      </p:pic>
      <p:pic>
        <p:nvPicPr>
          <p:cNvPr id="11" name="Picture 10">
            <a:extLst>
              <a:ext uri="{FF2B5EF4-FFF2-40B4-BE49-F238E27FC236}">
                <a16:creationId xmlns:a16="http://schemas.microsoft.com/office/drawing/2014/main" id="{6CDB3869-31C0-4167-A72F-7053F3BAA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900" y="5705473"/>
            <a:ext cx="1607959" cy="952583"/>
          </a:xfrm>
          <a:prstGeom prst="rect">
            <a:avLst/>
          </a:prstGeom>
        </p:spPr>
      </p:pic>
    </p:spTree>
    <p:extLst>
      <p:ext uri="{BB962C8B-B14F-4D97-AF65-F5344CB8AC3E}">
        <p14:creationId xmlns:p14="http://schemas.microsoft.com/office/powerpoint/2010/main" val="2720255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1DA3-0006-4E21-8E29-48135240B5A6}"/>
              </a:ext>
            </a:extLst>
          </p:cNvPr>
          <p:cNvSpPr>
            <a:spLocks noGrp="1"/>
          </p:cNvSpPr>
          <p:nvPr>
            <p:ph type="title"/>
          </p:nvPr>
        </p:nvSpPr>
        <p:spPr/>
        <p:txBody>
          <a:bodyPr/>
          <a:lstStyle/>
          <a:p>
            <a:r>
              <a:rPr lang="en-US" dirty="0"/>
              <a:t>Section 2: System</a:t>
            </a:r>
          </a:p>
        </p:txBody>
      </p:sp>
      <p:pic>
        <p:nvPicPr>
          <p:cNvPr id="17410" name="Picture 2" descr="How is your HVAC Ductwork? | Gentry Air Conditioning">
            <a:extLst>
              <a:ext uri="{FF2B5EF4-FFF2-40B4-BE49-F238E27FC236}">
                <a16:creationId xmlns:a16="http://schemas.microsoft.com/office/drawing/2014/main" id="{D38F9308-0090-4E81-B59A-4E2A72815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008" y="1922023"/>
            <a:ext cx="6398022" cy="425358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412" name="Picture 4" descr="CD50CE/TED50CE Dampers – Ruskin | 2017-12-18 | Engineered Systems ...">
            <a:extLst>
              <a:ext uri="{FF2B5EF4-FFF2-40B4-BE49-F238E27FC236}">
                <a16:creationId xmlns:a16="http://schemas.microsoft.com/office/drawing/2014/main" id="{755F8B41-0296-475A-89AB-F8C3CCF229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676" t="3939" r="35404" b="10450"/>
          <a:stretch/>
        </p:blipFill>
        <p:spPr bwMode="auto">
          <a:xfrm>
            <a:off x="8899599" y="2182145"/>
            <a:ext cx="2571839" cy="399345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418" name="Picture 10" descr="Spiral Duct - Spiral Ducts Manufacturer from New Delhi">
            <a:extLst>
              <a:ext uri="{FF2B5EF4-FFF2-40B4-BE49-F238E27FC236}">
                <a16:creationId xmlns:a16="http://schemas.microsoft.com/office/drawing/2014/main" id="{749C1F22-43AD-4648-9B8C-77C1160F14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543" r="43600" b="27524"/>
          <a:stretch/>
        </p:blipFill>
        <p:spPr bwMode="auto">
          <a:xfrm>
            <a:off x="1915425" y="4376611"/>
            <a:ext cx="2391713" cy="199026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420" name="Picture 12" descr="48x36x5.875 High-Efficiency HEPA Air Filter - 99.99%, Koch H31G1X1 ...">
            <a:extLst>
              <a:ext uri="{FF2B5EF4-FFF2-40B4-BE49-F238E27FC236}">
                <a16:creationId xmlns:a16="http://schemas.microsoft.com/office/drawing/2014/main" id="{903C8134-077D-44E7-9ED6-764D84EA8D9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750" b="96500" l="10000" r="90000">
                        <a14:foregroundMark x1="67500" y1="9250" x2="67500" y2="9250"/>
                        <a14:foregroundMark x1="72250" y1="4750" x2="72250" y2="4750"/>
                        <a14:foregroundMark x1="23500" y1="92750" x2="23500" y2="92750"/>
                        <a14:foregroundMark x1="22750" y1="96500" x2="22750" y2="96500"/>
                      </a14:backgroundRemoval>
                    </a14:imgEffect>
                  </a14:imgLayer>
                </a14:imgProps>
              </a:ext>
              <a:ext uri="{28A0092B-C50C-407E-A947-70E740481C1C}">
                <a14:useLocalDpi xmlns:a14="http://schemas.microsoft.com/office/drawing/2010/main" val="0"/>
              </a:ext>
            </a:extLst>
          </a:blip>
          <a:srcRect/>
          <a:stretch>
            <a:fillRect/>
          </a:stretch>
        </p:blipFill>
        <p:spPr bwMode="auto">
          <a:xfrm rot="2053381">
            <a:off x="7115157" y="4011142"/>
            <a:ext cx="2721206" cy="2721206"/>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Custom Equipment — Nolin Milling, Inc.">
            <a:extLst>
              <a:ext uri="{FF2B5EF4-FFF2-40B4-BE49-F238E27FC236}">
                <a16:creationId xmlns:a16="http://schemas.microsoft.com/office/drawing/2014/main" id="{7BBCAB44-E370-47D6-97E9-E45A66C7312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700" r="31918"/>
          <a:stretch/>
        </p:blipFill>
        <p:spPr bwMode="auto">
          <a:xfrm>
            <a:off x="1654116" y="2182145"/>
            <a:ext cx="2571840" cy="245956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424" name="Picture 16" descr="Stock Flanged Duct Coils - DHTDHT">
            <a:extLst>
              <a:ext uri="{FF2B5EF4-FFF2-40B4-BE49-F238E27FC236}">
                <a16:creationId xmlns:a16="http://schemas.microsoft.com/office/drawing/2014/main" id="{EF67FC0F-43DF-4376-85F6-75E0B3711B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20069" flipH="1">
            <a:off x="3378685" y="3521885"/>
            <a:ext cx="3361101" cy="346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995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792905AB-06A9-45F8-B4CB-5A8252647E29}"/>
              </a:ext>
            </a:extLst>
          </p:cNvPr>
          <p:cNvGraphicFramePr>
            <a:graphicFrameLocks noChangeAspect="1"/>
          </p:cNvGraphicFramePr>
          <p:nvPr/>
        </p:nvGraphicFramePr>
        <p:xfrm>
          <a:off x="1924512" y="1690701"/>
          <a:ext cx="4895388" cy="3073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FE8D508-EA0F-45AF-833C-5654C3517FFB}"/>
              </a:ext>
            </a:extLst>
          </p:cNvPr>
          <p:cNvSpPr>
            <a:spLocks noGrp="1"/>
          </p:cNvSpPr>
          <p:nvPr>
            <p:ph type="title"/>
          </p:nvPr>
        </p:nvSpPr>
        <p:spPr/>
        <p:txBody>
          <a:bodyPr/>
          <a:lstStyle/>
          <a:p>
            <a:r>
              <a:rPr lang="en-US" dirty="0"/>
              <a:t>Section 4: System Curve</a:t>
            </a:r>
          </a:p>
        </p:txBody>
      </p:sp>
      <p:sp>
        <p:nvSpPr>
          <p:cNvPr id="3" name="Content Placeholder 2">
            <a:extLst>
              <a:ext uri="{FF2B5EF4-FFF2-40B4-BE49-F238E27FC236}">
                <a16:creationId xmlns:a16="http://schemas.microsoft.com/office/drawing/2014/main" id="{D60CE03C-5206-40E8-A2BB-B2D377BB48C8}"/>
              </a:ext>
            </a:extLst>
          </p:cNvPr>
          <p:cNvSpPr>
            <a:spLocks noGrp="1"/>
          </p:cNvSpPr>
          <p:nvPr>
            <p:ph idx="1"/>
          </p:nvPr>
        </p:nvSpPr>
        <p:spPr>
          <a:xfrm>
            <a:off x="1457864" y="4683123"/>
            <a:ext cx="10515600" cy="2044701"/>
          </a:xfrm>
        </p:spPr>
        <p:txBody>
          <a:bodyPr>
            <a:normAutofit fontScale="77500" lnSpcReduction="20000"/>
          </a:bodyPr>
          <a:lstStyle/>
          <a:p>
            <a:pPr marL="0" indent="0" eaLnBrk="1" hangingPunct="1">
              <a:spcBef>
                <a:spcPct val="50000"/>
              </a:spcBef>
              <a:buNone/>
            </a:pPr>
            <a:r>
              <a:rPr lang="en-US" sz="2800" dirty="0"/>
              <a:t>Pressure Loss = (V</a:t>
            </a:r>
            <a:r>
              <a:rPr lang="en-US" sz="2800" baseline="30000" dirty="0"/>
              <a:t>X</a:t>
            </a:r>
            <a:r>
              <a:rPr lang="en-US" sz="2800" dirty="0"/>
              <a:t>)  where X = 2 for turbulent flow</a:t>
            </a:r>
          </a:p>
          <a:p>
            <a:pPr marL="0" indent="0" eaLnBrk="1" hangingPunct="1">
              <a:spcBef>
                <a:spcPct val="50000"/>
              </a:spcBef>
              <a:buNone/>
            </a:pPr>
            <a:r>
              <a:rPr lang="en-US" sz="2800" dirty="0"/>
              <a:t>Pressure Loss ~</a:t>
            </a:r>
            <a:r>
              <a:rPr lang="en-US" sz="2800" i="1" dirty="0"/>
              <a:t> </a:t>
            </a:r>
            <a:r>
              <a:rPr lang="en-US" sz="2800" dirty="0"/>
              <a:t>SP ~ V</a:t>
            </a:r>
            <a:r>
              <a:rPr lang="en-US" sz="2800" baseline="30000" dirty="0"/>
              <a:t>2</a:t>
            </a:r>
            <a:r>
              <a:rPr lang="en-US" sz="2800" dirty="0"/>
              <a:t> ~ Q</a:t>
            </a:r>
            <a:r>
              <a:rPr lang="en-US" sz="2800" baseline="30000" dirty="0"/>
              <a:t>2 </a:t>
            </a:r>
            <a:r>
              <a:rPr lang="en-US" sz="2800" dirty="0"/>
              <a:t>  </a:t>
            </a:r>
          </a:p>
          <a:p>
            <a:pPr marL="0" indent="0" eaLnBrk="1" hangingPunct="1">
              <a:spcBef>
                <a:spcPct val="50000"/>
              </a:spcBef>
              <a:buNone/>
            </a:pPr>
            <a:r>
              <a:rPr lang="en-US" sz="2800" dirty="0"/>
              <a:t>K = A Constant set by the system</a:t>
            </a:r>
          </a:p>
          <a:p>
            <a:pPr marL="0" indent="0" eaLnBrk="1" hangingPunct="1">
              <a:spcBef>
                <a:spcPct val="50000"/>
              </a:spcBef>
              <a:buNone/>
            </a:pPr>
            <a:r>
              <a:rPr lang="en-US" sz="2800" dirty="0"/>
              <a:t>  </a:t>
            </a:r>
          </a:p>
          <a:p>
            <a:pPr marL="0" indent="0" eaLnBrk="1" hangingPunct="1">
              <a:spcBef>
                <a:spcPct val="50000"/>
              </a:spcBef>
              <a:buNone/>
            </a:pPr>
            <a:r>
              <a:rPr lang="en-US" sz="2800" dirty="0"/>
              <a:t>SP</a:t>
            </a:r>
            <a:r>
              <a:rPr lang="en-US" sz="2800" baseline="-25000" dirty="0"/>
              <a:t>Loss</a:t>
            </a:r>
            <a:r>
              <a:rPr lang="en-US" sz="2800" dirty="0"/>
              <a:t> = kQ</a:t>
            </a:r>
            <a:r>
              <a:rPr lang="en-US" sz="2800" baseline="30000" dirty="0"/>
              <a:t>2                   </a:t>
            </a:r>
            <a:r>
              <a:rPr lang="en-US" sz="2800" dirty="0"/>
              <a:t>System curve</a:t>
            </a:r>
            <a:endParaRPr lang="en-US" dirty="0"/>
          </a:p>
        </p:txBody>
      </p:sp>
      <p:pic>
        <p:nvPicPr>
          <p:cNvPr id="9" name="Picture 8">
            <a:extLst>
              <a:ext uri="{FF2B5EF4-FFF2-40B4-BE49-F238E27FC236}">
                <a16:creationId xmlns:a16="http://schemas.microsoft.com/office/drawing/2014/main" id="{153F0F50-3313-41ED-BC91-18E66BFEA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73" r="4202"/>
          <a:stretch/>
        </p:blipFill>
        <p:spPr>
          <a:xfrm>
            <a:off x="7544472" y="1660524"/>
            <a:ext cx="4027251" cy="3022599"/>
          </a:xfrm>
          <a:prstGeom prst="rect">
            <a:avLst/>
          </a:prstGeom>
        </p:spPr>
      </p:pic>
      <p:pic>
        <p:nvPicPr>
          <p:cNvPr id="11" name="Picture 10">
            <a:extLst>
              <a:ext uri="{FF2B5EF4-FFF2-40B4-BE49-F238E27FC236}">
                <a16:creationId xmlns:a16="http://schemas.microsoft.com/office/drawing/2014/main" id="{6CDB3869-31C0-4167-A72F-7053F3BAA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900" y="5705473"/>
            <a:ext cx="1607959" cy="952583"/>
          </a:xfrm>
          <a:prstGeom prst="rect">
            <a:avLst/>
          </a:prstGeom>
        </p:spPr>
      </p:pic>
    </p:spTree>
    <p:extLst>
      <p:ext uri="{BB962C8B-B14F-4D97-AF65-F5344CB8AC3E}">
        <p14:creationId xmlns:p14="http://schemas.microsoft.com/office/powerpoint/2010/main" val="721086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EDE3F-B1FA-4A37-A2B7-E3556DD5AD67}"/>
              </a:ext>
            </a:extLst>
          </p:cNvPr>
          <p:cNvSpPr>
            <a:spLocks noGrp="1"/>
          </p:cNvSpPr>
          <p:nvPr>
            <p:ph type="title"/>
          </p:nvPr>
        </p:nvSpPr>
        <p:spPr/>
        <p:txBody>
          <a:bodyPr/>
          <a:lstStyle/>
          <a:p>
            <a:r>
              <a:rPr lang="en-US" dirty="0"/>
              <a:t>Section 4: System Curve</a:t>
            </a:r>
          </a:p>
        </p:txBody>
      </p:sp>
      <p:grpSp>
        <p:nvGrpSpPr>
          <p:cNvPr id="12" name="Group 11">
            <a:extLst>
              <a:ext uri="{FF2B5EF4-FFF2-40B4-BE49-F238E27FC236}">
                <a16:creationId xmlns:a16="http://schemas.microsoft.com/office/drawing/2014/main" id="{989DF14B-3632-426C-AD67-5B69671388C7}"/>
              </a:ext>
            </a:extLst>
          </p:cNvPr>
          <p:cNvGrpSpPr/>
          <p:nvPr/>
        </p:nvGrpSpPr>
        <p:grpSpPr>
          <a:xfrm>
            <a:off x="7446562" y="2021443"/>
            <a:ext cx="4526902" cy="4290457"/>
            <a:chOff x="3884891" y="1793875"/>
            <a:chExt cx="4526902" cy="4290457"/>
          </a:xfrm>
        </p:grpSpPr>
        <p:sp>
          <p:nvSpPr>
            <p:cNvPr id="5" name="Text Box 3">
              <a:extLst>
                <a:ext uri="{FF2B5EF4-FFF2-40B4-BE49-F238E27FC236}">
                  <a16:creationId xmlns:a16="http://schemas.microsoft.com/office/drawing/2014/main" id="{746C689B-0BF8-4E9B-BD4D-8596DDB6D04E}"/>
                </a:ext>
              </a:extLst>
            </p:cNvPr>
            <p:cNvSpPr txBox="1">
              <a:spLocks noChangeArrowheads="1"/>
            </p:cNvSpPr>
            <p:nvPr/>
          </p:nvSpPr>
          <p:spPr bwMode="auto">
            <a:xfrm>
              <a:off x="5105400" y="5715000"/>
              <a:ext cx="266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b="1" dirty="0">
                  <a:solidFill>
                    <a:schemeClr val="accent2"/>
                  </a:solidFill>
                  <a:latin typeface="BankGothic Lt BT" panose="020B0607020203060204" pitchFamily="34" charset="0"/>
                </a:rPr>
                <a:t>CFM in 10,000s</a:t>
              </a:r>
            </a:p>
          </p:txBody>
        </p:sp>
        <p:sp>
          <p:nvSpPr>
            <p:cNvPr id="6" name="Text Box 26">
              <a:extLst>
                <a:ext uri="{FF2B5EF4-FFF2-40B4-BE49-F238E27FC236}">
                  <a16:creationId xmlns:a16="http://schemas.microsoft.com/office/drawing/2014/main" id="{C9B7430F-1533-432B-BA1B-0CDD5F3CFBE0}"/>
                </a:ext>
              </a:extLst>
            </p:cNvPr>
            <p:cNvSpPr txBox="1">
              <a:spLocks noChangeArrowheads="1"/>
            </p:cNvSpPr>
            <p:nvPr/>
          </p:nvSpPr>
          <p:spPr bwMode="auto">
            <a:xfrm rot="-5400000">
              <a:off x="2812257" y="3663433"/>
              <a:ext cx="2514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b="1" dirty="0">
                  <a:solidFill>
                    <a:schemeClr val="accent2"/>
                  </a:solidFill>
                  <a:latin typeface="BankGothic Lt BT" panose="020B0607020203060204" pitchFamily="34" charset="0"/>
                </a:rPr>
                <a:t>Static Pressure</a:t>
              </a:r>
            </a:p>
          </p:txBody>
        </p:sp>
        <p:grpSp>
          <p:nvGrpSpPr>
            <p:cNvPr id="7" name="Group 6">
              <a:extLst>
                <a:ext uri="{FF2B5EF4-FFF2-40B4-BE49-F238E27FC236}">
                  <a16:creationId xmlns:a16="http://schemas.microsoft.com/office/drawing/2014/main" id="{FE0BE503-F105-4043-A174-722BB73B3E89}"/>
                </a:ext>
              </a:extLst>
            </p:cNvPr>
            <p:cNvGrpSpPr/>
            <p:nvPr/>
          </p:nvGrpSpPr>
          <p:grpSpPr>
            <a:xfrm>
              <a:off x="4267201" y="1793875"/>
              <a:ext cx="4144592" cy="3917950"/>
              <a:chOff x="4267201" y="1793875"/>
              <a:chExt cx="4144592" cy="3917950"/>
            </a:xfrm>
          </p:grpSpPr>
          <p:pic>
            <p:nvPicPr>
              <p:cNvPr id="8" name="Picture 4">
                <a:extLst>
                  <a:ext uri="{FF2B5EF4-FFF2-40B4-BE49-F238E27FC236}">
                    <a16:creationId xmlns:a16="http://schemas.microsoft.com/office/drawing/2014/main" id="{0DD67BB0-98EA-4D1E-8DA9-3D9C735E80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768" t="17963" r="1180" b="528"/>
              <a:stretch>
                <a:fillRect/>
              </a:stretch>
            </p:blipFill>
            <p:spPr bwMode="auto">
              <a:xfrm>
                <a:off x="4267201" y="1828800"/>
                <a:ext cx="4144592"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27">
                <a:extLst>
                  <a:ext uri="{FF2B5EF4-FFF2-40B4-BE49-F238E27FC236}">
                    <a16:creationId xmlns:a16="http://schemas.microsoft.com/office/drawing/2014/main" id="{C5EAB12F-7240-498F-968A-B3079030516A}"/>
                  </a:ext>
                </a:extLst>
              </p:cNvPr>
              <p:cNvSpPr>
                <a:spLocks/>
              </p:cNvSpPr>
              <p:nvPr/>
            </p:nvSpPr>
            <p:spPr bwMode="auto">
              <a:xfrm>
                <a:off x="4452938" y="1793875"/>
                <a:ext cx="2374900" cy="3773488"/>
              </a:xfrm>
              <a:custGeom>
                <a:avLst/>
                <a:gdLst>
                  <a:gd name="T0" fmla="*/ 0 w 1496"/>
                  <a:gd name="T1" fmla="*/ 2147483647 h 2377"/>
                  <a:gd name="T2" fmla="*/ 2147483647 w 1496"/>
                  <a:gd name="T3" fmla="*/ 2147483647 h 2377"/>
                  <a:gd name="T4" fmla="*/ 2147483647 w 1496"/>
                  <a:gd name="T5" fmla="*/ 2147483647 h 2377"/>
                  <a:gd name="T6" fmla="*/ 2147483647 w 1496"/>
                  <a:gd name="T7" fmla="*/ 2147483647 h 2377"/>
                  <a:gd name="T8" fmla="*/ 2147483647 w 1496"/>
                  <a:gd name="T9" fmla="*/ 2147483647 h 2377"/>
                  <a:gd name="T10" fmla="*/ 2147483647 w 1496"/>
                  <a:gd name="T11" fmla="*/ 2147483647 h 2377"/>
                  <a:gd name="T12" fmla="*/ 2147483647 w 1496"/>
                  <a:gd name="T13" fmla="*/ 2147483647 h 2377"/>
                  <a:gd name="T14" fmla="*/ 2147483647 w 1496"/>
                  <a:gd name="T15" fmla="*/ 2147483647 h 2377"/>
                  <a:gd name="T16" fmla="*/ 2147483647 w 1496"/>
                  <a:gd name="T17" fmla="*/ 2147483647 h 2377"/>
                  <a:gd name="T18" fmla="*/ 2147483647 w 1496"/>
                  <a:gd name="T19" fmla="*/ 2147483647 h 2377"/>
                  <a:gd name="T20" fmla="*/ 2147483647 w 1496"/>
                  <a:gd name="T21" fmla="*/ 0 h 23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6"/>
                  <a:gd name="T34" fmla="*/ 0 h 2377"/>
                  <a:gd name="T35" fmla="*/ 1496 w 1496"/>
                  <a:gd name="T36" fmla="*/ 2377 h 23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6" h="2377">
                    <a:moveTo>
                      <a:pt x="0" y="2377"/>
                    </a:moveTo>
                    <a:cubicBezTo>
                      <a:pt x="55" y="2344"/>
                      <a:pt x="234" y="2246"/>
                      <a:pt x="328" y="2182"/>
                    </a:cubicBezTo>
                    <a:cubicBezTo>
                      <a:pt x="422" y="2118"/>
                      <a:pt x="493" y="2066"/>
                      <a:pt x="564" y="1993"/>
                    </a:cubicBezTo>
                    <a:cubicBezTo>
                      <a:pt x="635" y="1920"/>
                      <a:pt x="699" y="1827"/>
                      <a:pt x="756" y="1746"/>
                    </a:cubicBezTo>
                    <a:cubicBezTo>
                      <a:pt x="813" y="1665"/>
                      <a:pt x="857" y="1590"/>
                      <a:pt x="904" y="1504"/>
                    </a:cubicBezTo>
                    <a:cubicBezTo>
                      <a:pt x="951" y="1418"/>
                      <a:pt x="995" y="1326"/>
                      <a:pt x="1037" y="1231"/>
                    </a:cubicBezTo>
                    <a:cubicBezTo>
                      <a:pt x="1079" y="1136"/>
                      <a:pt x="1116" y="1030"/>
                      <a:pt x="1154" y="935"/>
                    </a:cubicBezTo>
                    <a:cubicBezTo>
                      <a:pt x="1192" y="840"/>
                      <a:pt x="1230" y="748"/>
                      <a:pt x="1263" y="662"/>
                    </a:cubicBezTo>
                    <a:cubicBezTo>
                      <a:pt x="1296" y="576"/>
                      <a:pt x="1323" y="496"/>
                      <a:pt x="1351" y="418"/>
                    </a:cubicBezTo>
                    <a:cubicBezTo>
                      <a:pt x="1379" y="340"/>
                      <a:pt x="1410" y="265"/>
                      <a:pt x="1434" y="195"/>
                    </a:cubicBezTo>
                    <a:cubicBezTo>
                      <a:pt x="1458" y="125"/>
                      <a:pt x="1483" y="41"/>
                      <a:pt x="1496" y="0"/>
                    </a:cubicBezTo>
                  </a:path>
                </a:pathLst>
              </a:custGeom>
              <a:noFill/>
              <a:ln w="317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0" name="AutoShape 28">
                <a:extLst>
                  <a:ext uri="{FF2B5EF4-FFF2-40B4-BE49-F238E27FC236}">
                    <a16:creationId xmlns:a16="http://schemas.microsoft.com/office/drawing/2014/main" id="{30196027-5157-4194-835D-3357FA1BC15D}"/>
                  </a:ext>
                </a:extLst>
              </p:cNvPr>
              <p:cNvSpPr>
                <a:spLocks noChangeArrowheads="1"/>
              </p:cNvSpPr>
              <p:nvPr/>
            </p:nvSpPr>
            <p:spPr bwMode="auto">
              <a:xfrm>
                <a:off x="5791200" y="4038600"/>
                <a:ext cx="228600" cy="228600"/>
              </a:xfrm>
              <a:prstGeom prst="flowChartConnector">
                <a:avLst/>
              </a:prstGeom>
              <a:solidFill>
                <a:schemeClr val="tx1"/>
              </a:solidFill>
              <a:ln w="12700">
                <a:solidFill>
                  <a:srgbClr val="000000"/>
                </a:solidFill>
                <a:round/>
                <a:headEnd/>
                <a:tailEnd/>
              </a:ln>
            </p:spPr>
            <p:txBody>
              <a:bodyPr wrap="none" anchor="ctr"/>
              <a:lstStyle/>
              <a:p>
                <a:pPr algn="ctr"/>
                <a:r>
                  <a:rPr lang="en-US" sz="1200" b="1" dirty="0">
                    <a:solidFill>
                      <a:schemeClr val="accent2"/>
                    </a:solidFill>
                  </a:rPr>
                  <a:t>1</a:t>
                </a:r>
              </a:p>
            </p:txBody>
          </p:sp>
          <p:sp>
            <p:nvSpPr>
              <p:cNvPr id="11" name="AutoShape 23">
                <a:extLst>
                  <a:ext uri="{FF2B5EF4-FFF2-40B4-BE49-F238E27FC236}">
                    <a16:creationId xmlns:a16="http://schemas.microsoft.com/office/drawing/2014/main" id="{DC3AE4D2-C443-42FF-983D-09346EF1417E}"/>
                  </a:ext>
                </a:extLst>
              </p:cNvPr>
              <p:cNvSpPr>
                <a:spLocks noChangeArrowheads="1"/>
              </p:cNvSpPr>
              <p:nvPr/>
            </p:nvSpPr>
            <p:spPr bwMode="auto">
              <a:xfrm>
                <a:off x="6477000" y="2362200"/>
                <a:ext cx="228600" cy="228600"/>
              </a:xfrm>
              <a:prstGeom prst="flowChartConnector">
                <a:avLst/>
              </a:prstGeom>
              <a:solidFill>
                <a:schemeClr val="tx1"/>
              </a:solidFill>
              <a:ln w="12700">
                <a:solidFill>
                  <a:srgbClr val="000000"/>
                </a:solidFill>
                <a:round/>
                <a:headEnd/>
                <a:tailEnd/>
              </a:ln>
            </p:spPr>
            <p:txBody>
              <a:bodyPr wrap="none" anchor="ctr"/>
              <a:lstStyle/>
              <a:p>
                <a:pPr algn="ctr"/>
                <a:r>
                  <a:rPr lang="en-US" sz="1200" b="1" dirty="0">
                    <a:solidFill>
                      <a:schemeClr val="accent2"/>
                    </a:solidFill>
                  </a:rPr>
                  <a:t>2</a:t>
                </a:r>
              </a:p>
            </p:txBody>
          </p:sp>
        </p:grpSp>
      </p:grpSp>
      <p:sp>
        <p:nvSpPr>
          <p:cNvPr id="14" name="Rectangle 31">
            <a:extLst>
              <a:ext uri="{FF2B5EF4-FFF2-40B4-BE49-F238E27FC236}">
                <a16:creationId xmlns:a16="http://schemas.microsoft.com/office/drawing/2014/main" id="{457FEBE6-64D9-402A-8487-901D5587135C}"/>
              </a:ext>
            </a:extLst>
          </p:cNvPr>
          <p:cNvSpPr txBox="1">
            <a:spLocks noChangeArrowheads="1"/>
          </p:cNvSpPr>
          <p:nvPr/>
        </p:nvSpPr>
        <p:spPr bwMode="auto">
          <a:xfrm>
            <a:off x="4122555" y="4266168"/>
            <a:ext cx="3200400" cy="1295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BankGothic Lt BT" panose="020B060702020306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nkGothic Lt BT" panose="020B060702020306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nkGothic Lt BT" panose="020B060702020306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nkGothic Lt BT" panose="020B060702020306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nkGothic Lt BT" panose="020B060702020306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u="sng" dirty="0">
                <a:latin typeface="Abadi" panose="020B0604020104020204" pitchFamily="34" charset="0"/>
              </a:rPr>
              <a:t>Point 1:</a:t>
            </a:r>
          </a:p>
          <a:p>
            <a:pPr lvl="1">
              <a:buFont typeface="BankGothic Lt BT" panose="020B0607020203060204" pitchFamily="34" charset="0"/>
              <a:buChar char="–"/>
            </a:pPr>
            <a:r>
              <a:rPr lang="en-US" sz="2200" dirty="0">
                <a:latin typeface="Abadi" panose="020B0604020104020204" pitchFamily="34" charset="0"/>
              </a:rPr>
              <a:t>40,000 CFM </a:t>
            </a:r>
          </a:p>
          <a:p>
            <a:pPr lvl="1">
              <a:buFont typeface="BankGothic Lt BT" panose="020B0607020203060204" pitchFamily="34" charset="0"/>
              <a:buChar char="–"/>
            </a:pPr>
            <a:r>
              <a:rPr lang="en-US" sz="2200" dirty="0">
                <a:latin typeface="Abadi" panose="020B0604020104020204" pitchFamily="34" charset="0"/>
              </a:rPr>
              <a:t>4 in. wg. SP</a:t>
            </a:r>
          </a:p>
        </p:txBody>
      </p:sp>
      <p:sp>
        <p:nvSpPr>
          <p:cNvPr id="16" name="Rectangle 31">
            <a:extLst>
              <a:ext uri="{FF2B5EF4-FFF2-40B4-BE49-F238E27FC236}">
                <a16:creationId xmlns:a16="http://schemas.microsoft.com/office/drawing/2014/main" id="{7A66DC2F-4129-4F56-A637-CEFA5823C5DA}"/>
              </a:ext>
            </a:extLst>
          </p:cNvPr>
          <p:cNvSpPr txBox="1">
            <a:spLocks noChangeArrowheads="1"/>
          </p:cNvSpPr>
          <p:nvPr/>
        </p:nvSpPr>
        <p:spPr bwMode="auto">
          <a:xfrm>
            <a:off x="4122555" y="2056368"/>
            <a:ext cx="3200400" cy="15636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BankGothic Lt BT" panose="020B060702020306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nkGothic Lt BT" panose="020B060702020306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nkGothic Lt BT" panose="020B060702020306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nkGothic Lt BT" panose="020B060702020306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nkGothic Lt BT" panose="020B060702020306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u="sng" dirty="0">
                <a:latin typeface="Abadi" panose="020B0604020104020204" pitchFamily="34" charset="0"/>
              </a:rPr>
              <a:t>Point 2:</a:t>
            </a:r>
          </a:p>
          <a:p>
            <a:pPr lvl="1">
              <a:buFont typeface="BankGothic Lt BT" panose="020B0607020203060204" pitchFamily="34" charset="0"/>
              <a:buChar char="–"/>
            </a:pPr>
            <a:r>
              <a:rPr lang="en-US" sz="2200" dirty="0">
                <a:latin typeface="Abadi" panose="020B0604020104020204" pitchFamily="34" charset="0"/>
              </a:rPr>
              <a:t>60,000 CFM </a:t>
            </a:r>
          </a:p>
          <a:p>
            <a:pPr lvl="1">
              <a:buFont typeface="BankGothic Lt BT" panose="020B0607020203060204" pitchFamily="34" charset="0"/>
              <a:buChar char="–"/>
            </a:pPr>
            <a:r>
              <a:rPr lang="en-US" sz="2200" dirty="0">
                <a:latin typeface="Abadi" panose="020B0604020104020204" pitchFamily="34" charset="0"/>
              </a:rPr>
              <a:t>9 in. wg. SP</a:t>
            </a:r>
          </a:p>
        </p:txBody>
      </p:sp>
      <p:cxnSp>
        <p:nvCxnSpPr>
          <p:cNvPr id="18" name="Straight Arrow Connector 17">
            <a:extLst>
              <a:ext uri="{FF2B5EF4-FFF2-40B4-BE49-F238E27FC236}">
                <a16:creationId xmlns:a16="http://schemas.microsoft.com/office/drawing/2014/main" id="{F46F993F-477B-4EBF-86A1-4C3EC7A0899C}"/>
              </a:ext>
            </a:extLst>
          </p:cNvPr>
          <p:cNvCxnSpPr/>
          <p:nvPr/>
        </p:nvCxnSpPr>
        <p:spPr>
          <a:xfrm flipV="1">
            <a:off x="6430654" y="4380468"/>
            <a:ext cx="2762674" cy="343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057E627-254D-417C-892A-B98775CA1EE0}"/>
              </a:ext>
            </a:extLst>
          </p:cNvPr>
          <p:cNvCxnSpPr>
            <a:cxnSpLocks/>
          </p:cNvCxnSpPr>
          <p:nvPr/>
        </p:nvCxnSpPr>
        <p:spPr>
          <a:xfrm flipV="1">
            <a:off x="6430654" y="2704068"/>
            <a:ext cx="3369496" cy="45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E6FB1FD-B859-4E82-AB03-4B7050118E7F}"/>
                  </a:ext>
                </a:extLst>
              </p:cNvPr>
              <p:cNvSpPr txBox="1"/>
              <p:nvPr/>
            </p:nvSpPr>
            <p:spPr>
              <a:xfrm>
                <a:off x="-233394" y="2106539"/>
                <a:ext cx="6096000" cy="6539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𝐾</m:t>
                      </m:r>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𝑆𝑃</m:t>
                          </m:r>
                        </m:num>
                        <m:den>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0">
                                  <a:latin typeface="Cambria Math" panose="02040503050406030204" pitchFamily="18" charset="0"/>
                                </a:rPr>
                                <m:t>2</m:t>
                              </m:r>
                            </m:sup>
                          </m:sSup>
                        </m:den>
                      </m:f>
                    </m:oMath>
                  </m:oMathPara>
                </a14:m>
                <a:endParaRPr lang="en-US" dirty="0"/>
              </a:p>
            </p:txBody>
          </p:sp>
        </mc:Choice>
        <mc:Fallback xmlns="">
          <p:sp>
            <p:nvSpPr>
              <p:cNvPr id="21" name="TextBox 20">
                <a:extLst>
                  <a:ext uri="{FF2B5EF4-FFF2-40B4-BE49-F238E27FC236}">
                    <a16:creationId xmlns:a16="http://schemas.microsoft.com/office/drawing/2014/main" id="{3E6FB1FD-B859-4E82-AB03-4B7050118E7F}"/>
                  </a:ext>
                </a:extLst>
              </p:cNvPr>
              <p:cNvSpPr txBox="1">
                <a:spLocks noRot="1" noChangeAspect="1" noMove="1" noResize="1" noEditPoints="1" noAdjustHandles="1" noChangeArrowheads="1" noChangeShapeType="1" noTextEdit="1"/>
              </p:cNvSpPr>
              <p:nvPr/>
            </p:nvSpPr>
            <p:spPr>
              <a:xfrm>
                <a:off x="-233394" y="2106539"/>
                <a:ext cx="6096000" cy="65396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6AEF3C7-7BFF-47E4-BF94-AB512B8F842D}"/>
                  </a:ext>
                </a:extLst>
              </p:cNvPr>
              <p:cNvSpPr txBox="1"/>
              <p:nvPr/>
            </p:nvSpPr>
            <p:spPr>
              <a:xfrm>
                <a:off x="-293452" y="2971693"/>
                <a:ext cx="6096000" cy="6476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𝐾</m:t>
                      </m:r>
                      <m:r>
                        <a:rPr lang="en-US" i="0">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9"</m:t>
                          </m:r>
                        </m:num>
                        <m:den>
                          <m:sSup>
                            <m:sSupPr>
                              <m:ctrlPr>
                                <a:rPr lang="en-US" i="1">
                                  <a:latin typeface="Cambria Math" panose="02040503050406030204" pitchFamily="18" charset="0"/>
                                </a:rPr>
                              </m:ctrlPr>
                            </m:sSupPr>
                            <m:e>
                              <m:r>
                                <a:rPr lang="en-US" b="0" i="1" smtClean="0">
                                  <a:latin typeface="Cambria Math" panose="02040503050406030204" pitchFamily="18" charset="0"/>
                                </a:rPr>
                                <m:t>60,000</m:t>
                              </m:r>
                            </m:e>
                            <m:sup>
                              <m:r>
                                <a:rPr lang="en-US" i="0">
                                  <a:latin typeface="Cambria Math" panose="02040503050406030204" pitchFamily="18" charset="0"/>
                                </a:rPr>
                                <m:t>2</m:t>
                              </m:r>
                            </m:sup>
                          </m:sSup>
                        </m:den>
                      </m:f>
                    </m:oMath>
                  </m:oMathPara>
                </a14:m>
                <a:endParaRPr lang="en-US" dirty="0"/>
              </a:p>
            </p:txBody>
          </p:sp>
        </mc:Choice>
        <mc:Fallback xmlns="">
          <p:sp>
            <p:nvSpPr>
              <p:cNvPr id="17" name="TextBox 16">
                <a:extLst>
                  <a:ext uri="{FF2B5EF4-FFF2-40B4-BE49-F238E27FC236}">
                    <a16:creationId xmlns:a16="http://schemas.microsoft.com/office/drawing/2014/main" id="{56AEF3C7-7BFF-47E4-BF94-AB512B8F842D}"/>
                  </a:ext>
                </a:extLst>
              </p:cNvPr>
              <p:cNvSpPr txBox="1">
                <a:spLocks noRot="1" noChangeAspect="1" noMove="1" noResize="1" noEditPoints="1" noAdjustHandles="1" noChangeArrowheads="1" noChangeShapeType="1" noTextEdit="1"/>
              </p:cNvSpPr>
              <p:nvPr/>
            </p:nvSpPr>
            <p:spPr>
              <a:xfrm>
                <a:off x="-293452" y="2971693"/>
                <a:ext cx="6096000" cy="64761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8FCC3C2-75CF-4C74-84A5-2833770704C5}"/>
                  </a:ext>
                </a:extLst>
              </p:cNvPr>
              <p:cNvSpPr txBox="1"/>
              <p:nvPr/>
            </p:nvSpPr>
            <p:spPr>
              <a:xfrm>
                <a:off x="-293452" y="3802592"/>
                <a:ext cx="6096000" cy="6476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.0000000025</m:t>
                      </m:r>
                      <m:r>
                        <a:rPr lang="en-US" i="0">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9"</m:t>
                          </m:r>
                        </m:num>
                        <m:den>
                          <m:sSup>
                            <m:sSupPr>
                              <m:ctrlPr>
                                <a:rPr lang="en-US" i="1">
                                  <a:latin typeface="Cambria Math" panose="02040503050406030204" pitchFamily="18" charset="0"/>
                                </a:rPr>
                              </m:ctrlPr>
                            </m:sSupPr>
                            <m:e>
                              <m:r>
                                <a:rPr lang="en-US" b="0" i="1" smtClean="0">
                                  <a:latin typeface="Cambria Math" panose="02040503050406030204" pitchFamily="18" charset="0"/>
                                </a:rPr>
                                <m:t>60,000</m:t>
                              </m:r>
                            </m:e>
                            <m:sup>
                              <m:r>
                                <a:rPr lang="en-US" i="0">
                                  <a:latin typeface="Cambria Math" panose="02040503050406030204" pitchFamily="18" charset="0"/>
                                </a:rPr>
                                <m:t>2</m:t>
                              </m:r>
                            </m:sup>
                          </m:sSup>
                        </m:den>
                      </m:f>
                    </m:oMath>
                  </m:oMathPara>
                </a14:m>
                <a:endParaRPr lang="en-US" dirty="0"/>
              </a:p>
            </p:txBody>
          </p:sp>
        </mc:Choice>
        <mc:Fallback xmlns="">
          <p:sp>
            <p:nvSpPr>
              <p:cNvPr id="24" name="TextBox 23">
                <a:extLst>
                  <a:ext uri="{FF2B5EF4-FFF2-40B4-BE49-F238E27FC236}">
                    <a16:creationId xmlns:a16="http://schemas.microsoft.com/office/drawing/2014/main" id="{D8FCC3C2-75CF-4C74-84A5-2833770704C5}"/>
                  </a:ext>
                </a:extLst>
              </p:cNvPr>
              <p:cNvSpPr txBox="1">
                <a:spLocks noRot="1" noChangeAspect="1" noMove="1" noResize="1" noEditPoints="1" noAdjustHandles="1" noChangeArrowheads="1" noChangeShapeType="1" noTextEdit="1"/>
              </p:cNvSpPr>
              <p:nvPr/>
            </p:nvSpPr>
            <p:spPr>
              <a:xfrm>
                <a:off x="-293452" y="3802592"/>
                <a:ext cx="6096000" cy="64761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48BE9D7-38C8-407B-99A6-1DE8A8D37D65}"/>
                  </a:ext>
                </a:extLst>
              </p:cNvPr>
              <p:cNvSpPr txBox="1"/>
              <p:nvPr/>
            </p:nvSpPr>
            <p:spPr>
              <a:xfrm>
                <a:off x="-263750" y="4772509"/>
                <a:ext cx="6096000" cy="6476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.0000000025</m:t>
                      </m:r>
                      <m:r>
                        <a:rPr lang="en-US" i="0">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𝑋</m:t>
                          </m:r>
                        </m:num>
                        <m:den>
                          <m:sSup>
                            <m:sSupPr>
                              <m:ctrlPr>
                                <a:rPr lang="en-US" i="1">
                                  <a:latin typeface="Cambria Math" panose="02040503050406030204" pitchFamily="18" charset="0"/>
                                </a:rPr>
                              </m:ctrlPr>
                            </m:sSupPr>
                            <m:e>
                              <m:r>
                                <a:rPr lang="en-US" b="0" i="1" smtClean="0">
                                  <a:latin typeface="Cambria Math" panose="02040503050406030204" pitchFamily="18" charset="0"/>
                                </a:rPr>
                                <m:t>40,000</m:t>
                              </m:r>
                            </m:e>
                            <m:sup>
                              <m:r>
                                <a:rPr lang="en-US" i="0">
                                  <a:latin typeface="Cambria Math" panose="02040503050406030204" pitchFamily="18" charset="0"/>
                                </a:rPr>
                                <m:t>2</m:t>
                              </m:r>
                            </m:sup>
                          </m:sSup>
                        </m:den>
                      </m:f>
                    </m:oMath>
                  </m:oMathPara>
                </a14:m>
                <a:endParaRPr lang="en-US" dirty="0"/>
              </a:p>
            </p:txBody>
          </p:sp>
        </mc:Choice>
        <mc:Fallback xmlns="">
          <p:sp>
            <p:nvSpPr>
              <p:cNvPr id="26" name="TextBox 25">
                <a:extLst>
                  <a:ext uri="{FF2B5EF4-FFF2-40B4-BE49-F238E27FC236}">
                    <a16:creationId xmlns:a16="http://schemas.microsoft.com/office/drawing/2014/main" id="{148BE9D7-38C8-407B-99A6-1DE8A8D37D65}"/>
                  </a:ext>
                </a:extLst>
              </p:cNvPr>
              <p:cNvSpPr txBox="1">
                <a:spLocks noRot="1" noChangeAspect="1" noMove="1" noResize="1" noEditPoints="1" noAdjustHandles="1" noChangeArrowheads="1" noChangeShapeType="1" noTextEdit="1"/>
              </p:cNvSpPr>
              <p:nvPr/>
            </p:nvSpPr>
            <p:spPr>
              <a:xfrm>
                <a:off x="-263750" y="4772509"/>
                <a:ext cx="6096000" cy="64761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08DDFCA-537D-4945-98A6-2035F2C53073}"/>
                  </a:ext>
                </a:extLst>
              </p:cNvPr>
              <p:cNvSpPr txBox="1"/>
              <p:nvPr/>
            </p:nvSpPr>
            <p:spPr>
              <a:xfrm>
                <a:off x="-263750" y="5664287"/>
                <a:ext cx="6096000" cy="6476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.0000000025</m:t>
                      </m:r>
                      <m:r>
                        <a:rPr lang="en-US" i="0">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4"</m:t>
                          </m:r>
                        </m:num>
                        <m:den>
                          <m:sSup>
                            <m:sSupPr>
                              <m:ctrlPr>
                                <a:rPr lang="en-US" i="1">
                                  <a:latin typeface="Cambria Math" panose="02040503050406030204" pitchFamily="18" charset="0"/>
                                </a:rPr>
                              </m:ctrlPr>
                            </m:sSupPr>
                            <m:e>
                              <m:r>
                                <a:rPr lang="en-US" b="0" i="1" smtClean="0">
                                  <a:latin typeface="Cambria Math" panose="02040503050406030204" pitchFamily="18" charset="0"/>
                                </a:rPr>
                                <m:t>40,000</m:t>
                              </m:r>
                            </m:e>
                            <m:sup>
                              <m:r>
                                <a:rPr lang="en-US" i="0">
                                  <a:latin typeface="Cambria Math" panose="02040503050406030204" pitchFamily="18" charset="0"/>
                                </a:rPr>
                                <m:t>2</m:t>
                              </m:r>
                            </m:sup>
                          </m:sSup>
                        </m:den>
                      </m:f>
                    </m:oMath>
                  </m:oMathPara>
                </a14:m>
                <a:endParaRPr lang="en-US" dirty="0"/>
              </a:p>
            </p:txBody>
          </p:sp>
        </mc:Choice>
        <mc:Fallback xmlns="">
          <p:sp>
            <p:nvSpPr>
              <p:cNvPr id="28" name="TextBox 27">
                <a:extLst>
                  <a:ext uri="{FF2B5EF4-FFF2-40B4-BE49-F238E27FC236}">
                    <a16:creationId xmlns:a16="http://schemas.microsoft.com/office/drawing/2014/main" id="{908DDFCA-537D-4945-98A6-2035F2C53073}"/>
                  </a:ext>
                </a:extLst>
              </p:cNvPr>
              <p:cNvSpPr txBox="1">
                <a:spLocks noRot="1" noChangeAspect="1" noMove="1" noResize="1" noEditPoints="1" noAdjustHandles="1" noChangeArrowheads="1" noChangeShapeType="1" noTextEdit="1"/>
              </p:cNvSpPr>
              <p:nvPr/>
            </p:nvSpPr>
            <p:spPr>
              <a:xfrm>
                <a:off x="-263750" y="5664287"/>
                <a:ext cx="6096000" cy="64761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8039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24" grpId="0"/>
      <p:bldP spid="26" grpId="0"/>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8956D-A71A-4271-A3BD-D1D69EBBB2F8}"/>
              </a:ext>
            </a:extLst>
          </p:cNvPr>
          <p:cNvSpPr>
            <a:spLocks noGrp="1"/>
          </p:cNvSpPr>
          <p:nvPr>
            <p:ph type="title"/>
          </p:nvPr>
        </p:nvSpPr>
        <p:spPr/>
        <p:txBody>
          <a:bodyPr/>
          <a:lstStyle/>
          <a:p>
            <a:r>
              <a:rPr lang="en-US" dirty="0"/>
              <a:t>Section 4: Performance Curve (SP)</a:t>
            </a:r>
          </a:p>
        </p:txBody>
      </p:sp>
      <p:pic>
        <p:nvPicPr>
          <p:cNvPr id="4" name="Picture 3">
            <a:extLst>
              <a:ext uri="{FF2B5EF4-FFF2-40B4-BE49-F238E27FC236}">
                <a16:creationId xmlns:a16="http://schemas.microsoft.com/office/drawing/2014/main" id="{F138E7DC-B932-4FEE-B890-C5C8DF754228}"/>
              </a:ext>
            </a:extLst>
          </p:cNvPr>
          <p:cNvPicPr>
            <a:picLocks noChangeAspect="1"/>
          </p:cNvPicPr>
          <p:nvPr/>
        </p:nvPicPr>
        <p:blipFill>
          <a:blip r:embed="rId3"/>
          <a:stretch>
            <a:fillRect/>
          </a:stretch>
        </p:blipFill>
        <p:spPr>
          <a:xfrm>
            <a:off x="4557712" y="1690688"/>
            <a:ext cx="7038975" cy="4581525"/>
          </a:xfrm>
          <a:prstGeom prst="rect">
            <a:avLst/>
          </a:prstGeom>
        </p:spPr>
      </p:pic>
      <p:sp>
        <p:nvSpPr>
          <p:cNvPr id="6" name="Rectangle 5">
            <a:extLst>
              <a:ext uri="{FF2B5EF4-FFF2-40B4-BE49-F238E27FC236}">
                <a16:creationId xmlns:a16="http://schemas.microsoft.com/office/drawing/2014/main" id="{A634E5FA-D752-4D09-ACA5-ABC347E4FF5B}"/>
              </a:ext>
            </a:extLst>
          </p:cNvPr>
          <p:cNvSpPr/>
          <p:nvPr/>
        </p:nvSpPr>
        <p:spPr>
          <a:xfrm>
            <a:off x="5696857" y="3016251"/>
            <a:ext cx="190500" cy="2159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15FF978-1BA5-4507-A184-18D7E8124F3A}"/>
              </a:ext>
            </a:extLst>
          </p:cNvPr>
          <p:cNvSpPr txBox="1"/>
          <p:nvPr/>
        </p:nvSpPr>
        <p:spPr>
          <a:xfrm>
            <a:off x="5562967" y="3016251"/>
            <a:ext cx="1385379" cy="276999"/>
          </a:xfrm>
          <a:prstGeom prst="rect">
            <a:avLst/>
          </a:prstGeom>
          <a:noFill/>
        </p:spPr>
        <p:txBody>
          <a:bodyPr wrap="none" rtlCol="0">
            <a:spAutoFit/>
          </a:bodyPr>
          <a:lstStyle/>
          <a:p>
            <a:r>
              <a:rPr lang="en-US" sz="1200" dirty="0"/>
              <a:t>Performance Curve</a:t>
            </a:r>
          </a:p>
        </p:txBody>
      </p:sp>
      <p:pic>
        <p:nvPicPr>
          <p:cNvPr id="10" name="Picture 9">
            <a:extLst>
              <a:ext uri="{FF2B5EF4-FFF2-40B4-BE49-F238E27FC236}">
                <a16:creationId xmlns:a16="http://schemas.microsoft.com/office/drawing/2014/main" id="{225F7BF1-EEBF-4897-96F0-08708CEC57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12"/>
          <a:stretch/>
        </p:blipFill>
        <p:spPr>
          <a:xfrm>
            <a:off x="1177142" y="1668463"/>
            <a:ext cx="3315117" cy="5080000"/>
          </a:xfrm>
          <a:prstGeom prst="rect">
            <a:avLst/>
          </a:prstGeom>
        </p:spPr>
      </p:pic>
      <p:sp>
        <p:nvSpPr>
          <p:cNvPr id="12" name="TextBox 11">
            <a:extLst>
              <a:ext uri="{FF2B5EF4-FFF2-40B4-BE49-F238E27FC236}">
                <a16:creationId xmlns:a16="http://schemas.microsoft.com/office/drawing/2014/main" id="{DF537EA2-B56E-443E-8B36-1B08EF82C452}"/>
              </a:ext>
            </a:extLst>
          </p:cNvPr>
          <p:cNvSpPr txBox="1"/>
          <p:nvPr/>
        </p:nvSpPr>
        <p:spPr>
          <a:xfrm>
            <a:off x="9931767" y="4705647"/>
            <a:ext cx="942502" cy="461665"/>
          </a:xfrm>
          <a:prstGeom prst="rect">
            <a:avLst/>
          </a:prstGeom>
          <a:noFill/>
        </p:spPr>
        <p:txBody>
          <a:bodyPr wrap="none" rtlCol="0">
            <a:spAutoFit/>
          </a:bodyPr>
          <a:lstStyle/>
          <a:p>
            <a:pPr algn="ctr"/>
            <a:r>
              <a:rPr lang="en-US" sz="1200" dirty="0"/>
              <a:t>Wide Open </a:t>
            </a:r>
          </a:p>
          <a:p>
            <a:pPr algn="ctr"/>
            <a:r>
              <a:rPr lang="en-US" sz="1200" dirty="0"/>
              <a:t>Max Airflow</a:t>
            </a:r>
          </a:p>
        </p:txBody>
      </p:sp>
      <p:sp>
        <p:nvSpPr>
          <p:cNvPr id="14" name="TextBox 13">
            <a:extLst>
              <a:ext uri="{FF2B5EF4-FFF2-40B4-BE49-F238E27FC236}">
                <a16:creationId xmlns:a16="http://schemas.microsoft.com/office/drawing/2014/main" id="{89B6E881-135B-402E-95D8-6966FCD7FCD0}"/>
              </a:ext>
            </a:extLst>
          </p:cNvPr>
          <p:cNvSpPr txBox="1"/>
          <p:nvPr/>
        </p:nvSpPr>
        <p:spPr>
          <a:xfrm>
            <a:off x="5052221" y="2122637"/>
            <a:ext cx="1021498" cy="461665"/>
          </a:xfrm>
          <a:prstGeom prst="rect">
            <a:avLst/>
          </a:prstGeom>
          <a:noFill/>
        </p:spPr>
        <p:txBody>
          <a:bodyPr wrap="none" rtlCol="0">
            <a:spAutoFit/>
          </a:bodyPr>
          <a:lstStyle/>
          <a:p>
            <a:pPr algn="ctr"/>
            <a:r>
              <a:rPr lang="en-US" sz="1200" dirty="0"/>
              <a:t>Blocked Tight</a:t>
            </a:r>
          </a:p>
          <a:p>
            <a:pPr algn="ctr"/>
            <a:r>
              <a:rPr lang="en-US" sz="1200" dirty="0"/>
              <a:t>No Airflow</a:t>
            </a:r>
          </a:p>
        </p:txBody>
      </p:sp>
      <p:cxnSp>
        <p:nvCxnSpPr>
          <p:cNvPr id="16" name="Straight Arrow Connector 15">
            <a:extLst>
              <a:ext uri="{FF2B5EF4-FFF2-40B4-BE49-F238E27FC236}">
                <a16:creationId xmlns:a16="http://schemas.microsoft.com/office/drawing/2014/main" id="{EE3010CB-B730-49FE-AA55-1502CC6D109D}"/>
              </a:ext>
            </a:extLst>
          </p:cNvPr>
          <p:cNvCxnSpPr>
            <a:cxnSpLocks/>
            <a:stCxn id="14" idx="2"/>
          </p:cNvCxnSpPr>
          <p:nvPr/>
        </p:nvCxnSpPr>
        <p:spPr>
          <a:xfrm flipH="1">
            <a:off x="5003008" y="2584302"/>
            <a:ext cx="559962" cy="823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3010958-DD64-4298-8B0B-887330C910CF}"/>
              </a:ext>
            </a:extLst>
          </p:cNvPr>
          <p:cNvCxnSpPr>
            <a:cxnSpLocks/>
            <a:stCxn id="12" idx="2"/>
          </p:cNvCxnSpPr>
          <p:nvPr/>
        </p:nvCxnSpPr>
        <p:spPr>
          <a:xfrm flipH="1">
            <a:off x="10098882" y="5167312"/>
            <a:ext cx="304136" cy="495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562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7290-394C-43C1-9B02-5D5ED0D7901B}"/>
              </a:ext>
            </a:extLst>
          </p:cNvPr>
          <p:cNvSpPr>
            <a:spLocks noGrp="1"/>
          </p:cNvSpPr>
          <p:nvPr>
            <p:ph type="title"/>
          </p:nvPr>
        </p:nvSpPr>
        <p:spPr/>
        <p:txBody>
          <a:bodyPr/>
          <a:lstStyle/>
          <a:p>
            <a:r>
              <a:rPr lang="en-US" dirty="0"/>
              <a:t>Section 4: BHP Curve</a:t>
            </a:r>
          </a:p>
        </p:txBody>
      </p:sp>
      <p:pic>
        <p:nvPicPr>
          <p:cNvPr id="4" name="Picture 3">
            <a:extLst>
              <a:ext uri="{FF2B5EF4-FFF2-40B4-BE49-F238E27FC236}">
                <a16:creationId xmlns:a16="http://schemas.microsoft.com/office/drawing/2014/main" id="{84242805-A7C9-4ABE-AA5A-A5241CE4D484}"/>
              </a:ext>
            </a:extLst>
          </p:cNvPr>
          <p:cNvPicPr>
            <a:picLocks noChangeAspect="1"/>
          </p:cNvPicPr>
          <p:nvPr/>
        </p:nvPicPr>
        <p:blipFill rotWithShape="1">
          <a:blip r:embed="rId3"/>
          <a:srcRect t="988"/>
          <a:stretch/>
        </p:blipFill>
        <p:spPr>
          <a:xfrm>
            <a:off x="2655524" y="1690688"/>
            <a:ext cx="7072313" cy="4613563"/>
          </a:xfrm>
          <a:prstGeom prst="rect">
            <a:avLst/>
          </a:prstGeom>
        </p:spPr>
      </p:pic>
      <p:sp>
        <p:nvSpPr>
          <p:cNvPr id="6" name="Rectangle 5">
            <a:extLst>
              <a:ext uri="{FF2B5EF4-FFF2-40B4-BE49-F238E27FC236}">
                <a16:creationId xmlns:a16="http://schemas.microsoft.com/office/drawing/2014/main" id="{C16A0BBC-248D-4C3D-A813-6F0517FCE009}"/>
              </a:ext>
            </a:extLst>
          </p:cNvPr>
          <p:cNvSpPr/>
          <p:nvPr/>
        </p:nvSpPr>
        <p:spPr>
          <a:xfrm>
            <a:off x="3822337" y="3032125"/>
            <a:ext cx="190500" cy="2159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7F11AC6-95FC-4C76-A46F-975CA81D1A63}"/>
              </a:ext>
            </a:extLst>
          </p:cNvPr>
          <p:cNvSpPr txBox="1"/>
          <p:nvPr/>
        </p:nvSpPr>
        <p:spPr>
          <a:xfrm>
            <a:off x="3688447" y="3032125"/>
            <a:ext cx="1385379" cy="276999"/>
          </a:xfrm>
          <a:prstGeom prst="rect">
            <a:avLst/>
          </a:prstGeom>
          <a:noFill/>
        </p:spPr>
        <p:txBody>
          <a:bodyPr wrap="none" rtlCol="0">
            <a:spAutoFit/>
          </a:bodyPr>
          <a:lstStyle/>
          <a:p>
            <a:r>
              <a:rPr lang="en-US" sz="1200" dirty="0"/>
              <a:t>Performance Curve</a:t>
            </a:r>
          </a:p>
        </p:txBody>
      </p:sp>
    </p:spTree>
    <p:extLst>
      <p:ext uri="{BB962C8B-B14F-4D97-AF65-F5344CB8AC3E}">
        <p14:creationId xmlns:p14="http://schemas.microsoft.com/office/powerpoint/2010/main" val="1710213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3924-5004-49B6-85E8-999BB1DA7E4B}"/>
              </a:ext>
            </a:extLst>
          </p:cNvPr>
          <p:cNvSpPr>
            <a:spLocks noGrp="1"/>
          </p:cNvSpPr>
          <p:nvPr>
            <p:ph type="title"/>
          </p:nvPr>
        </p:nvSpPr>
        <p:spPr/>
        <p:txBody>
          <a:bodyPr/>
          <a:lstStyle/>
          <a:p>
            <a:r>
              <a:rPr lang="en-US" dirty="0"/>
              <a:t>Section 4: Static Efficiency Curve</a:t>
            </a:r>
          </a:p>
        </p:txBody>
      </p:sp>
      <p:pic>
        <p:nvPicPr>
          <p:cNvPr id="10" name="Picture 9">
            <a:extLst>
              <a:ext uri="{FF2B5EF4-FFF2-40B4-BE49-F238E27FC236}">
                <a16:creationId xmlns:a16="http://schemas.microsoft.com/office/drawing/2014/main" id="{8F915BAE-7E62-432C-973A-A3FA44D63A3A}"/>
              </a:ext>
            </a:extLst>
          </p:cNvPr>
          <p:cNvPicPr>
            <a:picLocks noChangeAspect="1"/>
          </p:cNvPicPr>
          <p:nvPr/>
        </p:nvPicPr>
        <p:blipFill>
          <a:blip r:embed="rId3"/>
          <a:stretch>
            <a:fillRect/>
          </a:stretch>
        </p:blipFill>
        <p:spPr>
          <a:xfrm>
            <a:off x="2570067" y="1690688"/>
            <a:ext cx="7051866" cy="4502830"/>
          </a:xfrm>
          <a:prstGeom prst="rect">
            <a:avLst/>
          </a:prstGeom>
        </p:spPr>
      </p:pic>
      <p:sp>
        <p:nvSpPr>
          <p:cNvPr id="12" name="Rectangle 11">
            <a:extLst>
              <a:ext uri="{FF2B5EF4-FFF2-40B4-BE49-F238E27FC236}">
                <a16:creationId xmlns:a16="http://schemas.microsoft.com/office/drawing/2014/main" id="{05F8E50D-12CC-46AF-BC9A-DCD16720718E}"/>
              </a:ext>
            </a:extLst>
          </p:cNvPr>
          <p:cNvSpPr/>
          <p:nvPr/>
        </p:nvSpPr>
        <p:spPr>
          <a:xfrm>
            <a:off x="3699426" y="3016251"/>
            <a:ext cx="190500" cy="2159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E213497-03ED-4D15-93CD-4E2CC6B281F9}"/>
              </a:ext>
            </a:extLst>
          </p:cNvPr>
          <p:cNvSpPr txBox="1"/>
          <p:nvPr/>
        </p:nvSpPr>
        <p:spPr>
          <a:xfrm>
            <a:off x="3565536" y="3016251"/>
            <a:ext cx="1385379" cy="276999"/>
          </a:xfrm>
          <a:prstGeom prst="rect">
            <a:avLst/>
          </a:prstGeom>
          <a:noFill/>
        </p:spPr>
        <p:txBody>
          <a:bodyPr wrap="none" rtlCol="0">
            <a:spAutoFit/>
          </a:bodyPr>
          <a:lstStyle/>
          <a:p>
            <a:r>
              <a:rPr lang="en-US" sz="1200" dirty="0"/>
              <a:t>Performance Curve</a:t>
            </a:r>
          </a:p>
        </p:txBody>
      </p:sp>
    </p:spTree>
    <p:extLst>
      <p:ext uri="{BB962C8B-B14F-4D97-AF65-F5344CB8AC3E}">
        <p14:creationId xmlns:p14="http://schemas.microsoft.com/office/powerpoint/2010/main" val="1656378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F3507-F9A3-46C0-934C-86263EEF8D4C}"/>
              </a:ext>
            </a:extLst>
          </p:cNvPr>
          <p:cNvSpPr>
            <a:spLocks noGrp="1"/>
          </p:cNvSpPr>
          <p:nvPr>
            <p:ph type="title"/>
          </p:nvPr>
        </p:nvSpPr>
        <p:spPr/>
        <p:txBody>
          <a:bodyPr/>
          <a:lstStyle/>
          <a:p>
            <a:r>
              <a:rPr lang="en-US" dirty="0"/>
              <a:t>Section 4: Fan Operating Point</a:t>
            </a:r>
          </a:p>
        </p:txBody>
      </p:sp>
      <p:pic>
        <p:nvPicPr>
          <p:cNvPr id="15" name="Picture 14">
            <a:extLst>
              <a:ext uri="{FF2B5EF4-FFF2-40B4-BE49-F238E27FC236}">
                <a16:creationId xmlns:a16="http://schemas.microsoft.com/office/drawing/2014/main" id="{5E7CDFE2-1918-46A7-AC34-6B7956381A42}"/>
              </a:ext>
            </a:extLst>
          </p:cNvPr>
          <p:cNvPicPr>
            <a:picLocks noChangeAspect="1"/>
          </p:cNvPicPr>
          <p:nvPr/>
        </p:nvPicPr>
        <p:blipFill>
          <a:blip r:embed="rId3"/>
          <a:stretch>
            <a:fillRect/>
          </a:stretch>
        </p:blipFill>
        <p:spPr>
          <a:xfrm>
            <a:off x="2970799" y="1825625"/>
            <a:ext cx="6833920" cy="4351338"/>
          </a:xfrm>
          <a:prstGeom prst="rect">
            <a:avLst/>
          </a:prstGeom>
        </p:spPr>
      </p:pic>
      <p:sp>
        <p:nvSpPr>
          <p:cNvPr id="17" name="Rectangle 16">
            <a:extLst>
              <a:ext uri="{FF2B5EF4-FFF2-40B4-BE49-F238E27FC236}">
                <a16:creationId xmlns:a16="http://schemas.microsoft.com/office/drawing/2014/main" id="{9167DDB3-B5E0-4101-A0A2-3AD49C4B679F}"/>
              </a:ext>
            </a:extLst>
          </p:cNvPr>
          <p:cNvSpPr/>
          <p:nvPr/>
        </p:nvSpPr>
        <p:spPr>
          <a:xfrm>
            <a:off x="4054930" y="3152001"/>
            <a:ext cx="190500" cy="2159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BF04D8A-33B1-4177-8EE9-13A3EE3C6609}"/>
              </a:ext>
            </a:extLst>
          </p:cNvPr>
          <p:cNvSpPr txBox="1"/>
          <p:nvPr/>
        </p:nvSpPr>
        <p:spPr>
          <a:xfrm>
            <a:off x="3921040" y="3152001"/>
            <a:ext cx="1385379" cy="276999"/>
          </a:xfrm>
          <a:prstGeom prst="rect">
            <a:avLst/>
          </a:prstGeom>
          <a:noFill/>
        </p:spPr>
        <p:txBody>
          <a:bodyPr wrap="none" rtlCol="0">
            <a:spAutoFit/>
          </a:bodyPr>
          <a:lstStyle/>
          <a:p>
            <a:r>
              <a:rPr lang="en-US" sz="1200" dirty="0"/>
              <a:t>Performance Curve</a:t>
            </a:r>
          </a:p>
        </p:txBody>
      </p:sp>
      <p:cxnSp>
        <p:nvCxnSpPr>
          <p:cNvPr id="32" name="Straight Arrow Connector 31">
            <a:extLst>
              <a:ext uri="{FF2B5EF4-FFF2-40B4-BE49-F238E27FC236}">
                <a16:creationId xmlns:a16="http://schemas.microsoft.com/office/drawing/2014/main" id="{C93F3451-7916-49CE-95EA-696BB7BFDED0}"/>
              </a:ext>
            </a:extLst>
          </p:cNvPr>
          <p:cNvCxnSpPr/>
          <p:nvPr/>
        </p:nvCxnSpPr>
        <p:spPr>
          <a:xfrm>
            <a:off x="6037943" y="4034971"/>
            <a:ext cx="0" cy="15965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3BC76A1-2536-4727-8E48-7D92F79DE7AA}"/>
              </a:ext>
            </a:extLst>
          </p:cNvPr>
          <p:cNvCxnSpPr/>
          <p:nvPr/>
        </p:nvCxnSpPr>
        <p:spPr>
          <a:xfrm flipH="1">
            <a:off x="3439886" y="3802743"/>
            <a:ext cx="22932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CD4F4A0-632E-430E-804A-FE7D0004A05A}"/>
              </a:ext>
            </a:extLst>
          </p:cNvPr>
          <p:cNvCxnSpPr/>
          <p:nvPr/>
        </p:nvCxnSpPr>
        <p:spPr>
          <a:xfrm>
            <a:off x="6371771" y="3004457"/>
            <a:ext cx="23222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ABD4B34-A862-4B1F-9475-A45B2890D029}"/>
              </a:ext>
            </a:extLst>
          </p:cNvPr>
          <p:cNvCxnSpPr/>
          <p:nvPr/>
        </p:nvCxnSpPr>
        <p:spPr>
          <a:xfrm>
            <a:off x="6400800" y="2191657"/>
            <a:ext cx="29028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descr="A close up of a sign&#10;&#10;Description automatically generated">
            <a:extLst>
              <a:ext uri="{FF2B5EF4-FFF2-40B4-BE49-F238E27FC236}">
                <a16:creationId xmlns:a16="http://schemas.microsoft.com/office/drawing/2014/main" id="{BA01E809-45D9-4DBD-BB66-BBCBFE1C9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4057" y="0"/>
            <a:ext cx="3112422" cy="2974811"/>
          </a:xfrm>
          <a:prstGeom prst="rect">
            <a:avLst/>
          </a:prstGeom>
        </p:spPr>
      </p:pic>
    </p:spTree>
    <p:extLst>
      <p:ext uri="{BB962C8B-B14F-4D97-AF65-F5344CB8AC3E}">
        <p14:creationId xmlns:p14="http://schemas.microsoft.com/office/powerpoint/2010/main" val="10871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B4BFED-13FC-4269-84A1-57721FC43A4B}"/>
              </a:ext>
            </a:extLst>
          </p:cNvPr>
          <p:cNvSpPr>
            <a:spLocks noGrp="1"/>
          </p:cNvSpPr>
          <p:nvPr>
            <p:ph idx="1"/>
          </p:nvPr>
        </p:nvSpPr>
        <p:spPr>
          <a:xfrm>
            <a:off x="1828800" y="1322085"/>
            <a:ext cx="9296400" cy="2788313"/>
          </a:xfrm>
        </p:spPr>
        <p:txBody>
          <a:bodyPr>
            <a:normAutofit fontScale="92500"/>
          </a:bodyPr>
          <a:lstStyle/>
          <a:p>
            <a:pPr marL="0" indent="0">
              <a:buNone/>
            </a:pPr>
            <a:r>
              <a:rPr lang="en-US" i="1" kern="0" dirty="0">
                <a:solidFill>
                  <a:srgbClr val="000000"/>
                </a:solidFill>
                <a:latin typeface="Arial"/>
                <a:ea typeface="+mj-ea"/>
                <a:cs typeface="+mj-cs"/>
              </a:rPr>
              <a:t>AMCA International has met the standards and requirements of the Registered Continuing Education Program.  Credit earned on completion of this program will be reported to RCEP at RCEP.net.  A certificate of completion will be issued to each participant.  As such, it does not include content that may be deemed or construed to be an approval or endorsement by the RCEP.</a:t>
            </a:r>
          </a:p>
          <a:p>
            <a:pPr marL="0" indent="0">
              <a:buNone/>
            </a:pPr>
            <a:endParaRPr lang="en-US" sz="2700" i="1" kern="0" dirty="0">
              <a:solidFill>
                <a:srgbClr val="000000"/>
              </a:solidFill>
              <a:latin typeface="Arial"/>
              <a:ea typeface="+mj-ea"/>
              <a:cs typeface="+mj-cs"/>
            </a:endParaRPr>
          </a:p>
          <a:p>
            <a:pPr marL="0" indent="0">
              <a:buNone/>
            </a:pPr>
            <a:endParaRPr lang="en-US" sz="2700" i="1" kern="0" dirty="0">
              <a:solidFill>
                <a:srgbClr val="000000"/>
              </a:solidFill>
              <a:latin typeface="Arial"/>
              <a:ea typeface="+mj-ea"/>
              <a:cs typeface="+mj-cs"/>
            </a:endParaRPr>
          </a:p>
          <a:p>
            <a:pPr marL="0" indent="0">
              <a:buNone/>
            </a:pPr>
            <a:endParaRPr lang="en-US" sz="2160" dirty="0"/>
          </a:p>
        </p:txBody>
      </p:sp>
      <p:pic>
        <p:nvPicPr>
          <p:cNvPr id="4" name="Picture 3">
            <a:extLst>
              <a:ext uri="{FF2B5EF4-FFF2-40B4-BE49-F238E27FC236}">
                <a16:creationId xmlns:a16="http://schemas.microsoft.com/office/drawing/2014/main" id="{5B7AB106-9396-4201-94B7-A36DF1808428}"/>
              </a:ext>
            </a:extLst>
          </p:cNvPr>
          <p:cNvPicPr>
            <a:picLocks noChangeAspect="1"/>
          </p:cNvPicPr>
          <p:nvPr/>
        </p:nvPicPr>
        <p:blipFill>
          <a:blip r:embed="rId3"/>
          <a:stretch>
            <a:fillRect/>
          </a:stretch>
        </p:blipFill>
        <p:spPr>
          <a:xfrm>
            <a:off x="7942527" y="4421326"/>
            <a:ext cx="2331923" cy="1382693"/>
          </a:xfrm>
          <a:prstGeom prst="rect">
            <a:avLst/>
          </a:prstGeom>
        </p:spPr>
      </p:pic>
      <p:sp>
        <p:nvSpPr>
          <p:cNvPr id="5" name="TextBox 4">
            <a:extLst>
              <a:ext uri="{FF2B5EF4-FFF2-40B4-BE49-F238E27FC236}">
                <a16:creationId xmlns:a16="http://schemas.microsoft.com/office/drawing/2014/main" id="{071C925F-2969-4861-827D-75131DE757CE}"/>
              </a:ext>
            </a:extLst>
          </p:cNvPr>
          <p:cNvSpPr txBox="1"/>
          <p:nvPr/>
        </p:nvSpPr>
        <p:spPr>
          <a:xfrm>
            <a:off x="1638883" y="5196165"/>
            <a:ext cx="4004600" cy="840230"/>
          </a:xfrm>
          <a:prstGeom prst="rect">
            <a:avLst/>
          </a:prstGeom>
          <a:noFill/>
        </p:spPr>
        <p:txBody>
          <a:bodyPr wrap="square" rtlCol="0">
            <a:spAutoFit/>
          </a:bodyPr>
          <a:lstStyle/>
          <a:p>
            <a:pPr defTabSz="822939">
              <a:defRPr/>
            </a:pPr>
            <a:r>
              <a:rPr lang="en-US" sz="1620" i="1" dirty="0">
                <a:solidFill>
                  <a:prstClr val="black"/>
                </a:solidFill>
                <a:latin typeface="Arial" pitchFamily="34" charset="0"/>
                <a:cs typeface="Arial" pitchFamily="34" charset="0"/>
              </a:rPr>
              <a:t>Attendance for the entire presentation AND a completed evaluation are required for PDH credit to be issued.</a:t>
            </a:r>
          </a:p>
        </p:txBody>
      </p:sp>
    </p:spTree>
    <p:extLst>
      <p:ext uri="{BB962C8B-B14F-4D97-AF65-F5344CB8AC3E}">
        <p14:creationId xmlns:p14="http://schemas.microsoft.com/office/powerpoint/2010/main" val="3569336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BF7A0-5819-4B39-9A4B-0CBB6EF5633B}"/>
              </a:ext>
            </a:extLst>
          </p:cNvPr>
          <p:cNvSpPr>
            <a:spLocks noGrp="1"/>
          </p:cNvSpPr>
          <p:nvPr>
            <p:ph type="title"/>
          </p:nvPr>
        </p:nvSpPr>
        <p:spPr/>
        <p:txBody>
          <a:bodyPr/>
          <a:lstStyle/>
          <a:p>
            <a:r>
              <a:rPr lang="en-US" dirty="0"/>
              <a:t>Section 4: Fan Curves</a:t>
            </a:r>
          </a:p>
        </p:txBody>
      </p:sp>
      <p:pic>
        <p:nvPicPr>
          <p:cNvPr id="5" name="Picture 2">
            <a:extLst>
              <a:ext uri="{FF2B5EF4-FFF2-40B4-BE49-F238E27FC236}">
                <a16:creationId xmlns:a16="http://schemas.microsoft.com/office/drawing/2014/main" id="{CC25166A-C656-439D-BA63-C534E9B88A5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733675" y="1730042"/>
            <a:ext cx="7462188" cy="501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720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5233EA33-E0F1-4761-AADD-60F67C4D18B6}"/>
              </a:ext>
            </a:extLst>
          </p:cNvPr>
          <p:cNvGraphicFramePr>
            <a:graphicFrameLocks noChangeAspect="1"/>
          </p:cNvGraphicFramePr>
          <p:nvPr/>
        </p:nvGraphicFramePr>
        <p:xfrm>
          <a:off x="1442839" y="3351502"/>
          <a:ext cx="4972050" cy="3427412"/>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7" name="Object 6">
                        <a:extLst>
                          <a:ext uri="{FF2B5EF4-FFF2-40B4-BE49-F238E27FC236}">
                            <a16:creationId xmlns:a16="http://schemas.microsoft.com/office/drawing/2014/main" id="{5233EA33-E0F1-4761-AADD-60F67C4D1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839" y="3351502"/>
                        <a:ext cx="497205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a:extLst>
              <a:ext uri="{FF2B5EF4-FFF2-40B4-BE49-F238E27FC236}">
                <a16:creationId xmlns:a16="http://schemas.microsoft.com/office/drawing/2014/main" id="{B3C0CC58-41C4-480F-83A1-9F5A3F7C045D}"/>
              </a:ext>
            </a:extLst>
          </p:cNvPr>
          <p:cNvSpPr>
            <a:spLocks noGrp="1"/>
          </p:cNvSpPr>
          <p:nvPr>
            <p:ph type="title"/>
          </p:nvPr>
        </p:nvSpPr>
        <p:spPr/>
        <p:txBody>
          <a:bodyPr/>
          <a:lstStyle/>
          <a:p>
            <a:r>
              <a:rPr lang="en-US" dirty="0"/>
              <a:t>Section 4: Fans in Parallel</a:t>
            </a:r>
          </a:p>
        </p:txBody>
      </p:sp>
      <p:sp>
        <p:nvSpPr>
          <p:cNvPr id="3" name="Content Placeholder 2">
            <a:extLst>
              <a:ext uri="{FF2B5EF4-FFF2-40B4-BE49-F238E27FC236}">
                <a16:creationId xmlns:a16="http://schemas.microsoft.com/office/drawing/2014/main" id="{C37EC0A1-5B53-455F-9866-7768366FF8D4}"/>
              </a:ext>
            </a:extLst>
          </p:cNvPr>
          <p:cNvSpPr>
            <a:spLocks noGrp="1"/>
          </p:cNvSpPr>
          <p:nvPr>
            <p:ph idx="1"/>
          </p:nvPr>
        </p:nvSpPr>
        <p:spPr/>
        <p:txBody>
          <a:bodyPr/>
          <a:lstStyle/>
          <a:p>
            <a:pPr marL="0" indent="0" algn="ctr">
              <a:buNone/>
            </a:pPr>
            <a:r>
              <a:rPr lang="en-US" dirty="0"/>
              <a:t>SP2 = SP1</a:t>
            </a:r>
          </a:p>
          <a:p>
            <a:pPr marL="0" indent="0" algn="ctr">
              <a:buNone/>
            </a:pPr>
            <a:r>
              <a:rPr lang="en-US" dirty="0"/>
              <a:t>CFM2 = 2 CFM1</a:t>
            </a:r>
          </a:p>
          <a:p>
            <a:pPr marL="0" indent="0" algn="ctr">
              <a:buNone/>
            </a:pPr>
            <a:r>
              <a:rPr lang="en-US" dirty="0"/>
              <a:t>BHP2 = 2 BHP1</a:t>
            </a:r>
          </a:p>
          <a:p>
            <a:endParaRPr lang="en-US" dirty="0"/>
          </a:p>
        </p:txBody>
      </p:sp>
      <p:pic>
        <p:nvPicPr>
          <p:cNvPr id="5" name="Picture 4">
            <a:extLst>
              <a:ext uri="{FF2B5EF4-FFF2-40B4-BE49-F238E27FC236}">
                <a16:creationId xmlns:a16="http://schemas.microsoft.com/office/drawing/2014/main" id="{5ED8BBBC-C27E-41D0-9ADB-4756CA67D2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4315" y="3644554"/>
            <a:ext cx="5099312" cy="3134360"/>
          </a:xfrm>
          <a:prstGeom prst="rect">
            <a:avLst/>
          </a:prstGeom>
        </p:spPr>
      </p:pic>
    </p:spTree>
    <p:extLst>
      <p:ext uri="{BB962C8B-B14F-4D97-AF65-F5344CB8AC3E}">
        <p14:creationId xmlns:p14="http://schemas.microsoft.com/office/powerpoint/2010/main" val="2623452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CE73-2258-4BE5-8687-09AFCFEEA3C5}"/>
              </a:ext>
            </a:extLst>
          </p:cNvPr>
          <p:cNvSpPr>
            <a:spLocks noGrp="1"/>
          </p:cNvSpPr>
          <p:nvPr>
            <p:ph type="title"/>
          </p:nvPr>
        </p:nvSpPr>
        <p:spPr/>
        <p:txBody>
          <a:bodyPr/>
          <a:lstStyle/>
          <a:p>
            <a:r>
              <a:rPr lang="en-US" dirty="0"/>
              <a:t>Section 4: Fans in Series</a:t>
            </a:r>
          </a:p>
        </p:txBody>
      </p:sp>
      <p:sp>
        <p:nvSpPr>
          <p:cNvPr id="3" name="Content Placeholder 2">
            <a:extLst>
              <a:ext uri="{FF2B5EF4-FFF2-40B4-BE49-F238E27FC236}">
                <a16:creationId xmlns:a16="http://schemas.microsoft.com/office/drawing/2014/main" id="{069AE8F6-F830-40EA-908D-81C511C17FCF}"/>
              </a:ext>
            </a:extLst>
          </p:cNvPr>
          <p:cNvSpPr>
            <a:spLocks noGrp="1"/>
          </p:cNvSpPr>
          <p:nvPr>
            <p:ph idx="1"/>
          </p:nvPr>
        </p:nvSpPr>
        <p:spPr/>
        <p:txBody>
          <a:bodyPr/>
          <a:lstStyle/>
          <a:p>
            <a:pPr marL="0" indent="0" algn="ctr">
              <a:buNone/>
            </a:pPr>
            <a:r>
              <a:rPr lang="en-US" dirty="0"/>
              <a:t>SP2 = 2 SP1</a:t>
            </a:r>
          </a:p>
          <a:p>
            <a:pPr marL="0" indent="0" algn="ctr">
              <a:buNone/>
            </a:pPr>
            <a:r>
              <a:rPr lang="en-US" dirty="0"/>
              <a:t>CFM2 = CFM1</a:t>
            </a:r>
          </a:p>
          <a:p>
            <a:pPr marL="0" indent="0" algn="ctr">
              <a:buNone/>
            </a:pPr>
            <a:r>
              <a:rPr lang="en-US" dirty="0"/>
              <a:t>BHP2 = 2 BHP1</a:t>
            </a:r>
          </a:p>
          <a:p>
            <a:endParaRPr lang="en-US" dirty="0"/>
          </a:p>
        </p:txBody>
      </p:sp>
      <p:pic>
        <p:nvPicPr>
          <p:cNvPr id="5" name="Picture 4">
            <a:extLst>
              <a:ext uri="{FF2B5EF4-FFF2-40B4-BE49-F238E27FC236}">
                <a16:creationId xmlns:a16="http://schemas.microsoft.com/office/drawing/2014/main" id="{44073F8D-6B79-4253-AACF-523FA3B8C5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857624"/>
            <a:ext cx="5976318" cy="2454275"/>
          </a:xfrm>
          <a:prstGeom prst="rect">
            <a:avLst/>
          </a:prstGeom>
        </p:spPr>
      </p:pic>
      <p:graphicFrame>
        <p:nvGraphicFramePr>
          <p:cNvPr id="7" name="Object 1">
            <a:extLst>
              <a:ext uri="{FF2B5EF4-FFF2-40B4-BE49-F238E27FC236}">
                <a16:creationId xmlns:a16="http://schemas.microsoft.com/office/drawing/2014/main" id="{CF6BBD7A-83C4-4F17-9139-59F1C82ABE0C}"/>
              </a:ext>
            </a:extLst>
          </p:cNvPr>
          <p:cNvGraphicFramePr>
            <a:graphicFrameLocks noChangeAspect="1"/>
          </p:cNvGraphicFramePr>
          <p:nvPr/>
        </p:nvGraphicFramePr>
        <p:xfrm>
          <a:off x="1447799" y="3511574"/>
          <a:ext cx="4648201" cy="3146374"/>
        </p:xfrm>
        <a:graphic>
          <a:graphicData uri="http://schemas.openxmlformats.org/presentationml/2006/ole">
            <mc:AlternateContent xmlns:mc="http://schemas.openxmlformats.org/markup-compatibility/2006">
              <mc:Choice xmlns:v="urn:schemas-microsoft-com:vml" Requires="v">
                <p:oleObj name="Bitmap Image" r:id="rId4" imgW="6697674" imgH="4533733" progId="PBrush">
                  <p:embed/>
                </p:oleObj>
              </mc:Choice>
              <mc:Fallback>
                <p:oleObj name="Bitmap Image" r:id="rId4" imgW="6697674" imgH="4533733" progId="PBrush">
                  <p:embed/>
                  <p:pic>
                    <p:nvPicPr>
                      <p:cNvPr id="7" name="Object 1">
                        <a:extLst>
                          <a:ext uri="{FF2B5EF4-FFF2-40B4-BE49-F238E27FC236}">
                            <a16:creationId xmlns:a16="http://schemas.microsoft.com/office/drawing/2014/main" id="{CF6BBD7A-83C4-4F17-9139-59F1C82AB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799" y="3511574"/>
                        <a:ext cx="4648201" cy="314637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68495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FC31C-30D2-435A-B094-8D4E867A959F}"/>
              </a:ext>
            </a:extLst>
          </p:cNvPr>
          <p:cNvSpPr>
            <a:spLocks noGrp="1"/>
          </p:cNvSpPr>
          <p:nvPr>
            <p:ph type="title"/>
          </p:nvPr>
        </p:nvSpPr>
        <p:spPr/>
        <p:txBody>
          <a:bodyPr/>
          <a:lstStyle/>
          <a:p>
            <a:r>
              <a:rPr lang="en-US" dirty="0"/>
              <a:t>Section 4: Surge</a:t>
            </a:r>
          </a:p>
        </p:txBody>
      </p:sp>
      <p:sp>
        <p:nvSpPr>
          <p:cNvPr id="3" name="Content Placeholder 2">
            <a:extLst>
              <a:ext uri="{FF2B5EF4-FFF2-40B4-BE49-F238E27FC236}">
                <a16:creationId xmlns:a16="http://schemas.microsoft.com/office/drawing/2014/main" id="{2F6FC5E3-3664-4FBB-9D60-443B2114F43C}"/>
              </a:ext>
            </a:extLst>
          </p:cNvPr>
          <p:cNvSpPr>
            <a:spLocks noGrp="1"/>
          </p:cNvSpPr>
          <p:nvPr>
            <p:ph idx="1"/>
          </p:nvPr>
        </p:nvSpPr>
        <p:spPr>
          <a:xfrm>
            <a:off x="1035169" y="2141537"/>
            <a:ext cx="5879125" cy="4351338"/>
          </a:xfrm>
        </p:spPr>
        <p:txBody>
          <a:bodyPr/>
          <a:lstStyle/>
          <a:p>
            <a:pPr marL="0" indent="0">
              <a:buNone/>
            </a:pPr>
            <a:r>
              <a:rPr lang="en-US" sz="2800" dirty="0"/>
              <a:t>Interaction with system</a:t>
            </a:r>
          </a:p>
          <a:p>
            <a:pPr marL="0" indent="0">
              <a:buNone/>
            </a:pPr>
            <a:r>
              <a:rPr lang="en-US" sz="2800" dirty="0"/>
              <a:t>Fan operation is very unstable</a:t>
            </a:r>
          </a:p>
          <a:p>
            <a:pPr marL="0" indent="0">
              <a:buNone/>
            </a:pPr>
            <a:r>
              <a:rPr lang="en-US" sz="2800" dirty="0"/>
              <a:t>Pulsating flow at inlet and discharge</a:t>
            </a:r>
          </a:p>
          <a:p>
            <a:endParaRPr lang="en-US" dirty="0"/>
          </a:p>
        </p:txBody>
      </p:sp>
      <p:pic>
        <p:nvPicPr>
          <p:cNvPr id="5" name="Picture 5">
            <a:extLst>
              <a:ext uri="{FF2B5EF4-FFF2-40B4-BE49-F238E27FC236}">
                <a16:creationId xmlns:a16="http://schemas.microsoft.com/office/drawing/2014/main" id="{8A6EE859-3F07-4844-8D08-C06664C31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833824" y="4065641"/>
            <a:ext cx="3640853" cy="242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4A9D0A8-CFAC-4B2B-AA5B-A6D505E302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841" t="7559" r="3841" b="6299"/>
          <a:stretch>
            <a:fillRect/>
          </a:stretch>
        </p:blipFill>
        <p:spPr bwMode="auto">
          <a:xfrm>
            <a:off x="6843276" y="2311499"/>
            <a:ext cx="4510524" cy="320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Amazon.com : Surge Soda 16oz Can (One Single CAN Only) : Grocery ...">
            <a:extLst>
              <a:ext uri="{FF2B5EF4-FFF2-40B4-BE49-F238E27FC236}">
                <a16:creationId xmlns:a16="http://schemas.microsoft.com/office/drawing/2014/main" id="{0A08E4A9-AC7B-42DA-8027-2F79A4B03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9144" y="1080791"/>
            <a:ext cx="2419032" cy="568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sign&#10;&#10;Description automatically generated">
            <a:extLst>
              <a:ext uri="{FF2B5EF4-FFF2-40B4-BE49-F238E27FC236}">
                <a16:creationId xmlns:a16="http://schemas.microsoft.com/office/drawing/2014/main" id="{D2F60052-C328-4251-951B-56A912901E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7781" y="77564"/>
            <a:ext cx="3112422" cy="2974811"/>
          </a:xfrm>
          <a:prstGeom prst="rect">
            <a:avLst/>
          </a:prstGeom>
        </p:spPr>
      </p:pic>
    </p:spTree>
    <p:extLst>
      <p:ext uri="{BB962C8B-B14F-4D97-AF65-F5344CB8AC3E}">
        <p14:creationId xmlns:p14="http://schemas.microsoft.com/office/powerpoint/2010/main" val="96746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46"/>
                                        </p:tgtEl>
                                      </p:cBhvr>
                                    </p:animEffect>
                                    <p:set>
                                      <p:cBhvr>
                                        <p:cTn id="7" dur="1" fill="hold">
                                          <p:stCondLst>
                                            <p:cond delay="499"/>
                                          </p:stCondLst>
                                        </p:cTn>
                                        <p:tgtEl>
                                          <p:spTgt spid="614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A78F-420E-4F3B-ACC2-1C5C5B7141ED}"/>
              </a:ext>
            </a:extLst>
          </p:cNvPr>
          <p:cNvSpPr>
            <a:spLocks noGrp="1"/>
          </p:cNvSpPr>
          <p:nvPr>
            <p:ph type="title"/>
          </p:nvPr>
        </p:nvSpPr>
        <p:spPr/>
        <p:txBody>
          <a:bodyPr/>
          <a:lstStyle/>
          <a:p>
            <a:r>
              <a:rPr lang="en-US" dirty="0"/>
              <a:t>Section 4: Surge</a:t>
            </a:r>
          </a:p>
        </p:txBody>
      </p:sp>
      <p:pic>
        <p:nvPicPr>
          <p:cNvPr id="6" name="Peak Efficiency">
            <a:hlinkClick r:id="" action="ppaction://media"/>
            <a:extLst>
              <a:ext uri="{FF2B5EF4-FFF2-40B4-BE49-F238E27FC236}">
                <a16:creationId xmlns:a16="http://schemas.microsoft.com/office/drawing/2014/main" id="{124210F4-33E3-45EA-8C5A-CD81192449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64582" y="1808079"/>
            <a:ext cx="6079468" cy="4559186"/>
          </a:xfrm>
          <a:prstGeom prst="rect">
            <a:avLst/>
          </a:prstGeom>
        </p:spPr>
      </p:pic>
    </p:spTree>
    <p:extLst>
      <p:ext uri="{BB962C8B-B14F-4D97-AF65-F5344CB8AC3E}">
        <p14:creationId xmlns:p14="http://schemas.microsoft.com/office/powerpoint/2010/main" val="394318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D4B72-893B-4446-AD7E-A211A2209E00}"/>
              </a:ext>
            </a:extLst>
          </p:cNvPr>
          <p:cNvSpPr>
            <a:spLocks noGrp="1"/>
          </p:cNvSpPr>
          <p:nvPr>
            <p:ph type="title"/>
          </p:nvPr>
        </p:nvSpPr>
        <p:spPr/>
        <p:txBody>
          <a:bodyPr/>
          <a:lstStyle/>
          <a:p>
            <a:r>
              <a:rPr lang="en-US" dirty="0"/>
              <a:t>Section 4: Surge</a:t>
            </a:r>
          </a:p>
        </p:txBody>
      </p:sp>
      <p:pic>
        <p:nvPicPr>
          <p:cNvPr id="6" name="Surge">
            <a:hlinkClick r:id="" action="ppaction://media"/>
            <a:extLst>
              <a:ext uri="{FF2B5EF4-FFF2-40B4-BE49-F238E27FC236}">
                <a16:creationId xmlns:a16="http://schemas.microsoft.com/office/drawing/2014/main" id="{0B00C2AB-0C5C-4A9C-8A80-7412E0B0EE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91500" y="1820097"/>
            <a:ext cx="6085900" cy="4564008"/>
          </a:xfrm>
          <a:prstGeom prst="rect">
            <a:avLst/>
          </a:prstGeom>
        </p:spPr>
      </p:pic>
    </p:spTree>
    <p:extLst>
      <p:ext uri="{BB962C8B-B14F-4D97-AF65-F5344CB8AC3E}">
        <p14:creationId xmlns:p14="http://schemas.microsoft.com/office/powerpoint/2010/main" val="136946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F7AB-A301-4534-B6E6-0200B695095D}"/>
              </a:ext>
            </a:extLst>
          </p:cNvPr>
          <p:cNvSpPr>
            <a:spLocks noGrp="1"/>
          </p:cNvSpPr>
          <p:nvPr>
            <p:ph type="title"/>
          </p:nvPr>
        </p:nvSpPr>
        <p:spPr/>
        <p:txBody>
          <a:bodyPr/>
          <a:lstStyle/>
          <a:p>
            <a:r>
              <a:rPr lang="en-US" dirty="0"/>
              <a:t>Section 4: Stall</a:t>
            </a:r>
          </a:p>
        </p:txBody>
      </p:sp>
      <p:sp>
        <p:nvSpPr>
          <p:cNvPr id="3" name="Content Placeholder 2">
            <a:extLst>
              <a:ext uri="{FF2B5EF4-FFF2-40B4-BE49-F238E27FC236}">
                <a16:creationId xmlns:a16="http://schemas.microsoft.com/office/drawing/2014/main" id="{897C04D4-F4B1-4AA0-8D06-B01BA528915E}"/>
              </a:ext>
            </a:extLst>
          </p:cNvPr>
          <p:cNvSpPr>
            <a:spLocks noGrp="1"/>
          </p:cNvSpPr>
          <p:nvPr>
            <p:ph idx="1"/>
          </p:nvPr>
        </p:nvSpPr>
        <p:spPr>
          <a:xfrm>
            <a:off x="2084070" y="1690688"/>
            <a:ext cx="4110990" cy="4351338"/>
          </a:xfrm>
        </p:spPr>
        <p:txBody>
          <a:bodyPr/>
          <a:lstStyle/>
          <a:p>
            <a:pPr marL="0" indent="0">
              <a:buNone/>
            </a:pPr>
            <a:r>
              <a:rPr lang="en-US" sz="2800" dirty="0"/>
              <a:t>Aerodynamic effect</a:t>
            </a:r>
          </a:p>
          <a:p>
            <a:pPr marL="0" indent="0">
              <a:buNone/>
            </a:pPr>
            <a:r>
              <a:rPr lang="en-US" sz="2800" dirty="0"/>
              <a:t>Fan unstable operation</a:t>
            </a:r>
          </a:p>
          <a:p>
            <a:pPr marL="0" indent="0">
              <a:buNone/>
            </a:pPr>
            <a:r>
              <a:rPr lang="en-US" sz="2800" dirty="0"/>
              <a:t>Less severe than surge</a:t>
            </a:r>
          </a:p>
          <a:p>
            <a:endParaRPr lang="en-US" dirty="0"/>
          </a:p>
        </p:txBody>
      </p:sp>
      <p:pic>
        <p:nvPicPr>
          <p:cNvPr id="5" name="Picture 4">
            <a:extLst>
              <a:ext uri="{FF2B5EF4-FFF2-40B4-BE49-F238E27FC236}">
                <a16:creationId xmlns:a16="http://schemas.microsoft.com/office/drawing/2014/main" id="{AE610F53-7DD1-4BCB-83D2-C7487F6217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660"/>
          <a:stretch/>
        </p:blipFill>
        <p:spPr>
          <a:xfrm>
            <a:off x="2084070" y="3267963"/>
            <a:ext cx="3067050" cy="3251073"/>
          </a:xfrm>
          <a:prstGeom prst="rect">
            <a:avLst/>
          </a:prstGeom>
        </p:spPr>
      </p:pic>
      <p:pic>
        <p:nvPicPr>
          <p:cNvPr id="7" name="Picture 1028">
            <a:extLst>
              <a:ext uri="{FF2B5EF4-FFF2-40B4-BE49-F238E27FC236}">
                <a16:creationId xmlns:a16="http://schemas.microsoft.com/office/drawing/2014/main" id="{31E40BE5-42B4-4F20-93F6-0F607D5F29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911" t="5408" r="3911" b="5408"/>
          <a:stretch>
            <a:fillRect/>
          </a:stretch>
        </p:blipFill>
        <p:spPr bwMode="auto">
          <a:xfrm>
            <a:off x="6195060" y="2228057"/>
            <a:ext cx="46854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1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4555A-679D-4AB6-85CF-1EAE51520AA2}"/>
              </a:ext>
            </a:extLst>
          </p:cNvPr>
          <p:cNvSpPr>
            <a:spLocks noGrp="1"/>
          </p:cNvSpPr>
          <p:nvPr>
            <p:ph type="title"/>
          </p:nvPr>
        </p:nvSpPr>
        <p:spPr/>
        <p:txBody>
          <a:bodyPr/>
          <a:lstStyle/>
          <a:p>
            <a:r>
              <a:rPr lang="en-US" dirty="0"/>
              <a:t>Section 4: Stall</a:t>
            </a:r>
          </a:p>
        </p:txBody>
      </p:sp>
      <p:pic>
        <p:nvPicPr>
          <p:cNvPr id="6" name="Stall">
            <a:hlinkClick r:id="" action="ppaction://media"/>
            <a:extLst>
              <a:ext uri="{FF2B5EF4-FFF2-40B4-BE49-F238E27FC236}">
                <a16:creationId xmlns:a16="http://schemas.microsoft.com/office/drawing/2014/main" id="{B523C49D-FB71-464B-A80E-DE9CAC103B7F}"/>
              </a:ext>
            </a:extLst>
          </p:cNvPr>
          <p:cNvPicPr>
            <a:picLocks noChangeAspect="1"/>
          </p:cNvPicPr>
          <p:nvPr>
            <a:videoFile r:link="rId1"/>
            <p:extLst>
              <p:ext uri="{DAA4B4D4-6D71-4841-9C94-3DE7FCFB9230}">
                <p14:media xmlns:p14="http://schemas.microsoft.com/office/powerpoint/2010/main" r:embed="rId2">
                  <p14:trim st="3520"/>
                </p14:media>
              </p:ext>
            </p:extLst>
          </p:nvPr>
        </p:nvPicPr>
        <p:blipFill>
          <a:blip r:embed="rId5"/>
          <a:stretch>
            <a:fillRect/>
          </a:stretch>
        </p:blipFill>
        <p:spPr>
          <a:xfrm>
            <a:off x="3681923" y="1752601"/>
            <a:ext cx="6075356" cy="4556102"/>
          </a:xfrm>
          <a:prstGeom prst="rect">
            <a:avLst/>
          </a:prstGeom>
        </p:spPr>
      </p:pic>
    </p:spTree>
    <p:extLst>
      <p:ext uri="{BB962C8B-B14F-4D97-AF65-F5344CB8AC3E}">
        <p14:creationId xmlns:p14="http://schemas.microsoft.com/office/powerpoint/2010/main" val="126059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4555A-679D-4AB6-85CF-1EAE51520AA2}"/>
              </a:ext>
            </a:extLst>
          </p:cNvPr>
          <p:cNvSpPr>
            <a:spLocks noGrp="1"/>
          </p:cNvSpPr>
          <p:nvPr>
            <p:ph type="title"/>
          </p:nvPr>
        </p:nvSpPr>
        <p:spPr/>
        <p:txBody>
          <a:bodyPr/>
          <a:lstStyle/>
          <a:p>
            <a:r>
              <a:rPr lang="en-US" dirty="0"/>
              <a:t>Section 4: Stall</a:t>
            </a:r>
          </a:p>
        </p:txBody>
      </p:sp>
      <p:pic>
        <p:nvPicPr>
          <p:cNvPr id="6" name="ezgif.com-video-to-mp4">
            <a:hlinkClick r:id="" action="ppaction://media"/>
            <a:extLst>
              <a:ext uri="{FF2B5EF4-FFF2-40B4-BE49-F238E27FC236}">
                <a16:creationId xmlns:a16="http://schemas.microsoft.com/office/drawing/2014/main" id="{6631A7BB-60B8-4332-9428-305B20A43AB7}"/>
              </a:ext>
            </a:extLst>
          </p:cNvPr>
          <p:cNvPicPr>
            <a:picLocks noChangeAspect="1"/>
          </p:cNvPicPr>
          <p:nvPr>
            <a:videoFile r:link="rId1"/>
            <p:extLst>
              <p:ext uri="{DAA4B4D4-6D71-4841-9C94-3DE7FCFB9230}">
                <p14:media xmlns:p14="http://schemas.microsoft.com/office/powerpoint/2010/main" r:embed="rId2">
                  <p14:trim st="11056"/>
                </p14:media>
              </p:ext>
            </p:extLst>
          </p:nvPr>
        </p:nvPicPr>
        <p:blipFill>
          <a:blip r:embed="rId5"/>
          <a:stretch>
            <a:fillRect/>
          </a:stretch>
        </p:blipFill>
        <p:spPr>
          <a:xfrm>
            <a:off x="3530061" y="1716863"/>
            <a:ext cx="6128290" cy="4595798"/>
          </a:xfrm>
          <a:prstGeom prst="rect">
            <a:avLst/>
          </a:prstGeom>
        </p:spPr>
      </p:pic>
    </p:spTree>
    <p:extLst>
      <p:ext uri="{BB962C8B-B14F-4D97-AF65-F5344CB8AC3E}">
        <p14:creationId xmlns:p14="http://schemas.microsoft.com/office/powerpoint/2010/main" val="301827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lazarJS Components by Example - Part 1 - DEV Community 👩‍💻👨‍💻">
            <a:extLst>
              <a:ext uri="{FF2B5EF4-FFF2-40B4-BE49-F238E27FC236}">
                <a16:creationId xmlns:a16="http://schemas.microsoft.com/office/drawing/2014/main" id="{164194C9-AA95-49B3-9DB5-1493A542EA44}"/>
              </a:ext>
            </a:extLst>
          </p:cNvPr>
          <p:cNvPicPr>
            <a:picLocks noChangeAspect="1" noChangeArrowheads="1"/>
          </p:cNvPicPr>
          <p:nvPr/>
        </p:nvPicPr>
        <p:blipFill>
          <a:blip r:embed="rId3">
            <a:alphaModFix amt="8000"/>
            <a:extLst>
              <a:ext uri="{28A0092B-C50C-407E-A947-70E740481C1C}">
                <a14:useLocalDpi xmlns:a14="http://schemas.microsoft.com/office/drawing/2010/main" val="0"/>
              </a:ext>
            </a:extLst>
          </a:blip>
          <a:srcRect/>
          <a:stretch>
            <a:fillRect/>
          </a:stretch>
        </p:blipFill>
        <p:spPr bwMode="auto">
          <a:xfrm>
            <a:off x="194310" y="1325880"/>
            <a:ext cx="11064240" cy="5532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13F0FF2-A242-4D85-B8D6-D8F5D9FF6F6B}"/>
              </a:ext>
            </a:extLst>
          </p:cNvPr>
          <p:cNvSpPr>
            <a:spLocks noGrp="1"/>
          </p:cNvSpPr>
          <p:nvPr>
            <p:ph type="title"/>
          </p:nvPr>
        </p:nvSpPr>
        <p:spPr/>
        <p:txBody>
          <a:bodyPr/>
          <a:lstStyle/>
          <a:p>
            <a:r>
              <a:rPr lang="en-US" dirty="0"/>
              <a:t>Section 5: The Affinity Laws ( Fan Laws )</a:t>
            </a:r>
          </a:p>
        </p:txBody>
      </p:sp>
      <p:sp>
        <p:nvSpPr>
          <p:cNvPr id="3" name="Content Placeholder 2">
            <a:extLst>
              <a:ext uri="{FF2B5EF4-FFF2-40B4-BE49-F238E27FC236}">
                <a16:creationId xmlns:a16="http://schemas.microsoft.com/office/drawing/2014/main" id="{5E84F3E3-8FF8-4D56-8545-B8C28947FF29}"/>
              </a:ext>
            </a:extLst>
          </p:cNvPr>
          <p:cNvSpPr>
            <a:spLocks noGrp="1"/>
          </p:cNvSpPr>
          <p:nvPr>
            <p:ph idx="1"/>
          </p:nvPr>
        </p:nvSpPr>
        <p:spPr/>
        <p:txBody>
          <a:bodyPr/>
          <a:lstStyle/>
          <a:p>
            <a:pPr marL="0" indent="0">
              <a:spcAft>
                <a:spcPts val="600"/>
              </a:spcAft>
              <a:buNone/>
            </a:pPr>
            <a:r>
              <a:rPr lang="en-US" dirty="0"/>
              <a:t>Dynamic Similitude</a:t>
            </a:r>
          </a:p>
          <a:p>
            <a:pPr marL="0" indent="0">
              <a:spcAft>
                <a:spcPts val="600"/>
              </a:spcAft>
              <a:buNone/>
            </a:pPr>
            <a:r>
              <a:rPr lang="en-US" b="1" u="sng" dirty="0"/>
              <a:t>Law 1: RPM Change</a:t>
            </a:r>
          </a:p>
          <a:p>
            <a:pPr marL="0" indent="0">
              <a:spcAft>
                <a:spcPts val="600"/>
              </a:spcAft>
              <a:buNone/>
            </a:pPr>
            <a:r>
              <a:rPr lang="en-US" dirty="0"/>
              <a:t>Law 2: Diameter Change</a:t>
            </a:r>
          </a:p>
          <a:p>
            <a:pPr marL="0" indent="0">
              <a:spcAft>
                <a:spcPts val="600"/>
              </a:spcAft>
              <a:buNone/>
            </a:pPr>
            <a:r>
              <a:rPr lang="en-US" dirty="0"/>
              <a:t>Law 3: Diameter &amp; RPM Change</a:t>
            </a:r>
          </a:p>
          <a:p>
            <a:pPr marL="0" indent="0">
              <a:spcAft>
                <a:spcPts val="600"/>
              </a:spcAft>
              <a:buNone/>
            </a:pPr>
            <a:r>
              <a:rPr lang="en-US" b="1" u="sng" dirty="0"/>
              <a:t>Law 4: Density Effects</a:t>
            </a:r>
          </a:p>
          <a:p>
            <a:pPr marL="0" indent="0">
              <a:buNone/>
            </a:pPr>
            <a:endParaRPr lang="en-US" dirty="0"/>
          </a:p>
        </p:txBody>
      </p:sp>
      <p:sp>
        <p:nvSpPr>
          <p:cNvPr id="5" name="TextBox 4">
            <a:extLst>
              <a:ext uri="{FF2B5EF4-FFF2-40B4-BE49-F238E27FC236}">
                <a16:creationId xmlns:a16="http://schemas.microsoft.com/office/drawing/2014/main" id="{F08A4DAD-C14E-4C8F-9AAC-4765174DF5AB}"/>
              </a:ext>
            </a:extLst>
          </p:cNvPr>
          <p:cNvSpPr txBox="1"/>
          <p:nvPr/>
        </p:nvSpPr>
        <p:spPr>
          <a:xfrm>
            <a:off x="7099300" y="1106785"/>
            <a:ext cx="2420856" cy="5386090"/>
          </a:xfrm>
          <a:prstGeom prst="rect">
            <a:avLst/>
          </a:prstGeom>
          <a:noFill/>
        </p:spPr>
        <p:txBody>
          <a:bodyPr wrap="none" rtlCol="0">
            <a:spAutoFit/>
          </a:bodyPr>
          <a:lstStyle/>
          <a:p>
            <a:r>
              <a:rPr lang="en-US" sz="34400" dirty="0">
                <a:solidFill>
                  <a:srgbClr val="991B1E"/>
                </a:solidFill>
              </a:rPr>
              <a:t>5</a:t>
            </a:r>
          </a:p>
        </p:txBody>
      </p:sp>
    </p:spTree>
    <p:extLst>
      <p:ext uri="{BB962C8B-B14F-4D97-AF65-F5344CB8AC3E}">
        <p14:creationId xmlns:p14="http://schemas.microsoft.com/office/powerpoint/2010/main" val="2421724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76C4-0ECB-4DF7-8DE1-FD3E28D7463E}"/>
              </a:ext>
            </a:extLst>
          </p:cNvPr>
          <p:cNvSpPr>
            <a:spLocks noGrp="1"/>
          </p:cNvSpPr>
          <p:nvPr>
            <p:ph type="title"/>
          </p:nvPr>
        </p:nvSpPr>
        <p:spPr/>
        <p:txBody>
          <a:bodyPr>
            <a:normAutofit/>
          </a:bodyPr>
          <a:lstStyle/>
          <a:p>
            <a:pPr algn="ctr"/>
            <a:r>
              <a:rPr lang="en-US" sz="3780" dirty="0"/>
              <a:t>DISCLAIMER</a:t>
            </a:r>
          </a:p>
        </p:txBody>
      </p:sp>
      <p:sp>
        <p:nvSpPr>
          <p:cNvPr id="3" name="Content Placeholder 2">
            <a:extLst>
              <a:ext uri="{FF2B5EF4-FFF2-40B4-BE49-F238E27FC236}">
                <a16:creationId xmlns:a16="http://schemas.microsoft.com/office/drawing/2014/main" id="{18235E4B-B080-431A-AB3C-A329213E1F71}"/>
              </a:ext>
            </a:extLst>
          </p:cNvPr>
          <p:cNvSpPr>
            <a:spLocks noGrp="1"/>
          </p:cNvSpPr>
          <p:nvPr>
            <p:ph idx="1"/>
          </p:nvPr>
        </p:nvSpPr>
        <p:spPr>
          <a:xfrm>
            <a:off x="2069192" y="2366326"/>
            <a:ext cx="8811883" cy="3624044"/>
          </a:xfrm>
        </p:spPr>
        <p:txBody>
          <a:bodyPr>
            <a:normAutofit/>
          </a:bodyPr>
          <a:lstStyle/>
          <a:p>
            <a:pPr algn="just">
              <a:buFontTx/>
              <a:buNone/>
            </a:pPr>
            <a:r>
              <a:rPr lang="en-US" sz="2160" dirty="0">
                <a:solidFill>
                  <a:srgbClr val="000000"/>
                </a:solidFill>
              </a:rPr>
              <a:t>The information contained in this webinar is provided by AMCA International as an educational service and is not intended to serve as professional engineering and/or manufacturing advice.  The views and/or opinions expressed in this educational activity are those of the speaker(s) and do not necessarily represent the views of AMCA International.  In making this educational activity available to its members and others, AMCA International is not endorsing, sponsoring or recommending a particular company, product or application.  Under no circumstances, including negligence, shall AMCA International be liable for any damages arising out of a party’s reliance upon or use of the content contained in this webinar.</a:t>
            </a:r>
          </a:p>
        </p:txBody>
      </p:sp>
    </p:spTree>
    <p:extLst>
      <p:ext uri="{BB962C8B-B14F-4D97-AF65-F5344CB8AC3E}">
        <p14:creationId xmlns:p14="http://schemas.microsoft.com/office/powerpoint/2010/main" val="6651867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C3DD-96AF-45F6-A8CD-DEFC5D151239}"/>
              </a:ext>
            </a:extLst>
          </p:cNvPr>
          <p:cNvSpPr>
            <a:spLocks noGrp="1"/>
          </p:cNvSpPr>
          <p:nvPr>
            <p:ph type="title"/>
          </p:nvPr>
        </p:nvSpPr>
        <p:spPr/>
        <p:txBody>
          <a:bodyPr/>
          <a:lstStyle/>
          <a:p>
            <a:r>
              <a:rPr lang="en-US" dirty="0"/>
              <a:t>Section 5: Dynamic Similitude</a:t>
            </a:r>
          </a:p>
        </p:txBody>
      </p:sp>
      <p:sp>
        <p:nvSpPr>
          <p:cNvPr id="3" name="Content Placeholder 2">
            <a:extLst>
              <a:ext uri="{FF2B5EF4-FFF2-40B4-BE49-F238E27FC236}">
                <a16:creationId xmlns:a16="http://schemas.microsoft.com/office/drawing/2014/main" id="{BF744D12-DF4D-4427-83A6-D1A11D148B50}"/>
              </a:ext>
            </a:extLst>
          </p:cNvPr>
          <p:cNvSpPr>
            <a:spLocks noGrp="1"/>
          </p:cNvSpPr>
          <p:nvPr>
            <p:ph idx="1"/>
          </p:nvPr>
        </p:nvSpPr>
        <p:spPr>
          <a:xfrm>
            <a:off x="1035168" y="1809751"/>
            <a:ext cx="10938294" cy="4367212"/>
          </a:xfrm>
        </p:spPr>
        <p:txBody>
          <a:bodyPr/>
          <a:lstStyle/>
          <a:p>
            <a:pPr marL="0" indent="0">
              <a:buNone/>
            </a:pPr>
            <a:r>
              <a:rPr lang="en-US" b="1" dirty="0"/>
              <a:t>Definition</a:t>
            </a:r>
            <a:r>
              <a:rPr lang="en-US" dirty="0"/>
              <a:t>: The compared systems are geometrically similar and the forces acting in each system act in the same ratio to the forces of the other system.</a:t>
            </a:r>
          </a:p>
        </p:txBody>
      </p:sp>
      <p:pic>
        <p:nvPicPr>
          <p:cNvPr id="27650" name="Picture 2" descr="Geometrical Similarity">
            <a:extLst>
              <a:ext uri="{FF2B5EF4-FFF2-40B4-BE49-F238E27FC236}">
                <a16:creationId xmlns:a16="http://schemas.microsoft.com/office/drawing/2014/main" id="{2EC5D621-B067-4644-BB71-2343C583E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25" y="3429000"/>
            <a:ext cx="46386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31949F9-5BB8-49D5-8975-5BC694FC3F6D}"/>
              </a:ext>
            </a:extLst>
          </p:cNvPr>
          <p:cNvPicPr>
            <a:picLocks noChangeAspect="1"/>
          </p:cNvPicPr>
          <p:nvPr/>
        </p:nvPicPr>
        <p:blipFill>
          <a:blip r:embed="rId4"/>
          <a:stretch>
            <a:fillRect/>
          </a:stretch>
        </p:blipFill>
        <p:spPr>
          <a:xfrm>
            <a:off x="6531829" y="2807591"/>
            <a:ext cx="4690208" cy="2182813"/>
          </a:xfrm>
          <a:prstGeom prst="rect">
            <a:avLst/>
          </a:prstGeom>
        </p:spPr>
      </p:pic>
      <p:sp>
        <p:nvSpPr>
          <p:cNvPr id="8" name="Content Placeholder 2">
            <a:extLst>
              <a:ext uri="{FF2B5EF4-FFF2-40B4-BE49-F238E27FC236}">
                <a16:creationId xmlns:a16="http://schemas.microsoft.com/office/drawing/2014/main" id="{EAE259B9-B910-4C26-BB0A-52F40A36304F}"/>
              </a:ext>
            </a:extLst>
          </p:cNvPr>
          <p:cNvSpPr txBox="1">
            <a:spLocks/>
          </p:cNvSpPr>
          <p:nvPr/>
        </p:nvSpPr>
        <p:spPr>
          <a:xfrm>
            <a:off x="1457862" y="5688082"/>
            <a:ext cx="10515600" cy="64373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latin typeface="Arial" panose="020B0604020202020204" pitchFamily="34" charset="0"/>
                <a:cs typeface="Arial" panose="020B0604020202020204" pitchFamily="34" charset="0"/>
              </a:rPr>
              <a:t>The Affinity Laws or only applicable in dynamically similar systems.</a:t>
            </a:r>
          </a:p>
        </p:txBody>
      </p:sp>
      <p:sp>
        <p:nvSpPr>
          <p:cNvPr id="4" name="TextBox 3">
            <a:extLst>
              <a:ext uri="{FF2B5EF4-FFF2-40B4-BE49-F238E27FC236}">
                <a16:creationId xmlns:a16="http://schemas.microsoft.com/office/drawing/2014/main" id="{C277B57A-5504-400F-9AAE-6A45BBF43F16}"/>
              </a:ext>
            </a:extLst>
          </p:cNvPr>
          <p:cNvSpPr txBox="1"/>
          <p:nvPr/>
        </p:nvSpPr>
        <p:spPr>
          <a:xfrm>
            <a:off x="2587475" y="5048438"/>
            <a:ext cx="1933222" cy="369332"/>
          </a:xfrm>
          <a:prstGeom prst="rect">
            <a:avLst/>
          </a:prstGeom>
          <a:noFill/>
        </p:spPr>
        <p:txBody>
          <a:bodyPr wrap="none" rtlCol="0">
            <a:spAutoFit/>
          </a:bodyPr>
          <a:lstStyle/>
          <a:p>
            <a:r>
              <a:rPr lang="en-US" dirty="0"/>
              <a:t>Scaled Dimensions</a:t>
            </a:r>
          </a:p>
        </p:txBody>
      </p:sp>
      <p:sp>
        <p:nvSpPr>
          <p:cNvPr id="5" name="TextBox 4">
            <a:extLst>
              <a:ext uri="{FF2B5EF4-FFF2-40B4-BE49-F238E27FC236}">
                <a16:creationId xmlns:a16="http://schemas.microsoft.com/office/drawing/2014/main" id="{15873B67-3480-493D-8EA4-47B04619D32E}"/>
              </a:ext>
            </a:extLst>
          </p:cNvPr>
          <p:cNvSpPr txBox="1"/>
          <p:nvPr/>
        </p:nvSpPr>
        <p:spPr>
          <a:xfrm>
            <a:off x="8160347" y="5048438"/>
            <a:ext cx="1444178" cy="369332"/>
          </a:xfrm>
          <a:prstGeom prst="rect">
            <a:avLst/>
          </a:prstGeom>
          <a:noFill/>
        </p:spPr>
        <p:txBody>
          <a:bodyPr wrap="none" rtlCol="0">
            <a:spAutoFit/>
          </a:bodyPr>
          <a:lstStyle/>
          <a:p>
            <a:r>
              <a:rPr lang="en-US" dirty="0"/>
              <a:t>Scaled Forces</a:t>
            </a:r>
          </a:p>
        </p:txBody>
      </p:sp>
    </p:spTree>
    <p:extLst>
      <p:ext uri="{BB962C8B-B14F-4D97-AF65-F5344CB8AC3E}">
        <p14:creationId xmlns:p14="http://schemas.microsoft.com/office/powerpoint/2010/main" val="3947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44E13-D030-4EE8-ABDE-2E8244494A3D}"/>
              </a:ext>
            </a:extLst>
          </p:cNvPr>
          <p:cNvSpPr>
            <a:spLocks noGrp="1"/>
          </p:cNvSpPr>
          <p:nvPr>
            <p:ph type="title"/>
          </p:nvPr>
        </p:nvSpPr>
        <p:spPr/>
        <p:txBody>
          <a:bodyPr/>
          <a:lstStyle/>
          <a:p>
            <a:r>
              <a:rPr lang="en-US" dirty="0"/>
              <a:t>Section 5: Law #1 – RPM Change</a:t>
            </a:r>
          </a:p>
        </p:txBody>
      </p:sp>
      <p:sp>
        <p:nvSpPr>
          <p:cNvPr id="3" name="Content Placeholder 2">
            <a:extLst>
              <a:ext uri="{FF2B5EF4-FFF2-40B4-BE49-F238E27FC236}">
                <a16:creationId xmlns:a16="http://schemas.microsoft.com/office/drawing/2014/main" id="{5D5DC6AB-16D1-4D9C-ADBA-937B9EFEF8C1}"/>
              </a:ext>
            </a:extLst>
          </p:cNvPr>
          <p:cNvSpPr>
            <a:spLocks noGrp="1"/>
          </p:cNvSpPr>
          <p:nvPr>
            <p:ph idx="1"/>
          </p:nvPr>
        </p:nvSpPr>
        <p:spPr>
          <a:xfrm>
            <a:off x="1035170" y="1908203"/>
            <a:ext cx="10938294" cy="4089371"/>
          </a:xfrm>
        </p:spPr>
        <p:txBody>
          <a:bodyPr/>
          <a:lstStyle/>
          <a:p>
            <a:pPr marL="0" indent="0">
              <a:buNone/>
            </a:pPr>
            <a:r>
              <a:rPr lang="en-US" dirty="0"/>
              <a:t>10000 CFM at 4” Static Pressure | RPM = 1500 RPM | 4.5 BHP</a:t>
            </a:r>
          </a:p>
          <a:p>
            <a:pPr marL="0" indent="0">
              <a:buNone/>
            </a:pPr>
            <a:r>
              <a:rPr lang="en-US" dirty="0"/>
              <a:t>We Need 12000 CFM</a:t>
            </a:r>
          </a:p>
        </p:txBody>
      </p:sp>
      <p:pic>
        <p:nvPicPr>
          <p:cNvPr id="5" name="Picture 4">
            <a:extLst>
              <a:ext uri="{FF2B5EF4-FFF2-40B4-BE49-F238E27FC236}">
                <a16:creationId xmlns:a16="http://schemas.microsoft.com/office/drawing/2014/main" id="{E15AD4E1-AE80-4F52-AD12-F558DF30F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649" y="2937510"/>
            <a:ext cx="3505200" cy="381746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0ACC692-513C-4DC8-84B6-8264B3178329}"/>
                  </a:ext>
                </a:extLst>
              </p:cNvPr>
              <p:cNvSpPr txBox="1"/>
              <p:nvPr/>
            </p:nvSpPr>
            <p:spPr>
              <a:xfrm>
                <a:off x="4682763" y="3119844"/>
                <a:ext cx="6097904"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1</m:t>
                          </m:r>
                          <m:r>
                            <a:rPr lang="en-US" b="0" i="0" smtClean="0">
                              <a:latin typeface="Cambria Math" panose="02040503050406030204" pitchFamily="18" charset="0"/>
                            </a:rPr>
                            <m:t>0</m:t>
                          </m:r>
                          <m:r>
                            <a:rPr lang="en-US">
                              <a:latin typeface="Cambria Math" panose="02040503050406030204" pitchFamily="18" charset="0"/>
                            </a:rPr>
                            <m:t>000</m:t>
                          </m:r>
                          <m:r>
                            <a:rPr lang="en-US" i="0">
                              <a:latin typeface="Cambria Math" panose="02040503050406030204" pitchFamily="18" charset="0"/>
                            </a:rPr>
                            <m:t> </m:t>
                          </m:r>
                          <m:r>
                            <a:rPr lang="en-US" i="1">
                              <a:latin typeface="Cambria Math" panose="02040503050406030204" pitchFamily="18" charset="0"/>
                            </a:rPr>
                            <m:t>𝐶𝐹𝑀</m:t>
                          </m:r>
                        </m:num>
                        <m:den>
                          <m:r>
                            <a:rPr lang="en-US" i="0">
                              <a:latin typeface="Cambria Math" panose="02040503050406030204" pitchFamily="18" charset="0"/>
                            </a:rPr>
                            <m:t>12</m:t>
                          </m:r>
                          <m:r>
                            <a:rPr lang="en-US" b="0" i="0" smtClean="0">
                              <a:latin typeface="Cambria Math" panose="02040503050406030204" pitchFamily="18" charset="0"/>
                            </a:rPr>
                            <m:t>0</m:t>
                          </m:r>
                          <m:r>
                            <a:rPr lang="en-US" i="0">
                              <a:latin typeface="Cambria Math" panose="02040503050406030204" pitchFamily="18" charset="0"/>
                            </a:rPr>
                            <m:t>00 </m:t>
                          </m:r>
                          <m:r>
                            <a:rPr lang="en-US" i="1">
                              <a:latin typeface="Cambria Math" panose="02040503050406030204" pitchFamily="18" charset="0"/>
                            </a:rPr>
                            <m:t>𝐶𝐹𝑀</m:t>
                          </m:r>
                        </m:den>
                      </m:f>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1500 </m:t>
                          </m:r>
                          <m:r>
                            <a:rPr lang="en-US" i="1">
                              <a:latin typeface="Cambria Math" panose="02040503050406030204" pitchFamily="18" charset="0"/>
                            </a:rPr>
                            <m:t>𝑅𝑃𝑀</m:t>
                          </m:r>
                        </m:num>
                        <m:den>
                          <m:r>
                            <a:rPr lang="en-US" b="0" i="1" smtClean="0">
                              <a:latin typeface="Cambria Math" panose="02040503050406030204" pitchFamily="18" charset="0"/>
                            </a:rPr>
                            <m:t>𝑋</m:t>
                          </m:r>
                        </m:den>
                      </m:f>
                    </m:oMath>
                  </m:oMathPara>
                </a14:m>
                <a:endParaRPr lang="en-US" dirty="0"/>
              </a:p>
            </p:txBody>
          </p:sp>
        </mc:Choice>
        <mc:Fallback xmlns="">
          <p:sp>
            <p:nvSpPr>
              <p:cNvPr id="7" name="TextBox 6">
                <a:extLst>
                  <a:ext uri="{FF2B5EF4-FFF2-40B4-BE49-F238E27FC236}">
                    <a16:creationId xmlns:a16="http://schemas.microsoft.com/office/drawing/2014/main" id="{B0ACC692-513C-4DC8-84B6-8264B3178329}"/>
                  </a:ext>
                </a:extLst>
              </p:cNvPr>
              <p:cNvSpPr txBox="1">
                <a:spLocks noRot="1" noChangeAspect="1" noMove="1" noResize="1" noEditPoints="1" noAdjustHandles="1" noChangeArrowheads="1" noChangeShapeType="1" noTextEdit="1"/>
              </p:cNvSpPr>
              <p:nvPr/>
            </p:nvSpPr>
            <p:spPr>
              <a:xfrm>
                <a:off x="4682763" y="3119844"/>
                <a:ext cx="6097904" cy="61831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E3FA8EA-EA7C-4855-A748-D90C59D7EC45}"/>
                  </a:ext>
                </a:extLst>
              </p:cNvPr>
              <p:cNvSpPr txBox="1"/>
              <p:nvPr/>
            </p:nvSpPr>
            <p:spPr>
              <a:xfrm>
                <a:off x="4682763" y="3119844"/>
                <a:ext cx="6097904"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1</m:t>
                          </m:r>
                          <m:r>
                            <a:rPr lang="en-US" b="0" i="0" smtClean="0">
                              <a:latin typeface="Cambria Math" panose="02040503050406030204" pitchFamily="18" charset="0"/>
                            </a:rPr>
                            <m:t>0</m:t>
                          </m:r>
                          <m:r>
                            <a:rPr lang="en-US">
                              <a:latin typeface="Cambria Math" panose="02040503050406030204" pitchFamily="18" charset="0"/>
                            </a:rPr>
                            <m:t>000</m:t>
                          </m:r>
                          <m:r>
                            <a:rPr lang="en-US" i="0">
                              <a:latin typeface="Cambria Math" panose="02040503050406030204" pitchFamily="18" charset="0"/>
                            </a:rPr>
                            <m:t> </m:t>
                          </m:r>
                          <m:r>
                            <a:rPr lang="en-US" i="1">
                              <a:latin typeface="Cambria Math" panose="02040503050406030204" pitchFamily="18" charset="0"/>
                            </a:rPr>
                            <m:t>𝐶𝐹𝑀</m:t>
                          </m:r>
                        </m:num>
                        <m:den>
                          <m:r>
                            <a:rPr lang="en-US" i="0">
                              <a:latin typeface="Cambria Math" panose="02040503050406030204" pitchFamily="18" charset="0"/>
                            </a:rPr>
                            <m:t>12</m:t>
                          </m:r>
                          <m:r>
                            <a:rPr lang="en-US" b="0" i="0" smtClean="0">
                              <a:latin typeface="Cambria Math" panose="02040503050406030204" pitchFamily="18" charset="0"/>
                            </a:rPr>
                            <m:t>0</m:t>
                          </m:r>
                          <m:r>
                            <a:rPr lang="en-US" i="0">
                              <a:latin typeface="Cambria Math" panose="02040503050406030204" pitchFamily="18" charset="0"/>
                            </a:rPr>
                            <m:t>00 </m:t>
                          </m:r>
                          <m:r>
                            <a:rPr lang="en-US" i="1">
                              <a:latin typeface="Cambria Math" panose="02040503050406030204" pitchFamily="18" charset="0"/>
                            </a:rPr>
                            <m:t>𝐶𝐹𝑀</m:t>
                          </m:r>
                        </m:den>
                      </m:f>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1500 </m:t>
                          </m:r>
                          <m:r>
                            <a:rPr lang="en-US" i="1">
                              <a:latin typeface="Cambria Math" panose="02040503050406030204" pitchFamily="18" charset="0"/>
                            </a:rPr>
                            <m:t>𝑅𝑃𝑀</m:t>
                          </m:r>
                        </m:num>
                        <m:den>
                          <m:r>
                            <a:rPr lang="en-US" i="0">
                              <a:latin typeface="Cambria Math" panose="02040503050406030204" pitchFamily="18" charset="0"/>
                            </a:rPr>
                            <m:t>1800 </m:t>
                          </m:r>
                          <m:r>
                            <a:rPr lang="en-US" i="1">
                              <a:latin typeface="Cambria Math" panose="02040503050406030204" pitchFamily="18" charset="0"/>
                            </a:rPr>
                            <m:t>𝑅𝑃𝑀</m:t>
                          </m:r>
                        </m:den>
                      </m:f>
                    </m:oMath>
                  </m:oMathPara>
                </a14:m>
                <a:endParaRPr lang="en-US" dirty="0"/>
              </a:p>
            </p:txBody>
          </p:sp>
        </mc:Choice>
        <mc:Fallback xmlns="">
          <p:sp>
            <p:nvSpPr>
              <p:cNvPr id="9" name="TextBox 8">
                <a:extLst>
                  <a:ext uri="{FF2B5EF4-FFF2-40B4-BE49-F238E27FC236}">
                    <a16:creationId xmlns:a16="http://schemas.microsoft.com/office/drawing/2014/main" id="{7E3FA8EA-EA7C-4855-A748-D90C59D7EC45}"/>
                  </a:ext>
                </a:extLst>
              </p:cNvPr>
              <p:cNvSpPr txBox="1">
                <a:spLocks noRot="1" noChangeAspect="1" noMove="1" noResize="1" noEditPoints="1" noAdjustHandles="1" noChangeArrowheads="1" noChangeShapeType="1" noTextEdit="1"/>
              </p:cNvSpPr>
              <p:nvPr/>
            </p:nvSpPr>
            <p:spPr>
              <a:xfrm>
                <a:off x="4682763" y="3119844"/>
                <a:ext cx="6097904" cy="61831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E534EE-D5A0-4E07-9DDF-51BB1069C00C}"/>
                  </a:ext>
                </a:extLst>
              </p:cNvPr>
              <p:cNvSpPr txBox="1"/>
              <p:nvPr/>
            </p:nvSpPr>
            <p:spPr>
              <a:xfrm>
                <a:off x="4843021" y="4262996"/>
                <a:ext cx="6097904"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4</m:t>
                          </m:r>
                          <m:r>
                            <a:rPr lang="en-US" i="0">
                              <a:latin typeface="Cambria Math" panose="02040503050406030204" pitchFamily="18" charset="0"/>
                            </a:rPr>
                            <m:t>"</m:t>
                          </m:r>
                        </m:num>
                        <m:den>
                          <m:r>
                            <a:rPr lang="en-US" i="1">
                              <a:latin typeface="Cambria Math" panose="02040503050406030204" pitchFamily="18" charset="0"/>
                            </a:rPr>
                            <m:t>𝑋</m:t>
                          </m:r>
                        </m:den>
                      </m:f>
                      <m:r>
                        <a:rPr lang="en-US" i="0">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1500 </m:t>
                                  </m:r>
                                  <m:r>
                                    <a:rPr lang="en-US" i="1">
                                      <a:latin typeface="Cambria Math" panose="02040503050406030204" pitchFamily="18" charset="0"/>
                                    </a:rPr>
                                    <m:t>𝑅𝑃𝑀</m:t>
                                  </m:r>
                                </m:num>
                                <m:den>
                                  <m:r>
                                    <a:rPr lang="en-US" i="0">
                                      <a:latin typeface="Cambria Math" panose="02040503050406030204" pitchFamily="18" charset="0"/>
                                    </a:rPr>
                                    <m:t>1800 </m:t>
                                  </m:r>
                                  <m:r>
                                    <a:rPr lang="en-US" i="1">
                                      <a:latin typeface="Cambria Math" panose="02040503050406030204" pitchFamily="18" charset="0"/>
                                    </a:rPr>
                                    <m:t>𝑅𝑃𝑀</m:t>
                                  </m:r>
                                </m:den>
                              </m:f>
                            </m:e>
                          </m:d>
                        </m:e>
                        <m:sup>
                          <m:r>
                            <a:rPr lang="en-US" i="0">
                              <a:latin typeface="Cambria Math" panose="02040503050406030204" pitchFamily="18" charset="0"/>
                            </a:rPr>
                            <m:t>2</m:t>
                          </m:r>
                        </m:sup>
                      </m:sSup>
                    </m:oMath>
                  </m:oMathPara>
                </a14:m>
                <a:endParaRPr lang="en-US" dirty="0"/>
              </a:p>
            </p:txBody>
          </p:sp>
        </mc:Choice>
        <mc:Fallback xmlns="">
          <p:sp>
            <p:nvSpPr>
              <p:cNvPr id="11" name="TextBox 10">
                <a:extLst>
                  <a:ext uri="{FF2B5EF4-FFF2-40B4-BE49-F238E27FC236}">
                    <a16:creationId xmlns:a16="http://schemas.microsoft.com/office/drawing/2014/main" id="{08E534EE-D5A0-4E07-9DDF-51BB1069C00C}"/>
                  </a:ext>
                </a:extLst>
              </p:cNvPr>
              <p:cNvSpPr txBox="1">
                <a:spLocks noRot="1" noChangeAspect="1" noMove="1" noResize="1" noEditPoints="1" noAdjustHandles="1" noChangeArrowheads="1" noChangeShapeType="1" noTextEdit="1"/>
              </p:cNvSpPr>
              <p:nvPr/>
            </p:nvSpPr>
            <p:spPr>
              <a:xfrm>
                <a:off x="4843021" y="4262996"/>
                <a:ext cx="6097904" cy="7693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0521680-BE23-4AD0-BDF5-C8FCAC1689B4}"/>
                  </a:ext>
                </a:extLst>
              </p:cNvPr>
              <p:cNvSpPr txBox="1"/>
              <p:nvPr/>
            </p:nvSpPr>
            <p:spPr>
              <a:xfrm>
                <a:off x="4682763" y="4262996"/>
                <a:ext cx="6097904"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4</m:t>
                          </m:r>
                          <m:r>
                            <a:rPr lang="en-US" i="0">
                              <a:latin typeface="Cambria Math" panose="02040503050406030204" pitchFamily="18" charset="0"/>
                            </a:rPr>
                            <m:t>"</m:t>
                          </m:r>
                        </m:num>
                        <m:den>
                          <m:r>
                            <a:rPr lang="en-US" b="0" i="1" smtClean="0">
                              <a:latin typeface="Cambria Math" panose="02040503050406030204" pitchFamily="18" charset="0"/>
                            </a:rPr>
                            <m:t>5.76"</m:t>
                          </m:r>
                        </m:den>
                      </m:f>
                      <m:r>
                        <a:rPr lang="en-US" i="0">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1500 </m:t>
                                  </m:r>
                                  <m:r>
                                    <a:rPr lang="en-US" i="1">
                                      <a:latin typeface="Cambria Math" panose="02040503050406030204" pitchFamily="18" charset="0"/>
                                    </a:rPr>
                                    <m:t>𝑅𝑃𝑀</m:t>
                                  </m:r>
                                </m:num>
                                <m:den>
                                  <m:r>
                                    <a:rPr lang="en-US" i="0">
                                      <a:latin typeface="Cambria Math" panose="02040503050406030204" pitchFamily="18" charset="0"/>
                                    </a:rPr>
                                    <m:t>1800 </m:t>
                                  </m:r>
                                  <m:r>
                                    <a:rPr lang="en-US" i="1">
                                      <a:latin typeface="Cambria Math" panose="02040503050406030204" pitchFamily="18" charset="0"/>
                                    </a:rPr>
                                    <m:t>𝑅𝑃𝑀</m:t>
                                  </m:r>
                                </m:den>
                              </m:f>
                            </m:e>
                          </m:d>
                        </m:e>
                        <m:sup>
                          <m:r>
                            <a:rPr lang="en-US" i="0">
                              <a:latin typeface="Cambria Math" panose="02040503050406030204" pitchFamily="18" charset="0"/>
                            </a:rPr>
                            <m:t>2</m:t>
                          </m:r>
                        </m:sup>
                      </m:sSup>
                    </m:oMath>
                  </m:oMathPara>
                </a14:m>
                <a:endParaRPr lang="en-US" dirty="0"/>
              </a:p>
            </p:txBody>
          </p:sp>
        </mc:Choice>
        <mc:Fallback xmlns="">
          <p:sp>
            <p:nvSpPr>
              <p:cNvPr id="12" name="TextBox 11">
                <a:extLst>
                  <a:ext uri="{FF2B5EF4-FFF2-40B4-BE49-F238E27FC236}">
                    <a16:creationId xmlns:a16="http://schemas.microsoft.com/office/drawing/2014/main" id="{B0521680-BE23-4AD0-BDF5-C8FCAC1689B4}"/>
                  </a:ext>
                </a:extLst>
              </p:cNvPr>
              <p:cNvSpPr txBox="1">
                <a:spLocks noRot="1" noChangeAspect="1" noMove="1" noResize="1" noEditPoints="1" noAdjustHandles="1" noChangeArrowheads="1" noChangeShapeType="1" noTextEdit="1"/>
              </p:cNvSpPr>
              <p:nvPr/>
            </p:nvSpPr>
            <p:spPr>
              <a:xfrm>
                <a:off x="4682763" y="4262996"/>
                <a:ext cx="6097904" cy="7693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70C8B0E-B59E-4CF3-B8C5-78F48C9FE9E5}"/>
                  </a:ext>
                </a:extLst>
              </p:cNvPr>
              <p:cNvSpPr txBox="1"/>
              <p:nvPr/>
            </p:nvSpPr>
            <p:spPr>
              <a:xfrm>
                <a:off x="4642758" y="5487049"/>
                <a:ext cx="6097904"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4.5</m:t>
                          </m:r>
                          <m:r>
                            <a:rPr lang="en-US" i="0">
                              <a:latin typeface="Cambria Math" panose="02040503050406030204" pitchFamily="18" charset="0"/>
                            </a:rPr>
                            <m:t> </m:t>
                          </m:r>
                          <m:r>
                            <a:rPr lang="en-US" i="1">
                              <a:latin typeface="Cambria Math" panose="02040503050406030204" pitchFamily="18" charset="0"/>
                            </a:rPr>
                            <m:t>𝐵𝐻𝑃</m:t>
                          </m:r>
                        </m:num>
                        <m:den>
                          <m:r>
                            <a:rPr lang="en-US" i="1">
                              <a:latin typeface="Cambria Math" panose="02040503050406030204" pitchFamily="18" charset="0"/>
                            </a:rPr>
                            <m:t>𝑋</m:t>
                          </m:r>
                        </m:den>
                      </m:f>
                      <m:r>
                        <a:rPr lang="en-US" i="0">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1500 </m:t>
                                  </m:r>
                                  <m:r>
                                    <a:rPr lang="en-US" i="1">
                                      <a:latin typeface="Cambria Math" panose="02040503050406030204" pitchFamily="18" charset="0"/>
                                    </a:rPr>
                                    <m:t>𝑅𝑃𝑀</m:t>
                                  </m:r>
                                </m:num>
                                <m:den>
                                  <m:r>
                                    <a:rPr lang="en-US" i="0">
                                      <a:latin typeface="Cambria Math" panose="02040503050406030204" pitchFamily="18" charset="0"/>
                                    </a:rPr>
                                    <m:t>1800 </m:t>
                                  </m:r>
                                  <m:r>
                                    <a:rPr lang="en-US" i="1">
                                      <a:latin typeface="Cambria Math" panose="02040503050406030204" pitchFamily="18" charset="0"/>
                                    </a:rPr>
                                    <m:t>𝑅𝑃𝑀</m:t>
                                  </m:r>
                                </m:den>
                              </m:f>
                            </m:e>
                          </m:d>
                        </m:e>
                        <m:sup>
                          <m:r>
                            <a:rPr lang="en-US" i="0">
                              <a:latin typeface="Cambria Math" panose="02040503050406030204" pitchFamily="18" charset="0"/>
                            </a:rPr>
                            <m:t>3</m:t>
                          </m:r>
                        </m:sup>
                      </m:sSup>
                    </m:oMath>
                  </m:oMathPara>
                </a14:m>
                <a:endParaRPr lang="en-US" dirty="0"/>
              </a:p>
            </p:txBody>
          </p:sp>
        </mc:Choice>
        <mc:Fallback xmlns="">
          <p:sp>
            <p:nvSpPr>
              <p:cNvPr id="14" name="TextBox 13">
                <a:extLst>
                  <a:ext uri="{FF2B5EF4-FFF2-40B4-BE49-F238E27FC236}">
                    <a16:creationId xmlns:a16="http://schemas.microsoft.com/office/drawing/2014/main" id="{670C8B0E-B59E-4CF3-B8C5-78F48C9FE9E5}"/>
                  </a:ext>
                </a:extLst>
              </p:cNvPr>
              <p:cNvSpPr txBox="1">
                <a:spLocks noRot="1" noChangeAspect="1" noMove="1" noResize="1" noEditPoints="1" noAdjustHandles="1" noChangeArrowheads="1" noChangeShapeType="1" noTextEdit="1"/>
              </p:cNvSpPr>
              <p:nvPr/>
            </p:nvSpPr>
            <p:spPr>
              <a:xfrm>
                <a:off x="4642758" y="5487049"/>
                <a:ext cx="6097904" cy="7693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E636662-872F-4043-B3DE-2720F35C7107}"/>
                  </a:ext>
                </a:extLst>
              </p:cNvPr>
              <p:cNvSpPr txBox="1"/>
              <p:nvPr/>
            </p:nvSpPr>
            <p:spPr>
              <a:xfrm>
                <a:off x="4602753" y="5487049"/>
                <a:ext cx="6097904"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4.5</m:t>
                          </m:r>
                          <m:r>
                            <a:rPr lang="en-US" i="0">
                              <a:latin typeface="Cambria Math" panose="02040503050406030204" pitchFamily="18" charset="0"/>
                            </a:rPr>
                            <m:t> </m:t>
                          </m:r>
                          <m:r>
                            <a:rPr lang="en-US" i="1">
                              <a:latin typeface="Cambria Math" panose="02040503050406030204" pitchFamily="18" charset="0"/>
                            </a:rPr>
                            <m:t>𝐵𝐻𝑃</m:t>
                          </m:r>
                        </m:num>
                        <m:den>
                          <m:r>
                            <a:rPr lang="en-US" b="0" i="1" smtClean="0">
                              <a:latin typeface="Cambria Math" panose="02040503050406030204" pitchFamily="18" charset="0"/>
                            </a:rPr>
                            <m:t>7.76 </m:t>
                          </m:r>
                          <m:r>
                            <a:rPr lang="en-US" b="0" i="1" smtClean="0">
                              <a:latin typeface="Cambria Math" panose="02040503050406030204" pitchFamily="18" charset="0"/>
                            </a:rPr>
                            <m:t>𝐵𝐻𝑃</m:t>
                          </m:r>
                        </m:den>
                      </m:f>
                      <m:r>
                        <a:rPr lang="en-US" i="0">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1500 </m:t>
                                  </m:r>
                                  <m:r>
                                    <a:rPr lang="en-US" i="1">
                                      <a:latin typeface="Cambria Math" panose="02040503050406030204" pitchFamily="18" charset="0"/>
                                    </a:rPr>
                                    <m:t>𝑅𝑃𝑀</m:t>
                                  </m:r>
                                </m:num>
                                <m:den>
                                  <m:r>
                                    <a:rPr lang="en-US" i="0">
                                      <a:latin typeface="Cambria Math" panose="02040503050406030204" pitchFamily="18" charset="0"/>
                                    </a:rPr>
                                    <m:t>1800 </m:t>
                                  </m:r>
                                  <m:r>
                                    <a:rPr lang="en-US" i="1">
                                      <a:latin typeface="Cambria Math" panose="02040503050406030204" pitchFamily="18" charset="0"/>
                                    </a:rPr>
                                    <m:t>𝑅𝑃𝑀</m:t>
                                  </m:r>
                                </m:den>
                              </m:f>
                            </m:e>
                          </m:d>
                        </m:e>
                        <m:sup>
                          <m:r>
                            <a:rPr lang="en-US" i="0">
                              <a:latin typeface="Cambria Math" panose="02040503050406030204" pitchFamily="18" charset="0"/>
                            </a:rPr>
                            <m:t>3</m:t>
                          </m:r>
                        </m:sup>
                      </m:sSup>
                    </m:oMath>
                  </m:oMathPara>
                </a14:m>
                <a:endParaRPr lang="en-US" dirty="0"/>
              </a:p>
            </p:txBody>
          </p:sp>
        </mc:Choice>
        <mc:Fallback xmlns="">
          <p:sp>
            <p:nvSpPr>
              <p:cNvPr id="16" name="TextBox 15">
                <a:extLst>
                  <a:ext uri="{FF2B5EF4-FFF2-40B4-BE49-F238E27FC236}">
                    <a16:creationId xmlns:a16="http://schemas.microsoft.com/office/drawing/2014/main" id="{0E636662-872F-4043-B3DE-2720F35C7107}"/>
                  </a:ext>
                </a:extLst>
              </p:cNvPr>
              <p:cNvSpPr txBox="1">
                <a:spLocks noRot="1" noChangeAspect="1" noMove="1" noResize="1" noEditPoints="1" noAdjustHandles="1" noChangeArrowheads="1" noChangeShapeType="1" noTextEdit="1"/>
              </p:cNvSpPr>
              <p:nvPr/>
            </p:nvSpPr>
            <p:spPr>
              <a:xfrm>
                <a:off x="4602753" y="5487049"/>
                <a:ext cx="6097904" cy="769378"/>
              </a:xfrm>
              <a:prstGeom prst="rect">
                <a:avLst/>
              </a:prstGeom>
              <a:blipFill>
                <a:blip r:embed="rId9"/>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65BA610-5BDE-4C4B-80F6-6FA2CA2B68A9}"/>
              </a:ext>
            </a:extLst>
          </p:cNvPr>
          <p:cNvSpPr txBox="1"/>
          <p:nvPr/>
        </p:nvSpPr>
        <p:spPr>
          <a:xfrm>
            <a:off x="9709027" y="3161762"/>
            <a:ext cx="806631" cy="523220"/>
          </a:xfrm>
          <a:prstGeom prst="rect">
            <a:avLst/>
          </a:prstGeom>
          <a:noFill/>
        </p:spPr>
        <p:txBody>
          <a:bodyPr wrap="none" rtlCol="0">
            <a:spAutoFit/>
          </a:bodyPr>
          <a:lstStyle/>
          <a:p>
            <a:r>
              <a:rPr lang="en-US" sz="2800" dirty="0"/>
              <a:t>20%</a:t>
            </a:r>
          </a:p>
        </p:txBody>
      </p:sp>
      <p:sp>
        <p:nvSpPr>
          <p:cNvPr id="19" name="TextBox 18">
            <a:extLst>
              <a:ext uri="{FF2B5EF4-FFF2-40B4-BE49-F238E27FC236}">
                <a16:creationId xmlns:a16="http://schemas.microsoft.com/office/drawing/2014/main" id="{31896C32-2E96-4A07-B2B8-26C8EF87F5E1}"/>
              </a:ext>
            </a:extLst>
          </p:cNvPr>
          <p:cNvSpPr txBox="1"/>
          <p:nvPr/>
        </p:nvSpPr>
        <p:spPr>
          <a:xfrm>
            <a:off x="9709027" y="4386075"/>
            <a:ext cx="806631" cy="523220"/>
          </a:xfrm>
          <a:prstGeom prst="rect">
            <a:avLst/>
          </a:prstGeom>
          <a:noFill/>
        </p:spPr>
        <p:txBody>
          <a:bodyPr wrap="none" rtlCol="0">
            <a:spAutoFit/>
          </a:bodyPr>
          <a:lstStyle/>
          <a:p>
            <a:r>
              <a:rPr lang="en-US" sz="2800" dirty="0"/>
              <a:t>44%</a:t>
            </a:r>
          </a:p>
        </p:txBody>
      </p:sp>
      <p:sp>
        <p:nvSpPr>
          <p:cNvPr id="21" name="TextBox 20">
            <a:extLst>
              <a:ext uri="{FF2B5EF4-FFF2-40B4-BE49-F238E27FC236}">
                <a16:creationId xmlns:a16="http://schemas.microsoft.com/office/drawing/2014/main" id="{1CCE73DD-13D4-45DE-9C16-8FDB96DA304A}"/>
              </a:ext>
            </a:extLst>
          </p:cNvPr>
          <p:cNvSpPr txBox="1"/>
          <p:nvPr/>
        </p:nvSpPr>
        <p:spPr>
          <a:xfrm>
            <a:off x="9699564" y="5610128"/>
            <a:ext cx="806631" cy="523220"/>
          </a:xfrm>
          <a:prstGeom prst="rect">
            <a:avLst/>
          </a:prstGeom>
          <a:noFill/>
        </p:spPr>
        <p:txBody>
          <a:bodyPr wrap="none" rtlCol="0">
            <a:spAutoFit/>
          </a:bodyPr>
          <a:lstStyle/>
          <a:p>
            <a:r>
              <a:rPr lang="en-US" sz="2800" dirty="0"/>
              <a:t>72%</a:t>
            </a:r>
          </a:p>
        </p:txBody>
      </p:sp>
      <p:pic>
        <p:nvPicPr>
          <p:cNvPr id="23" name="Picture 22" descr="A close up of a sign&#10;&#10;Description automatically generated">
            <a:extLst>
              <a:ext uri="{FF2B5EF4-FFF2-40B4-BE49-F238E27FC236}">
                <a16:creationId xmlns:a16="http://schemas.microsoft.com/office/drawing/2014/main" id="{6FF0B8FA-1968-4F63-BED8-A53A5E9790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7781" y="77564"/>
            <a:ext cx="3112422" cy="2974811"/>
          </a:xfrm>
          <a:prstGeom prst="rect">
            <a:avLst/>
          </a:prstGeom>
        </p:spPr>
      </p:pic>
    </p:spTree>
    <p:extLst>
      <p:ext uri="{BB962C8B-B14F-4D97-AF65-F5344CB8AC3E}">
        <p14:creationId xmlns:p14="http://schemas.microsoft.com/office/powerpoint/2010/main" val="223768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7" grpId="1"/>
      <p:bldP spid="9" grpId="0"/>
      <p:bldP spid="11" grpId="0"/>
      <p:bldP spid="11" grpId="1"/>
      <p:bldP spid="12" grpId="0"/>
      <p:bldP spid="14" grpId="0"/>
      <p:bldP spid="14" grpId="1"/>
      <p:bldP spid="16" grpId="0"/>
      <p:bldP spid="17" grpId="0"/>
      <p:bldP spid="19"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44E13-D030-4EE8-ABDE-2E8244494A3D}"/>
              </a:ext>
            </a:extLst>
          </p:cNvPr>
          <p:cNvSpPr>
            <a:spLocks noGrp="1"/>
          </p:cNvSpPr>
          <p:nvPr>
            <p:ph type="title"/>
          </p:nvPr>
        </p:nvSpPr>
        <p:spPr/>
        <p:txBody>
          <a:bodyPr/>
          <a:lstStyle/>
          <a:p>
            <a:r>
              <a:rPr lang="en-US" dirty="0"/>
              <a:t>Section 5: Law #2 – Diameter Change</a:t>
            </a:r>
          </a:p>
        </p:txBody>
      </p:sp>
      <p:pic>
        <p:nvPicPr>
          <p:cNvPr id="5" name="Picture 4">
            <a:extLst>
              <a:ext uri="{FF2B5EF4-FFF2-40B4-BE49-F238E27FC236}">
                <a16:creationId xmlns:a16="http://schemas.microsoft.com/office/drawing/2014/main" id="{29A638C3-7EC6-4B32-AF5C-99B639FCA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878" y="2120900"/>
            <a:ext cx="2971800" cy="3853939"/>
          </a:xfrm>
          <a:prstGeom prst="rect">
            <a:avLst/>
          </a:prstGeom>
        </p:spPr>
      </p:pic>
      <p:graphicFrame>
        <p:nvGraphicFramePr>
          <p:cNvPr id="32" name="Object 0">
            <a:extLst>
              <a:ext uri="{FF2B5EF4-FFF2-40B4-BE49-F238E27FC236}">
                <a16:creationId xmlns:a16="http://schemas.microsoft.com/office/drawing/2014/main" id="{AEA3187F-A42A-4F82-BDC5-7068D253A0A6}"/>
              </a:ext>
            </a:extLst>
          </p:cNvPr>
          <p:cNvGraphicFramePr>
            <a:graphicFrameLocks noChangeAspect="1"/>
          </p:cNvGraphicFramePr>
          <p:nvPr/>
        </p:nvGraphicFramePr>
        <p:xfrm>
          <a:off x="6193062" y="2120900"/>
          <a:ext cx="6303738" cy="4191000"/>
        </p:xfrm>
        <a:graphic>
          <a:graphicData uri="http://schemas.openxmlformats.org/presentationml/2006/ole">
            <mc:AlternateContent xmlns:mc="http://schemas.openxmlformats.org/markup-compatibility/2006">
              <mc:Choice xmlns:v="urn:schemas-microsoft-com:vml" Requires="v">
                <p:oleObj name="Bitmap Image" r:id="rId4" imgW="21554140" imgH="14354067" progId="PBrush">
                  <p:embed/>
                </p:oleObj>
              </mc:Choice>
              <mc:Fallback>
                <p:oleObj name="Bitmap Image" r:id="rId4" imgW="21554140" imgH="14354067" progId="PBrush">
                  <p:embed/>
                  <p:pic>
                    <p:nvPicPr>
                      <p:cNvPr id="32" name="Object 0">
                        <a:extLst>
                          <a:ext uri="{FF2B5EF4-FFF2-40B4-BE49-F238E27FC236}">
                            <a16:creationId xmlns:a16="http://schemas.microsoft.com/office/drawing/2014/main" id="{AEA3187F-A42A-4F82-BDC5-7068D253A0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3062" y="2120900"/>
                        <a:ext cx="6303738" cy="4191000"/>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6083187-9959-448A-AB24-AABAFE91D585}"/>
                  </a:ext>
                </a:extLst>
              </p:cNvPr>
              <p:cNvSpPr txBox="1"/>
              <p:nvPr/>
            </p:nvSpPr>
            <p:spPr>
              <a:xfrm>
                <a:off x="1860093" y="2532622"/>
                <a:ext cx="6400800"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36</m:t>
                          </m:r>
                          <m:r>
                            <a:rPr lang="en-US" b="0" i="0" smtClean="0">
                              <a:latin typeface="Cambria Math" panose="02040503050406030204" pitchFamily="18" charset="0"/>
                            </a:rPr>
                            <m:t>46</m:t>
                          </m:r>
                          <m:r>
                            <a:rPr lang="en-US" i="0">
                              <a:latin typeface="Cambria Math" panose="02040503050406030204" pitchFamily="18" charset="0"/>
                            </a:rPr>
                            <m:t> </m:t>
                          </m:r>
                          <m:r>
                            <a:rPr lang="en-US" i="1">
                              <a:latin typeface="Cambria Math" panose="02040503050406030204" pitchFamily="18" charset="0"/>
                            </a:rPr>
                            <m:t>𝐶𝐹𝑀</m:t>
                          </m:r>
                        </m:num>
                        <m:den>
                          <m:r>
                            <a:rPr lang="en-US" i="1">
                              <a:latin typeface="Cambria Math" panose="02040503050406030204" pitchFamily="18" charset="0"/>
                            </a:rPr>
                            <m:t>𝑋</m:t>
                          </m:r>
                        </m:den>
                      </m:f>
                      <m:r>
                        <a:rPr lang="en-US" i="0">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10.5</m:t>
                                  </m:r>
                                </m:num>
                                <m:den>
                                  <m:r>
                                    <a:rPr lang="en-US" i="0">
                                      <a:latin typeface="Cambria Math" panose="02040503050406030204" pitchFamily="18" charset="0"/>
                                    </a:rPr>
                                    <m:t>12.2</m:t>
                                  </m:r>
                                </m:den>
                              </m:f>
                            </m:e>
                          </m:d>
                        </m:e>
                        <m:sup>
                          <m:r>
                            <a:rPr lang="en-US" i="0">
                              <a:latin typeface="Cambria Math" panose="02040503050406030204" pitchFamily="18" charset="0"/>
                            </a:rPr>
                            <m:t>3</m:t>
                          </m:r>
                        </m:sup>
                      </m:sSup>
                    </m:oMath>
                  </m:oMathPara>
                </a14:m>
                <a:endParaRPr lang="en-US" dirty="0"/>
              </a:p>
            </p:txBody>
          </p:sp>
        </mc:Choice>
        <mc:Fallback xmlns="">
          <p:sp>
            <p:nvSpPr>
              <p:cNvPr id="34" name="TextBox 33">
                <a:extLst>
                  <a:ext uri="{FF2B5EF4-FFF2-40B4-BE49-F238E27FC236}">
                    <a16:creationId xmlns:a16="http://schemas.microsoft.com/office/drawing/2014/main" id="{86083187-9959-448A-AB24-AABAFE91D585}"/>
                  </a:ext>
                </a:extLst>
              </p:cNvPr>
              <p:cNvSpPr txBox="1">
                <a:spLocks noRot="1" noChangeAspect="1" noMove="1" noResize="1" noEditPoints="1" noAdjustHandles="1" noChangeArrowheads="1" noChangeShapeType="1" noTextEdit="1"/>
              </p:cNvSpPr>
              <p:nvPr/>
            </p:nvSpPr>
            <p:spPr>
              <a:xfrm>
                <a:off x="1860093" y="2532622"/>
                <a:ext cx="6400800" cy="769378"/>
              </a:xfrm>
              <a:prstGeom prst="rect">
                <a:avLst/>
              </a:prstGeom>
              <a:blipFill>
                <a:blip r:embed="rId7"/>
                <a:stretch>
                  <a:fillRect/>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A05A0884-5054-4CB3-8EE8-7FC01648790E}"/>
              </a:ext>
            </a:extLst>
          </p:cNvPr>
          <p:cNvSpPr/>
          <p:nvPr/>
        </p:nvSpPr>
        <p:spPr>
          <a:xfrm>
            <a:off x="11887200" y="1879600"/>
            <a:ext cx="609600" cy="419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209C9B7-D322-4B53-B79D-86BF4350E691}"/>
                  </a:ext>
                </a:extLst>
              </p:cNvPr>
              <p:cNvSpPr txBox="1"/>
              <p:nvPr/>
            </p:nvSpPr>
            <p:spPr>
              <a:xfrm>
                <a:off x="1936293" y="2532622"/>
                <a:ext cx="6248400"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3646</m:t>
                          </m:r>
                          <m:r>
                            <a:rPr lang="en-US" i="0">
                              <a:latin typeface="Cambria Math" panose="02040503050406030204" pitchFamily="18" charset="0"/>
                            </a:rPr>
                            <m:t> </m:t>
                          </m:r>
                          <m:r>
                            <a:rPr lang="en-US" i="1">
                              <a:latin typeface="Cambria Math" panose="02040503050406030204" pitchFamily="18" charset="0"/>
                            </a:rPr>
                            <m:t>𝐶𝐹𝑀</m:t>
                          </m:r>
                        </m:num>
                        <m:den>
                          <m:r>
                            <a:rPr lang="en-US" i="0">
                              <a:latin typeface="Cambria Math" panose="02040503050406030204" pitchFamily="18" charset="0"/>
                            </a:rPr>
                            <m:t>5789 </m:t>
                          </m:r>
                          <m:r>
                            <a:rPr lang="en-US" i="1">
                              <a:latin typeface="Cambria Math" panose="02040503050406030204" pitchFamily="18" charset="0"/>
                            </a:rPr>
                            <m:t>𝐶𝐹𝑀</m:t>
                          </m:r>
                        </m:den>
                      </m:f>
                      <m:r>
                        <a:rPr lang="en-US" i="0">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10.5</m:t>
                                  </m:r>
                                </m:num>
                                <m:den>
                                  <m:r>
                                    <a:rPr lang="en-US" i="0">
                                      <a:latin typeface="Cambria Math" panose="02040503050406030204" pitchFamily="18" charset="0"/>
                                    </a:rPr>
                                    <m:t>12.2</m:t>
                                  </m:r>
                                </m:den>
                              </m:f>
                            </m:e>
                          </m:d>
                        </m:e>
                        <m:sup>
                          <m:r>
                            <a:rPr lang="en-US" i="0">
                              <a:latin typeface="Cambria Math" panose="02040503050406030204" pitchFamily="18" charset="0"/>
                            </a:rPr>
                            <m:t>3</m:t>
                          </m:r>
                        </m:sup>
                      </m:sSup>
                    </m:oMath>
                  </m:oMathPara>
                </a14:m>
                <a:endParaRPr lang="en-US" dirty="0"/>
              </a:p>
            </p:txBody>
          </p:sp>
        </mc:Choice>
        <mc:Fallback xmlns="">
          <p:sp>
            <p:nvSpPr>
              <p:cNvPr id="38" name="TextBox 37">
                <a:extLst>
                  <a:ext uri="{FF2B5EF4-FFF2-40B4-BE49-F238E27FC236}">
                    <a16:creationId xmlns:a16="http://schemas.microsoft.com/office/drawing/2014/main" id="{F209C9B7-D322-4B53-B79D-86BF4350E691}"/>
                  </a:ext>
                </a:extLst>
              </p:cNvPr>
              <p:cNvSpPr txBox="1">
                <a:spLocks noRot="1" noChangeAspect="1" noMove="1" noResize="1" noEditPoints="1" noAdjustHandles="1" noChangeArrowheads="1" noChangeShapeType="1" noTextEdit="1"/>
              </p:cNvSpPr>
              <p:nvPr/>
            </p:nvSpPr>
            <p:spPr>
              <a:xfrm>
                <a:off x="1936293" y="2532622"/>
                <a:ext cx="6248400" cy="7693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E635E70-74B7-45D9-A428-E40EDB7C9F4C}"/>
                  </a:ext>
                </a:extLst>
              </p:cNvPr>
              <p:cNvSpPr txBox="1"/>
              <p:nvPr/>
            </p:nvSpPr>
            <p:spPr>
              <a:xfrm>
                <a:off x="1860093" y="3713722"/>
                <a:ext cx="6248400"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3.08</m:t>
                          </m:r>
                          <m:r>
                            <a:rPr lang="en-US" i="0">
                              <a:latin typeface="Cambria Math" panose="02040503050406030204" pitchFamily="18" charset="0"/>
                            </a:rPr>
                            <m:t>"</m:t>
                          </m:r>
                        </m:num>
                        <m:den>
                          <m:r>
                            <a:rPr lang="en-US" i="1">
                              <a:latin typeface="Cambria Math" panose="02040503050406030204" pitchFamily="18" charset="0"/>
                            </a:rPr>
                            <m:t>𝑋</m:t>
                          </m:r>
                        </m:den>
                      </m:f>
                      <m:r>
                        <a:rPr lang="en-US" i="0">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10.5</m:t>
                                  </m:r>
                                </m:num>
                                <m:den>
                                  <m:r>
                                    <a:rPr lang="en-US" i="0">
                                      <a:latin typeface="Cambria Math" panose="02040503050406030204" pitchFamily="18" charset="0"/>
                                    </a:rPr>
                                    <m:t>12.2</m:t>
                                  </m:r>
                                </m:den>
                              </m:f>
                            </m:e>
                          </m:d>
                        </m:e>
                        <m:sup>
                          <m:r>
                            <a:rPr lang="en-US" i="0">
                              <a:latin typeface="Cambria Math" panose="02040503050406030204" pitchFamily="18" charset="0"/>
                            </a:rPr>
                            <m:t>2</m:t>
                          </m:r>
                        </m:sup>
                      </m:sSup>
                    </m:oMath>
                  </m:oMathPara>
                </a14:m>
                <a:endParaRPr lang="en-US" dirty="0"/>
              </a:p>
            </p:txBody>
          </p:sp>
        </mc:Choice>
        <mc:Fallback xmlns="">
          <p:sp>
            <p:nvSpPr>
              <p:cNvPr id="40" name="TextBox 39">
                <a:extLst>
                  <a:ext uri="{FF2B5EF4-FFF2-40B4-BE49-F238E27FC236}">
                    <a16:creationId xmlns:a16="http://schemas.microsoft.com/office/drawing/2014/main" id="{0E635E70-74B7-45D9-A428-E40EDB7C9F4C}"/>
                  </a:ext>
                </a:extLst>
              </p:cNvPr>
              <p:cNvSpPr txBox="1">
                <a:spLocks noRot="1" noChangeAspect="1" noMove="1" noResize="1" noEditPoints="1" noAdjustHandles="1" noChangeArrowheads="1" noChangeShapeType="1" noTextEdit="1"/>
              </p:cNvSpPr>
              <p:nvPr/>
            </p:nvSpPr>
            <p:spPr>
              <a:xfrm>
                <a:off x="1860093" y="3713722"/>
                <a:ext cx="6248400" cy="7693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AFF6D31-FA29-42A1-88C6-4E426AC94FE9}"/>
                  </a:ext>
                </a:extLst>
              </p:cNvPr>
              <p:cNvSpPr txBox="1"/>
              <p:nvPr/>
            </p:nvSpPr>
            <p:spPr>
              <a:xfrm>
                <a:off x="1860093" y="3713722"/>
                <a:ext cx="6248400"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3.08</m:t>
                          </m:r>
                          <m:r>
                            <a:rPr lang="en-US" i="0">
                              <a:latin typeface="Cambria Math" panose="02040503050406030204" pitchFamily="18" charset="0"/>
                            </a:rPr>
                            <m:t>"</m:t>
                          </m:r>
                        </m:num>
                        <m:den>
                          <m:r>
                            <a:rPr lang="en-US" i="0">
                              <a:latin typeface="Cambria Math" panose="02040503050406030204" pitchFamily="18" charset="0"/>
                            </a:rPr>
                            <m:t>4.19"</m:t>
                          </m:r>
                        </m:den>
                      </m:f>
                      <m:r>
                        <a:rPr lang="en-US" i="0">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10.5</m:t>
                                  </m:r>
                                </m:num>
                                <m:den>
                                  <m:r>
                                    <a:rPr lang="en-US" i="0">
                                      <a:latin typeface="Cambria Math" panose="02040503050406030204" pitchFamily="18" charset="0"/>
                                    </a:rPr>
                                    <m:t>12.2</m:t>
                                  </m:r>
                                </m:den>
                              </m:f>
                            </m:e>
                          </m:d>
                        </m:e>
                        <m:sup>
                          <m:r>
                            <a:rPr lang="en-US" i="0">
                              <a:latin typeface="Cambria Math" panose="02040503050406030204" pitchFamily="18" charset="0"/>
                            </a:rPr>
                            <m:t>2</m:t>
                          </m:r>
                        </m:sup>
                      </m:sSup>
                    </m:oMath>
                  </m:oMathPara>
                </a14:m>
                <a:endParaRPr lang="en-US" dirty="0"/>
              </a:p>
            </p:txBody>
          </p:sp>
        </mc:Choice>
        <mc:Fallback xmlns="">
          <p:sp>
            <p:nvSpPr>
              <p:cNvPr id="42" name="TextBox 41">
                <a:extLst>
                  <a:ext uri="{FF2B5EF4-FFF2-40B4-BE49-F238E27FC236}">
                    <a16:creationId xmlns:a16="http://schemas.microsoft.com/office/drawing/2014/main" id="{DAFF6D31-FA29-42A1-88C6-4E426AC94FE9}"/>
                  </a:ext>
                </a:extLst>
              </p:cNvPr>
              <p:cNvSpPr txBox="1">
                <a:spLocks noRot="1" noChangeAspect="1" noMove="1" noResize="1" noEditPoints="1" noAdjustHandles="1" noChangeArrowheads="1" noChangeShapeType="1" noTextEdit="1"/>
              </p:cNvSpPr>
              <p:nvPr/>
            </p:nvSpPr>
            <p:spPr>
              <a:xfrm>
                <a:off x="1860093" y="3713722"/>
                <a:ext cx="6248400" cy="76937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2D8B28F-2EE9-4A4A-BAFE-F5EFB80C236A}"/>
                  </a:ext>
                </a:extLst>
              </p:cNvPr>
              <p:cNvSpPr txBox="1"/>
              <p:nvPr/>
            </p:nvSpPr>
            <p:spPr>
              <a:xfrm>
                <a:off x="1860093" y="4728025"/>
                <a:ext cx="6248400" cy="7732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3.41</m:t>
                          </m:r>
                          <m:r>
                            <a:rPr lang="en-US" i="0">
                              <a:latin typeface="Cambria Math" panose="02040503050406030204" pitchFamily="18" charset="0"/>
                            </a:rPr>
                            <m:t> </m:t>
                          </m:r>
                          <m:r>
                            <a:rPr lang="en-US" i="1">
                              <a:latin typeface="Cambria Math" panose="02040503050406030204" pitchFamily="18" charset="0"/>
                            </a:rPr>
                            <m:t>𝐵𝐻𝑃</m:t>
                          </m:r>
                        </m:num>
                        <m:den>
                          <m:r>
                            <a:rPr lang="en-US" i="1">
                              <a:latin typeface="Cambria Math" panose="02040503050406030204" pitchFamily="18" charset="0"/>
                            </a:rPr>
                            <m:t>𝑋</m:t>
                          </m:r>
                        </m:den>
                      </m:f>
                      <m:r>
                        <a:rPr lang="en-US" i="0">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10.5</m:t>
                                  </m:r>
                                </m:num>
                                <m:den>
                                  <m:r>
                                    <a:rPr lang="en-US" i="0">
                                      <a:latin typeface="Cambria Math" panose="02040503050406030204" pitchFamily="18" charset="0"/>
                                    </a:rPr>
                                    <m:t>12.2</m:t>
                                  </m:r>
                                </m:den>
                              </m:f>
                            </m:e>
                          </m:d>
                        </m:e>
                        <m:sup>
                          <m:r>
                            <a:rPr lang="en-US" i="0">
                              <a:latin typeface="Cambria Math" panose="02040503050406030204" pitchFamily="18" charset="0"/>
                            </a:rPr>
                            <m:t>5</m:t>
                          </m:r>
                        </m:sup>
                      </m:sSup>
                    </m:oMath>
                  </m:oMathPara>
                </a14:m>
                <a:endParaRPr lang="en-US" dirty="0"/>
              </a:p>
            </p:txBody>
          </p:sp>
        </mc:Choice>
        <mc:Fallback xmlns="">
          <p:sp>
            <p:nvSpPr>
              <p:cNvPr id="44" name="TextBox 43">
                <a:extLst>
                  <a:ext uri="{FF2B5EF4-FFF2-40B4-BE49-F238E27FC236}">
                    <a16:creationId xmlns:a16="http://schemas.microsoft.com/office/drawing/2014/main" id="{32D8B28F-2EE9-4A4A-BAFE-F5EFB80C236A}"/>
                  </a:ext>
                </a:extLst>
              </p:cNvPr>
              <p:cNvSpPr txBox="1">
                <a:spLocks noRot="1" noChangeAspect="1" noMove="1" noResize="1" noEditPoints="1" noAdjustHandles="1" noChangeArrowheads="1" noChangeShapeType="1" noTextEdit="1"/>
              </p:cNvSpPr>
              <p:nvPr/>
            </p:nvSpPr>
            <p:spPr>
              <a:xfrm>
                <a:off x="1860093" y="4728025"/>
                <a:ext cx="6248400" cy="77328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0E6C100D-6942-4552-A1DF-5B9D405EE243}"/>
                  </a:ext>
                </a:extLst>
              </p:cNvPr>
              <p:cNvSpPr txBox="1"/>
              <p:nvPr/>
            </p:nvSpPr>
            <p:spPr>
              <a:xfrm>
                <a:off x="1860093" y="4728025"/>
                <a:ext cx="6248400" cy="7732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3.41</m:t>
                          </m:r>
                          <m:r>
                            <a:rPr lang="en-US" i="0">
                              <a:latin typeface="Cambria Math" panose="02040503050406030204" pitchFamily="18" charset="0"/>
                            </a:rPr>
                            <m:t> </m:t>
                          </m:r>
                          <m:r>
                            <a:rPr lang="en-US" i="1">
                              <a:latin typeface="Cambria Math" panose="02040503050406030204" pitchFamily="18" charset="0"/>
                            </a:rPr>
                            <m:t>𝐵𝐻𝑃</m:t>
                          </m:r>
                        </m:num>
                        <m:den>
                          <m:r>
                            <a:rPr lang="en-US" i="0">
                              <a:latin typeface="Cambria Math" panose="02040503050406030204" pitchFamily="18" charset="0"/>
                            </a:rPr>
                            <m:t>7.37 </m:t>
                          </m:r>
                          <m:r>
                            <a:rPr lang="en-US" i="1">
                              <a:latin typeface="Cambria Math" panose="02040503050406030204" pitchFamily="18" charset="0"/>
                            </a:rPr>
                            <m:t>𝐵𝐻𝑃</m:t>
                          </m:r>
                        </m:den>
                      </m:f>
                      <m:r>
                        <a:rPr lang="en-US" i="0">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10.5</m:t>
                                  </m:r>
                                </m:num>
                                <m:den>
                                  <m:r>
                                    <a:rPr lang="en-US" i="0">
                                      <a:latin typeface="Cambria Math" panose="02040503050406030204" pitchFamily="18" charset="0"/>
                                    </a:rPr>
                                    <m:t>12.2</m:t>
                                  </m:r>
                                </m:den>
                              </m:f>
                            </m:e>
                          </m:d>
                        </m:e>
                        <m:sup>
                          <m:r>
                            <a:rPr lang="en-US" i="0">
                              <a:latin typeface="Cambria Math" panose="02040503050406030204" pitchFamily="18" charset="0"/>
                            </a:rPr>
                            <m:t>5</m:t>
                          </m:r>
                        </m:sup>
                      </m:sSup>
                    </m:oMath>
                  </m:oMathPara>
                </a14:m>
                <a:endParaRPr lang="en-US" dirty="0"/>
              </a:p>
            </p:txBody>
          </p:sp>
        </mc:Choice>
        <mc:Fallback xmlns="">
          <p:sp>
            <p:nvSpPr>
              <p:cNvPr id="46" name="TextBox 45">
                <a:extLst>
                  <a:ext uri="{FF2B5EF4-FFF2-40B4-BE49-F238E27FC236}">
                    <a16:creationId xmlns:a16="http://schemas.microsoft.com/office/drawing/2014/main" id="{0E6C100D-6942-4552-A1DF-5B9D405EE243}"/>
                  </a:ext>
                </a:extLst>
              </p:cNvPr>
              <p:cNvSpPr txBox="1">
                <a:spLocks noRot="1" noChangeAspect="1" noMove="1" noResize="1" noEditPoints="1" noAdjustHandles="1" noChangeArrowheads="1" noChangeShapeType="1" noTextEdit="1"/>
              </p:cNvSpPr>
              <p:nvPr/>
            </p:nvSpPr>
            <p:spPr>
              <a:xfrm>
                <a:off x="1860093" y="4728025"/>
                <a:ext cx="6248400" cy="773289"/>
              </a:xfrm>
              <a:prstGeom prst="rect">
                <a:avLst/>
              </a:prstGeom>
              <a:blipFill>
                <a:blip r:embed="rId12"/>
                <a:stretch>
                  <a:fillRect/>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29B70606-54DB-4F23-9021-C495CD59AB00}"/>
              </a:ext>
            </a:extLst>
          </p:cNvPr>
          <p:cNvSpPr txBox="1"/>
          <p:nvPr/>
        </p:nvSpPr>
        <p:spPr>
          <a:xfrm>
            <a:off x="4434343" y="5788031"/>
            <a:ext cx="3749937" cy="646331"/>
          </a:xfrm>
          <a:prstGeom prst="rect">
            <a:avLst/>
          </a:prstGeom>
          <a:noFill/>
        </p:spPr>
        <p:txBody>
          <a:bodyPr wrap="none" rtlCol="0">
            <a:spAutoFit/>
          </a:bodyPr>
          <a:lstStyle/>
          <a:p>
            <a:r>
              <a:rPr lang="en-US" sz="3600" u="sng" dirty="0">
                <a:latin typeface="Arial" panose="020B0604020202020204" pitchFamily="34" charset="0"/>
                <a:cs typeface="Arial" panose="020B0604020202020204" pitchFamily="34" charset="0"/>
              </a:rPr>
              <a:t>Rarely Applicable</a:t>
            </a:r>
          </a:p>
        </p:txBody>
      </p:sp>
    </p:spTree>
    <p:extLst>
      <p:ext uri="{BB962C8B-B14F-4D97-AF65-F5344CB8AC3E}">
        <p14:creationId xmlns:p14="http://schemas.microsoft.com/office/powerpoint/2010/main" val="318055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44"/>
                                        </p:tgtEl>
                                      </p:cBhvr>
                                    </p:animEffect>
                                    <p:set>
                                      <p:cBhvr>
                                        <p:cTn id="38" dur="1" fill="hold">
                                          <p:stCondLst>
                                            <p:cond delay="499"/>
                                          </p:stCondLst>
                                        </p:cTn>
                                        <p:tgtEl>
                                          <p:spTgt spid="44"/>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8" grpId="0"/>
      <p:bldP spid="40" grpId="0"/>
      <p:bldP spid="40" grpId="1"/>
      <p:bldP spid="42" grpId="0"/>
      <p:bldP spid="44" grpId="0"/>
      <p:bldP spid="44" grpId="1"/>
      <p:bldP spid="4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44E13-D030-4EE8-ABDE-2E8244494A3D}"/>
              </a:ext>
            </a:extLst>
          </p:cNvPr>
          <p:cNvSpPr>
            <a:spLocks noGrp="1"/>
          </p:cNvSpPr>
          <p:nvPr>
            <p:ph type="title"/>
          </p:nvPr>
        </p:nvSpPr>
        <p:spPr>
          <a:xfrm>
            <a:off x="977900" y="968428"/>
            <a:ext cx="11214100" cy="1325563"/>
          </a:xfrm>
        </p:spPr>
        <p:txBody>
          <a:bodyPr/>
          <a:lstStyle/>
          <a:p>
            <a:r>
              <a:rPr lang="en-US" dirty="0"/>
              <a:t>Section 5: Law #3 – RPM &amp; Diameter Change</a:t>
            </a:r>
          </a:p>
        </p:txBody>
      </p:sp>
      <p:pic>
        <p:nvPicPr>
          <p:cNvPr id="5" name="Picture 4">
            <a:extLst>
              <a:ext uri="{FF2B5EF4-FFF2-40B4-BE49-F238E27FC236}">
                <a16:creationId xmlns:a16="http://schemas.microsoft.com/office/drawing/2014/main" id="{1F0139D1-E06A-4872-B15A-078E131F2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425" y="2293991"/>
            <a:ext cx="3733800" cy="3272414"/>
          </a:xfrm>
          <a:prstGeom prst="rect">
            <a:avLst/>
          </a:prstGeom>
        </p:spPr>
      </p:pic>
      <p:graphicFrame>
        <p:nvGraphicFramePr>
          <p:cNvPr id="6" name="Object 3">
            <a:extLst>
              <a:ext uri="{FF2B5EF4-FFF2-40B4-BE49-F238E27FC236}">
                <a16:creationId xmlns:a16="http://schemas.microsoft.com/office/drawing/2014/main" id="{C4D35727-0118-4CB4-80ED-87D1E75D9010}"/>
              </a:ext>
            </a:extLst>
          </p:cNvPr>
          <p:cNvGraphicFramePr>
            <a:graphicFrameLocks noChangeAspect="1"/>
          </p:cNvGraphicFramePr>
          <p:nvPr/>
        </p:nvGraphicFramePr>
        <p:xfrm>
          <a:off x="5071012" y="1673219"/>
          <a:ext cx="6748463" cy="4513912"/>
        </p:xfrm>
        <a:graphic>
          <a:graphicData uri="http://schemas.openxmlformats.org/presentationml/2006/ole">
            <mc:AlternateContent xmlns:mc="http://schemas.openxmlformats.org/markup-compatibility/2006">
              <mc:Choice xmlns:v="urn:schemas-microsoft-com:vml" Requires="v">
                <p:oleObj name="Bitmap Image" r:id="rId4" imgW="21554140" imgH="14440191" progId="PBrush">
                  <p:embed/>
                </p:oleObj>
              </mc:Choice>
              <mc:Fallback>
                <p:oleObj name="Bitmap Image" r:id="rId4" imgW="21554140" imgH="14440191" progId="PBrush">
                  <p:embed/>
                  <p:pic>
                    <p:nvPicPr>
                      <p:cNvPr id="6" name="Object 3">
                        <a:extLst>
                          <a:ext uri="{FF2B5EF4-FFF2-40B4-BE49-F238E27FC236}">
                            <a16:creationId xmlns:a16="http://schemas.microsoft.com/office/drawing/2014/main" id="{C4D35727-0118-4CB4-80ED-87D1E75D90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1012" y="1673219"/>
                        <a:ext cx="6748463" cy="4513912"/>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34890847-55AE-4E47-BD42-1F7BE975325F}"/>
              </a:ext>
            </a:extLst>
          </p:cNvPr>
          <p:cNvSpPr txBox="1"/>
          <p:nvPr/>
        </p:nvSpPr>
        <p:spPr>
          <a:xfrm>
            <a:off x="3298205" y="5889572"/>
            <a:ext cx="3749937" cy="646331"/>
          </a:xfrm>
          <a:prstGeom prst="rect">
            <a:avLst/>
          </a:prstGeom>
          <a:noFill/>
        </p:spPr>
        <p:txBody>
          <a:bodyPr wrap="none" rtlCol="0">
            <a:spAutoFit/>
          </a:bodyPr>
          <a:lstStyle/>
          <a:p>
            <a:r>
              <a:rPr lang="en-US" sz="3600" u="sng" dirty="0">
                <a:latin typeface="Arial" panose="020B0604020202020204" pitchFamily="34" charset="0"/>
                <a:cs typeface="Arial" panose="020B0604020202020204" pitchFamily="34" charset="0"/>
              </a:rPr>
              <a:t>Rarely Applicable</a:t>
            </a:r>
          </a:p>
        </p:txBody>
      </p:sp>
    </p:spTree>
    <p:extLst>
      <p:ext uri="{BB962C8B-B14F-4D97-AF65-F5344CB8AC3E}">
        <p14:creationId xmlns:p14="http://schemas.microsoft.com/office/powerpoint/2010/main" val="135316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0">
            <a:extLst>
              <a:ext uri="{FF2B5EF4-FFF2-40B4-BE49-F238E27FC236}">
                <a16:creationId xmlns:a16="http://schemas.microsoft.com/office/drawing/2014/main" id="{C89E70E5-AC06-473C-A1E7-65E92A036909}"/>
              </a:ext>
            </a:extLst>
          </p:cNvPr>
          <p:cNvGraphicFramePr>
            <a:graphicFrameLocks noChangeAspect="1"/>
          </p:cNvGraphicFramePr>
          <p:nvPr/>
        </p:nvGraphicFramePr>
        <p:xfrm>
          <a:off x="1857830" y="3622951"/>
          <a:ext cx="4865914" cy="3183119"/>
        </p:xfrm>
        <a:graphic>
          <a:graphicData uri="http://schemas.openxmlformats.org/presentationml/2006/ole">
            <mc:AlternateContent xmlns:mc="http://schemas.openxmlformats.org/markup-compatibility/2006">
              <mc:Choice xmlns:v="urn:schemas-microsoft-com:vml" Requires="v">
                <p:oleObj name="Bitmap Image" r:id="rId3" imgW="21248408" imgH="13927147" progId="PBrush">
                  <p:embed/>
                </p:oleObj>
              </mc:Choice>
              <mc:Fallback>
                <p:oleObj name="Bitmap Image" r:id="rId3" imgW="21248408" imgH="13927147" progId="PBrush">
                  <p:embed/>
                  <p:pic>
                    <p:nvPicPr>
                      <p:cNvPr id="10" name="Object 0">
                        <a:extLst>
                          <a:ext uri="{FF2B5EF4-FFF2-40B4-BE49-F238E27FC236}">
                            <a16:creationId xmlns:a16="http://schemas.microsoft.com/office/drawing/2014/main" id="{C89E70E5-AC06-473C-A1E7-65E92A036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830" y="3622951"/>
                        <a:ext cx="4865914" cy="3183119"/>
                      </a:xfrm>
                      <a:prstGeom prst="rect">
                        <a:avLst/>
                      </a:prstGeom>
                      <a:noFill/>
                    </p:spPr>
                  </p:pic>
                </p:oleObj>
              </mc:Fallback>
            </mc:AlternateContent>
          </a:graphicData>
        </a:graphic>
      </p:graphicFrame>
      <p:sp>
        <p:nvSpPr>
          <p:cNvPr id="2" name="Title 1">
            <a:extLst>
              <a:ext uri="{FF2B5EF4-FFF2-40B4-BE49-F238E27FC236}">
                <a16:creationId xmlns:a16="http://schemas.microsoft.com/office/drawing/2014/main" id="{FC744E13-D030-4EE8-ABDE-2E8244494A3D}"/>
              </a:ext>
            </a:extLst>
          </p:cNvPr>
          <p:cNvSpPr>
            <a:spLocks noGrp="1"/>
          </p:cNvSpPr>
          <p:nvPr>
            <p:ph type="title"/>
          </p:nvPr>
        </p:nvSpPr>
        <p:spPr/>
        <p:txBody>
          <a:bodyPr/>
          <a:lstStyle/>
          <a:p>
            <a:r>
              <a:rPr lang="en-US" dirty="0"/>
              <a:t>Section 5: Law #4 – Density Effects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5DC6AB-16D1-4D9C-ADBA-937B9EFEF8C1}"/>
                  </a:ext>
                </a:extLst>
              </p:cNvPr>
              <p:cNvSpPr>
                <a:spLocks noGrp="1"/>
              </p:cNvSpPr>
              <p:nvPr>
                <p:ph idx="1"/>
              </p:nvPr>
            </p:nvSpPr>
            <p:spPr>
              <a:xfrm>
                <a:off x="1035169" y="1825625"/>
                <a:ext cx="10515600" cy="1222375"/>
              </a:xfrm>
            </p:spPr>
            <p:txBody>
              <a:bodyPr/>
              <a:lstStyle/>
              <a:p>
                <a:pPr marL="0" indent="0">
                  <a:buNone/>
                </a:pPr>
                <a:r>
                  <a:rPr lang="en-US" dirty="0"/>
                  <a:t>Fan volume will not change as density changes:</a:t>
                </a:r>
              </a:p>
              <a:p>
                <a:pPr marL="0" indent="0">
                  <a:buNone/>
                </a:pPr>
                <a14:m>
                  <m:oMathPara xmlns:m="http://schemas.openxmlformats.org/officeDocument/2006/math">
                    <m:oMathParaPr>
                      <m:jc m:val="centerGroup"/>
                    </m:oMathParaPr>
                    <m:oMath xmlns:m="http://schemas.openxmlformats.org/officeDocument/2006/math">
                      <m:sSub>
                        <m:sSubPr>
                          <m:ctrlPr>
                            <a:rPr lang="en-US" sz="4000" i="1" smtClean="0">
                              <a:effectLst/>
                              <a:latin typeface="Cambria Math" panose="020405030504060302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𝐶𝐹𝑀</m:t>
                          </m:r>
                        </m:e>
                        <m:sub>
                          <m:r>
                            <a:rPr lang="en-US"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4000" i="1">
                              <a:effectLst/>
                              <a:latin typeface="Cambria Math" panose="020405030504060302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𝐶𝐹𝑀</m:t>
                          </m:r>
                        </m:e>
                        <m:sub>
                          <m:r>
                            <a:rPr lang="en-US"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dirty="0"/>
              </a:p>
            </p:txBody>
          </p:sp>
        </mc:Choice>
        <mc:Fallback xmlns="">
          <p:sp>
            <p:nvSpPr>
              <p:cNvPr id="3" name="Content Placeholder 2">
                <a:extLst>
                  <a:ext uri="{FF2B5EF4-FFF2-40B4-BE49-F238E27FC236}">
                    <a16:creationId xmlns:a16="http://schemas.microsoft.com/office/drawing/2014/main" id="{5D5DC6AB-16D1-4D9C-ADBA-937B9EFEF8C1}"/>
                  </a:ext>
                </a:extLst>
              </p:cNvPr>
              <p:cNvSpPr>
                <a:spLocks noGrp="1" noRot="1" noChangeAspect="1" noMove="1" noResize="1" noEditPoints="1" noAdjustHandles="1" noChangeArrowheads="1" noChangeShapeType="1" noTextEdit="1"/>
              </p:cNvSpPr>
              <p:nvPr>
                <p:ph idx="1"/>
              </p:nvPr>
            </p:nvSpPr>
            <p:spPr>
              <a:xfrm>
                <a:off x="1035169" y="1825625"/>
                <a:ext cx="10515600" cy="1222375"/>
              </a:xfrm>
              <a:blipFill>
                <a:blip r:embed="rId6"/>
                <a:stretch>
                  <a:fillRect l="-1217" t="-8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6B1FF33-0BF6-4D47-ABAE-0AE0522895A4}"/>
                  </a:ext>
                </a:extLst>
              </p:cNvPr>
              <p:cNvSpPr txBox="1"/>
              <p:nvPr/>
            </p:nvSpPr>
            <p:spPr>
              <a:xfrm>
                <a:off x="5486400" y="4013597"/>
                <a:ext cx="6096000" cy="6596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0">
                                  <a:latin typeface="Cambria Math" panose="02040503050406030204" pitchFamily="18" charset="0"/>
                                </a:rPr>
                                <m:t>2</m:t>
                              </m:r>
                            </m:sub>
                          </m:sSub>
                        </m:den>
                      </m:f>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𝑆𝑃</m:t>
                              </m:r>
                            </m:e>
                            <m:sub>
                              <m:r>
                                <a:rPr lang="en-US" i="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𝑆𝑃</m:t>
                              </m:r>
                            </m:e>
                            <m:sub>
                              <m:r>
                                <a:rPr lang="en-US" i="0">
                                  <a:latin typeface="Cambria Math" panose="02040503050406030204" pitchFamily="18" charset="0"/>
                                </a:rPr>
                                <m:t>2</m:t>
                              </m:r>
                            </m:sub>
                          </m:sSub>
                        </m:den>
                      </m:f>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𝐵𝐻𝑃</m:t>
                              </m:r>
                            </m:e>
                            <m:sub>
                              <m:r>
                                <a:rPr lang="en-US" i="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𝐵𝐻𝑃</m:t>
                              </m:r>
                            </m:e>
                            <m:sub>
                              <m:r>
                                <a:rPr lang="en-US" i="0">
                                  <a:latin typeface="Cambria Math" panose="02040503050406030204" pitchFamily="18" charset="0"/>
                                </a:rPr>
                                <m:t>2</m:t>
                              </m:r>
                            </m:sub>
                          </m:sSub>
                        </m:den>
                      </m:f>
                    </m:oMath>
                  </m:oMathPara>
                </a14:m>
                <a:endParaRPr lang="en-US" dirty="0"/>
              </a:p>
            </p:txBody>
          </p:sp>
        </mc:Choice>
        <mc:Fallback xmlns="">
          <p:sp>
            <p:nvSpPr>
              <p:cNvPr id="5" name="TextBox 4">
                <a:extLst>
                  <a:ext uri="{FF2B5EF4-FFF2-40B4-BE49-F238E27FC236}">
                    <a16:creationId xmlns:a16="http://schemas.microsoft.com/office/drawing/2014/main" id="{36B1FF33-0BF6-4D47-ABAE-0AE0522895A4}"/>
                  </a:ext>
                </a:extLst>
              </p:cNvPr>
              <p:cNvSpPr txBox="1">
                <a:spLocks noRot="1" noChangeAspect="1" noMove="1" noResize="1" noEditPoints="1" noAdjustHandles="1" noChangeArrowheads="1" noChangeShapeType="1" noTextEdit="1"/>
              </p:cNvSpPr>
              <p:nvPr/>
            </p:nvSpPr>
            <p:spPr>
              <a:xfrm>
                <a:off x="5486400" y="4013597"/>
                <a:ext cx="6096000" cy="65960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9133BBD-26A5-4CA5-AA69-C031CC6926A2}"/>
                  </a:ext>
                </a:extLst>
              </p:cNvPr>
              <p:cNvSpPr txBox="1"/>
              <p:nvPr/>
            </p:nvSpPr>
            <p:spPr>
              <a:xfrm>
                <a:off x="5486400" y="4954090"/>
                <a:ext cx="6096000" cy="6967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m:t>
                          </m:r>
                          <m:r>
                            <a:rPr lang="en-US" i="0">
                              <a:latin typeface="Cambria Math" panose="02040503050406030204" pitchFamily="18" charset="0"/>
                            </a:rPr>
                            <m:t>075 </m:t>
                          </m:r>
                          <m:sSup>
                            <m:sSupPr>
                              <m:ctrlPr>
                                <a:rPr lang="en-US" i="1">
                                  <a:latin typeface="Cambria Math" panose="02040503050406030204" pitchFamily="18" charset="0"/>
                                </a:rPr>
                              </m:ctrlPr>
                            </m:sSupPr>
                            <m:e>
                              <m:r>
                                <a:rPr lang="en-US" i="1">
                                  <a:latin typeface="Cambria Math" panose="02040503050406030204" pitchFamily="18" charset="0"/>
                                </a:rPr>
                                <m:t>𝑙</m:t>
                              </m:r>
                              <m:f>
                                <m:fPr>
                                  <m:type m:val="lin"/>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𝑓</m:t>
                                  </m:r>
                                </m:den>
                              </m:f>
                              <m:r>
                                <a:rPr lang="en-US" i="1">
                                  <a:latin typeface="Cambria Math" panose="02040503050406030204" pitchFamily="18" charset="0"/>
                                </a:rPr>
                                <m:t>𝑡</m:t>
                              </m:r>
                            </m:e>
                            <m:sup>
                              <m:r>
                                <a:rPr lang="en-US" i="0">
                                  <a:latin typeface="Cambria Math" panose="02040503050406030204" pitchFamily="18" charset="0"/>
                                </a:rPr>
                                <m:t>3</m:t>
                              </m:r>
                            </m:sup>
                          </m:sSup>
                          <m:r>
                            <a:rPr lang="en-US" i="0">
                              <a:latin typeface="Cambria Math" panose="02040503050406030204" pitchFamily="18" charset="0"/>
                            </a:rPr>
                            <m:t>  </m:t>
                          </m:r>
                        </m:num>
                        <m:den>
                          <m:r>
                            <a:rPr lang="en-US" i="0">
                              <a:latin typeface="Cambria Math" panose="02040503050406030204" pitchFamily="18" charset="0"/>
                            </a:rPr>
                            <m:t>.060 </m:t>
                          </m:r>
                          <m:sSup>
                            <m:sSupPr>
                              <m:ctrlPr>
                                <a:rPr lang="en-US" i="1">
                                  <a:latin typeface="Cambria Math" panose="02040503050406030204" pitchFamily="18" charset="0"/>
                                </a:rPr>
                              </m:ctrlPr>
                            </m:sSupPr>
                            <m:e>
                              <m:r>
                                <a:rPr lang="en-US" i="1">
                                  <a:latin typeface="Cambria Math" panose="02040503050406030204" pitchFamily="18" charset="0"/>
                                </a:rPr>
                                <m:t>𝑙</m:t>
                              </m:r>
                              <m:f>
                                <m:fPr>
                                  <m:type m:val="lin"/>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𝑓</m:t>
                                  </m:r>
                                </m:den>
                              </m:f>
                              <m:r>
                                <a:rPr lang="en-US" i="1">
                                  <a:latin typeface="Cambria Math" panose="02040503050406030204" pitchFamily="18" charset="0"/>
                                </a:rPr>
                                <m:t>𝑡</m:t>
                              </m:r>
                            </m:e>
                            <m:sup>
                              <m:r>
                                <a:rPr lang="en-US" i="0">
                                  <a:latin typeface="Cambria Math" panose="02040503050406030204" pitchFamily="18" charset="0"/>
                                </a:rPr>
                                <m:t>3</m:t>
                              </m:r>
                            </m:sup>
                          </m:sSup>
                          <m:r>
                            <a:rPr lang="en-US" i="0">
                              <a:latin typeface="Cambria Math" panose="02040503050406030204" pitchFamily="18" charset="0"/>
                            </a:rPr>
                            <m:t>  </m:t>
                          </m:r>
                        </m:den>
                      </m:f>
                      <m:r>
                        <a:rPr lang="en-US" i="0">
                          <a:latin typeface="Cambria Math" panose="02040503050406030204" pitchFamily="18" charset="0"/>
                        </a:rPr>
                        <m:t>= </m:t>
                      </m:r>
                      <m:f>
                        <m:fPr>
                          <m:ctrlPr>
                            <a:rPr lang="en-US" i="1">
                              <a:latin typeface="Cambria Math" panose="02040503050406030204" pitchFamily="18" charset="0"/>
                            </a:rPr>
                          </m:ctrlPr>
                        </m:fPr>
                        <m:num>
                          <m:r>
                            <a:rPr lang="en-US" b="0" i="0" smtClean="0">
                              <a:latin typeface="Cambria Math" panose="02040503050406030204" pitchFamily="18" charset="0"/>
                            </a:rPr>
                            <m:t>3.08</m:t>
                          </m:r>
                          <m:r>
                            <a:rPr lang="en-US" i="0">
                              <a:latin typeface="Cambria Math" panose="02040503050406030204" pitchFamily="18" charset="0"/>
                            </a:rPr>
                            <m:t>"</m:t>
                          </m:r>
                        </m:num>
                        <m:den>
                          <m:r>
                            <a:rPr lang="en-US" b="0" i="0" smtClean="0">
                              <a:latin typeface="Cambria Math" panose="02040503050406030204" pitchFamily="18" charset="0"/>
                            </a:rPr>
                            <m:t>2.46</m:t>
                          </m:r>
                          <m:r>
                            <a:rPr lang="en-US" i="0">
                              <a:latin typeface="Cambria Math" panose="02040503050406030204" pitchFamily="18" charset="0"/>
                            </a:rPr>
                            <m:t>"</m:t>
                          </m:r>
                        </m:den>
                      </m:f>
                      <m:r>
                        <a:rPr lang="en-US" i="0">
                          <a:latin typeface="Cambria Math" panose="02040503050406030204" pitchFamily="18" charset="0"/>
                        </a:rPr>
                        <m:t>= </m:t>
                      </m:r>
                      <m:f>
                        <m:fPr>
                          <m:ctrlPr>
                            <a:rPr lang="en-US" i="1">
                              <a:latin typeface="Cambria Math" panose="02040503050406030204" pitchFamily="18" charset="0"/>
                            </a:rPr>
                          </m:ctrlPr>
                        </m:fPr>
                        <m:num>
                          <m:r>
                            <a:rPr lang="en-US" b="0" i="0" smtClean="0">
                              <a:latin typeface="Cambria Math" panose="02040503050406030204" pitchFamily="18" charset="0"/>
                            </a:rPr>
                            <m:t>3.41</m:t>
                          </m:r>
                          <m:r>
                            <a:rPr lang="en-US" i="0">
                              <a:latin typeface="Cambria Math" panose="02040503050406030204" pitchFamily="18" charset="0"/>
                            </a:rPr>
                            <m:t> </m:t>
                          </m:r>
                          <m:r>
                            <a:rPr lang="en-US" i="1">
                              <a:latin typeface="Cambria Math" panose="02040503050406030204" pitchFamily="18" charset="0"/>
                            </a:rPr>
                            <m:t>𝐵𝐻𝑃</m:t>
                          </m:r>
                        </m:num>
                        <m:den>
                          <m:r>
                            <a:rPr lang="en-US" b="0" i="0" smtClean="0">
                              <a:latin typeface="Cambria Math" panose="02040503050406030204" pitchFamily="18" charset="0"/>
                            </a:rPr>
                            <m:t>2.73</m:t>
                          </m:r>
                          <m:r>
                            <a:rPr lang="en-US" i="0">
                              <a:latin typeface="Cambria Math" panose="02040503050406030204" pitchFamily="18" charset="0"/>
                            </a:rPr>
                            <m:t> </m:t>
                          </m:r>
                          <m:r>
                            <a:rPr lang="en-US" i="1">
                              <a:latin typeface="Cambria Math" panose="02040503050406030204" pitchFamily="18" charset="0"/>
                            </a:rPr>
                            <m:t>𝐵𝐻𝑃</m:t>
                          </m:r>
                        </m:den>
                      </m:f>
                      <m:r>
                        <a:rPr lang="en-US" i="0">
                          <a:latin typeface="Cambria Math" panose="02040503050406030204" pitchFamily="18" charset="0"/>
                        </a:rPr>
                        <m:t> </m:t>
                      </m:r>
                    </m:oMath>
                  </m:oMathPara>
                </a14:m>
                <a:endParaRPr lang="en-US" dirty="0"/>
              </a:p>
            </p:txBody>
          </p:sp>
        </mc:Choice>
        <mc:Fallback xmlns="">
          <p:sp>
            <p:nvSpPr>
              <p:cNvPr id="7" name="TextBox 6">
                <a:extLst>
                  <a:ext uri="{FF2B5EF4-FFF2-40B4-BE49-F238E27FC236}">
                    <a16:creationId xmlns:a16="http://schemas.microsoft.com/office/drawing/2014/main" id="{D9133BBD-26A5-4CA5-AA69-C031CC6926A2}"/>
                  </a:ext>
                </a:extLst>
              </p:cNvPr>
              <p:cNvSpPr txBox="1">
                <a:spLocks noRot="1" noChangeAspect="1" noMove="1" noResize="1" noEditPoints="1" noAdjustHandles="1" noChangeArrowheads="1" noChangeShapeType="1" noTextEdit="1"/>
              </p:cNvSpPr>
              <p:nvPr/>
            </p:nvSpPr>
            <p:spPr>
              <a:xfrm>
                <a:off x="5486400" y="4954090"/>
                <a:ext cx="6096000" cy="696729"/>
              </a:xfrm>
              <a:prstGeom prst="rect">
                <a:avLst/>
              </a:prstGeom>
              <a:blipFill>
                <a:blip r:embed="rId8"/>
                <a:stretch>
                  <a:fillRect/>
                </a:stretch>
              </a:blipFill>
            </p:spPr>
            <p:txBody>
              <a:bodyPr/>
              <a:lstStyle/>
              <a:p>
                <a:r>
                  <a:rPr lang="en-US">
                    <a:noFill/>
                  </a:rPr>
                  <a:t> </a:t>
                </a:r>
              </a:p>
            </p:txBody>
          </p:sp>
        </mc:Fallback>
      </mc:AlternateContent>
      <p:sp>
        <p:nvSpPr>
          <p:cNvPr id="8" name="Content Placeholder 2">
            <a:extLst>
              <a:ext uri="{FF2B5EF4-FFF2-40B4-BE49-F238E27FC236}">
                <a16:creationId xmlns:a16="http://schemas.microsoft.com/office/drawing/2014/main" id="{8A23CE4D-471F-405D-BE47-159F0FFAA6EF}"/>
              </a:ext>
            </a:extLst>
          </p:cNvPr>
          <p:cNvSpPr txBox="1">
            <a:spLocks/>
          </p:cNvSpPr>
          <p:nvPr/>
        </p:nvSpPr>
        <p:spPr>
          <a:xfrm>
            <a:off x="1035169" y="3121024"/>
            <a:ext cx="10515600" cy="1222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SPP and BHP will vary in direct proportion to density change:</a:t>
            </a:r>
          </a:p>
          <a:p>
            <a:pPr marL="0" indent="0">
              <a:buFont typeface="Arial" panose="020B0604020202020204" pitchFamily="34" charset="0"/>
              <a:buNone/>
            </a:pPr>
            <a:endParaRPr lang="en-US" dirty="0"/>
          </a:p>
        </p:txBody>
      </p:sp>
      <p:pic>
        <p:nvPicPr>
          <p:cNvPr id="11" name="Picture 10" descr="A close up of a sign&#10;&#10;Description automatically generated">
            <a:extLst>
              <a:ext uri="{FF2B5EF4-FFF2-40B4-BE49-F238E27FC236}">
                <a16:creationId xmlns:a16="http://schemas.microsoft.com/office/drawing/2014/main" id="{48AB13DA-A10D-4CFA-9BE7-C9570A1804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07781" y="77564"/>
            <a:ext cx="3112422" cy="2974811"/>
          </a:xfrm>
          <a:prstGeom prst="rect">
            <a:avLst/>
          </a:prstGeom>
        </p:spPr>
      </p:pic>
    </p:spTree>
    <p:extLst>
      <p:ext uri="{BB962C8B-B14F-4D97-AF65-F5344CB8AC3E}">
        <p14:creationId xmlns:p14="http://schemas.microsoft.com/office/powerpoint/2010/main" val="9488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075B-2DBE-4703-A73A-E80AEDD3B5D5}"/>
              </a:ext>
            </a:extLst>
          </p:cNvPr>
          <p:cNvSpPr>
            <a:spLocks noGrp="1"/>
          </p:cNvSpPr>
          <p:nvPr>
            <p:ph type="title"/>
          </p:nvPr>
        </p:nvSpPr>
        <p:spPr/>
        <p:txBody>
          <a:bodyPr/>
          <a:lstStyle/>
          <a:p>
            <a:r>
              <a:rPr lang="en-US" dirty="0"/>
              <a:t>In Conclusion: 3 Take-aways</a:t>
            </a:r>
          </a:p>
        </p:txBody>
      </p:sp>
      <p:sp>
        <p:nvSpPr>
          <p:cNvPr id="3" name="Content Placeholder 2">
            <a:extLst>
              <a:ext uri="{FF2B5EF4-FFF2-40B4-BE49-F238E27FC236}">
                <a16:creationId xmlns:a16="http://schemas.microsoft.com/office/drawing/2014/main" id="{DC2A5E82-620D-4B1E-9286-6DAFA1CE8492}"/>
              </a:ext>
            </a:extLst>
          </p:cNvPr>
          <p:cNvSpPr>
            <a:spLocks noGrp="1"/>
          </p:cNvSpPr>
          <p:nvPr>
            <p:ph idx="1"/>
          </p:nvPr>
        </p:nvSpPr>
        <p:spPr/>
        <p:txBody>
          <a:bodyPr/>
          <a:lstStyle/>
          <a:p>
            <a:pPr marL="514350" indent="-514350">
              <a:buAutoNum type="arabicPeriod"/>
            </a:pPr>
            <a:r>
              <a:rPr lang="en-US" dirty="0"/>
              <a:t>Every system and every fan is different.  Now we can better design, plan for, measure, and troubleshoot these systems.</a:t>
            </a:r>
          </a:p>
          <a:p>
            <a:pPr marL="514350" indent="-514350">
              <a:buAutoNum type="arabicPeriod"/>
            </a:pPr>
            <a:endParaRPr lang="en-US" dirty="0"/>
          </a:p>
          <a:p>
            <a:pPr marL="514350" indent="-514350">
              <a:buAutoNum type="arabicPeriod"/>
            </a:pPr>
            <a:r>
              <a:rPr lang="en-US" dirty="0"/>
              <a:t>Perceived small changes can cause big unintended effects.</a:t>
            </a:r>
          </a:p>
          <a:p>
            <a:pPr marL="514350" indent="-514350">
              <a:buAutoNum type="arabicPeriod"/>
            </a:pPr>
            <a:endParaRPr lang="en-US" dirty="0"/>
          </a:p>
          <a:p>
            <a:pPr marL="514350" indent="-514350">
              <a:buAutoNum type="arabicPeriod"/>
            </a:pPr>
            <a:r>
              <a:rPr lang="en-US" dirty="0"/>
              <a:t>You don’t need to memorize the fundamentals to be successful in the HVAC industry, but the more you know, the more valuable you can be to your customers.</a:t>
            </a:r>
          </a:p>
          <a:p>
            <a:pPr marL="514350" indent="-514350">
              <a:buAutoNum type="arabicPeriod"/>
            </a:pPr>
            <a:endParaRPr lang="en-US" dirty="0"/>
          </a:p>
        </p:txBody>
      </p:sp>
    </p:spTree>
    <p:extLst>
      <p:ext uri="{BB962C8B-B14F-4D97-AF65-F5344CB8AC3E}">
        <p14:creationId xmlns:p14="http://schemas.microsoft.com/office/powerpoint/2010/main" val="2639970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DC6EE-6FD5-5D4A-A9D7-F39717CC0E45}"/>
              </a:ext>
            </a:extLst>
          </p:cNvPr>
          <p:cNvSpPr>
            <a:spLocks noGrp="1"/>
          </p:cNvSpPr>
          <p:nvPr>
            <p:ph type="title"/>
          </p:nvPr>
        </p:nvSpPr>
        <p:spPr>
          <a:xfrm>
            <a:off x="1035169" y="853864"/>
            <a:ext cx="10938295" cy="734305"/>
          </a:xfrm>
        </p:spPr>
        <p:txBody>
          <a:bodyPr anchor="t">
            <a:normAutofit/>
          </a:bodyPr>
          <a:lstStyle/>
          <a:p>
            <a:r>
              <a:rPr lang="en-US" u="sng" dirty="0"/>
              <a:t>Resources</a:t>
            </a:r>
          </a:p>
        </p:txBody>
      </p:sp>
      <p:sp>
        <p:nvSpPr>
          <p:cNvPr id="3" name="Content Placeholder 2">
            <a:extLst>
              <a:ext uri="{FF2B5EF4-FFF2-40B4-BE49-F238E27FC236}">
                <a16:creationId xmlns:a16="http://schemas.microsoft.com/office/drawing/2014/main" id="{BA74A86C-54CD-F344-AB9F-7C1806287C70}"/>
              </a:ext>
            </a:extLst>
          </p:cNvPr>
          <p:cNvSpPr>
            <a:spLocks noGrp="1"/>
          </p:cNvSpPr>
          <p:nvPr>
            <p:ph idx="1"/>
          </p:nvPr>
        </p:nvSpPr>
        <p:spPr>
          <a:xfrm>
            <a:off x="954157" y="1715696"/>
            <a:ext cx="11237843" cy="4837503"/>
          </a:xfrm>
        </p:spPr>
        <p:txBody>
          <a:bodyPr>
            <a:normAutofit/>
          </a:bodyPr>
          <a:lstStyle/>
          <a:p>
            <a:pPr>
              <a:spcAft>
                <a:spcPts val="1800"/>
              </a:spcAft>
            </a:pPr>
            <a:r>
              <a:rPr lang="en-US" sz="2600" b="1" dirty="0">
                <a:solidFill>
                  <a:schemeClr val="accent1">
                    <a:lumMod val="50000"/>
                  </a:schemeClr>
                </a:solidFill>
              </a:rPr>
              <a:t>AMCA International</a:t>
            </a:r>
            <a:r>
              <a:rPr lang="en-US" sz="2600" dirty="0">
                <a:solidFill>
                  <a:schemeClr val="accent3">
                    <a:lumMod val="50000"/>
                  </a:schemeClr>
                </a:solidFill>
              </a:rPr>
              <a:t>: </a:t>
            </a:r>
            <a:r>
              <a:rPr lang="en-US" sz="2600" i="1" dirty="0">
                <a:solidFill>
                  <a:schemeClr val="tx1"/>
                </a:solidFill>
              </a:rPr>
              <a:t>www.amca.org</a:t>
            </a:r>
          </a:p>
          <a:p>
            <a:pPr lvl="0">
              <a:spcAft>
                <a:spcPts val="600"/>
              </a:spcAft>
            </a:pPr>
            <a:r>
              <a:rPr lang="en-US" sz="2600" b="1" dirty="0">
                <a:solidFill>
                  <a:schemeClr val="accent1">
                    <a:lumMod val="50000"/>
                  </a:schemeClr>
                </a:solidFill>
              </a:rPr>
              <a:t>AMCA Presentations</a:t>
            </a:r>
            <a:r>
              <a:rPr lang="en-US" sz="2600" dirty="0">
                <a:solidFill>
                  <a:srgbClr val="6F1200">
                    <a:lumMod val="50000"/>
                  </a:srgbClr>
                </a:solidFill>
              </a:rPr>
              <a:t>: </a:t>
            </a:r>
            <a:r>
              <a:rPr lang="en-US" sz="2600" i="1" dirty="0">
                <a:solidFill>
                  <a:srgbClr val="991B1E"/>
                </a:solidFill>
              </a:rPr>
              <a:t>www.amca.org/educate/#videos</a:t>
            </a:r>
            <a:r>
              <a:rPr lang="en-US" sz="2400" dirty="0">
                <a:solidFill>
                  <a:srgbClr val="6F1200">
                    <a:lumMod val="50000"/>
                  </a:srgbClr>
                </a:solidFill>
              </a:rPr>
              <a:t>	</a:t>
            </a:r>
          </a:p>
          <a:p>
            <a:pPr marL="0" indent="0">
              <a:spcAft>
                <a:spcPts val="600"/>
              </a:spcAft>
              <a:buNone/>
            </a:pPr>
            <a:r>
              <a:rPr lang="en-US" sz="2400" dirty="0">
                <a:solidFill>
                  <a:schemeClr val="accent3">
                    <a:lumMod val="50000"/>
                  </a:schemeClr>
                </a:solidFill>
              </a:rPr>
              <a:t>	</a:t>
            </a:r>
            <a:r>
              <a:rPr lang="en-US" sz="2100" dirty="0">
                <a:solidFill>
                  <a:schemeClr val="accent1">
                    <a:lumMod val="50000"/>
                  </a:schemeClr>
                </a:solidFill>
              </a:rPr>
              <a:t>&gt; ASET-US 2018 – </a:t>
            </a:r>
            <a:r>
              <a:rPr lang="en-US" sz="2100" i="1" dirty="0">
                <a:solidFill>
                  <a:schemeClr val="accent1">
                    <a:lumMod val="50000"/>
                  </a:schemeClr>
                </a:solidFill>
              </a:rPr>
              <a:t>“Fan Sizing and Selection: Basics and Fine Points” </a:t>
            </a:r>
            <a:r>
              <a:rPr lang="en-US" sz="2100" dirty="0">
                <a:solidFill>
                  <a:schemeClr val="accent1">
                    <a:lumMod val="50000"/>
                  </a:schemeClr>
                </a:solidFill>
              </a:rPr>
              <a:t>by Mike Wolf</a:t>
            </a:r>
          </a:p>
          <a:p>
            <a:pPr marL="0" indent="0">
              <a:spcAft>
                <a:spcPts val="1800"/>
              </a:spcAft>
              <a:buNone/>
            </a:pPr>
            <a:r>
              <a:rPr lang="en-US" sz="2100" dirty="0">
                <a:solidFill>
                  <a:schemeClr val="accent1">
                    <a:lumMod val="50000"/>
                  </a:schemeClr>
                </a:solidFill>
              </a:rPr>
              <a:t>	&gt; ASET-US 2018 – “</a:t>
            </a:r>
            <a:r>
              <a:rPr lang="en-US" sz="2100" i="1" dirty="0">
                <a:solidFill>
                  <a:schemeClr val="accent1">
                    <a:lumMod val="50000"/>
                  </a:schemeClr>
                </a:solidFill>
              </a:rPr>
              <a:t>Tips and Tricks for Troubleshooting Fans”</a:t>
            </a:r>
            <a:r>
              <a:rPr lang="en-US" sz="2100" dirty="0">
                <a:solidFill>
                  <a:schemeClr val="accent1">
                    <a:lumMod val="50000"/>
                  </a:schemeClr>
                </a:solidFill>
              </a:rPr>
              <a:t> by Ron	Wroblewski</a:t>
            </a:r>
          </a:p>
          <a:p>
            <a:pPr>
              <a:spcAft>
                <a:spcPts val="600"/>
              </a:spcAft>
            </a:pPr>
            <a:r>
              <a:rPr lang="en-US" sz="2600" b="1" dirty="0">
                <a:solidFill>
                  <a:schemeClr val="accent1">
                    <a:lumMod val="50000"/>
                  </a:schemeClr>
                </a:solidFill>
              </a:rPr>
              <a:t>AMCA Publications</a:t>
            </a:r>
            <a:r>
              <a:rPr lang="en-US" sz="2600" dirty="0">
                <a:solidFill>
                  <a:schemeClr val="accent3">
                    <a:lumMod val="50000"/>
                  </a:schemeClr>
                </a:solidFill>
              </a:rPr>
              <a:t>: </a:t>
            </a:r>
            <a:r>
              <a:rPr lang="en-US" sz="2600" i="1" dirty="0">
                <a:solidFill>
                  <a:schemeClr val="tx1"/>
                </a:solidFill>
              </a:rPr>
              <a:t>www.amca.org/store</a:t>
            </a:r>
            <a:r>
              <a:rPr lang="en-US" sz="2400" i="1" dirty="0">
                <a:solidFill>
                  <a:schemeClr val="tx1"/>
                </a:solidFill>
              </a:rPr>
              <a:t> </a:t>
            </a:r>
            <a:r>
              <a:rPr lang="en-US" sz="2400" dirty="0">
                <a:solidFill>
                  <a:schemeClr val="accent1">
                    <a:lumMod val="75000"/>
                  </a:schemeClr>
                </a:solidFill>
              </a:rPr>
              <a:t>(available for purchase)</a:t>
            </a:r>
            <a:endParaRPr lang="en-US" sz="2400" i="1" u="sng" dirty="0">
              <a:solidFill>
                <a:schemeClr val="accent1">
                  <a:lumMod val="75000"/>
                </a:schemeClr>
              </a:solidFill>
            </a:endParaRPr>
          </a:p>
          <a:p>
            <a:pPr marL="0" indent="0">
              <a:spcAft>
                <a:spcPts val="600"/>
              </a:spcAft>
              <a:buNone/>
            </a:pPr>
            <a:r>
              <a:rPr lang="en-US" sz="2400" dirty="0">
                <a:solidFill>
                  <a:schemeClr val="accent1">
                    <a:lumMod val="50000"/>
                  </a:schemeClr>
                </a:solidFill>
              </a:rPr>
              <a:t>	&gt; 201-02 (R2011) – Fans and Systems</a:t>
            </a:r>
          </a:p>
          <a:p>
            <a:pPr marL="0" indent="0">
              <a:spcAft>
                <a:spcPts val="1200"/>
              </a:spcAft>
              <a:buNone/>
            </a:pPr>
            <a:endParaRPr lang="en-US" i="1" dirty="0">
              <a:latin typeface="+mn-lt"/>
            </a:endParaRPr>
          </a:p>
          <a:p>
            <a:pPr marL="0" indent="0">
              <a:buNone/>
            </a:pPr>
            <a:endParaRPr lang="en-US" dirty="0">
              <a:solidFill>
                <a:schemeClr val="accent3">
                  <a:lumMod val="50000"/>
                </a:schemeClr>
              </a:solidFill>
              <a:latin typeface="+mn-lt"/>
            </a:endParaRPr>
          </a:p>
        </p:txBody>
      </p:sp>
    </p:spTree>
    <p:extLst>
      <p:ext uri="{BB962C8B-B14F-4D97-AF65-F5344CB8AC3E}">
        <p14:creationId xmlns:p14="http://schemas.microsoft.com/office/powerpoint/2010/main" val="2111756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348E-50D9-4AC1-9639-1DCD4A4AF004}"/>
              </a:ext>
            </a:extLst>
          </p:cNvPr>
          <p:cNvSpPr>
            <a:spLocks noGrp="1"/>
          </p:cNvSpPr>
          <p:nvPr>
            <p:ph type="title"/>
          </p:nvPr>
        </p:nvSpPr>
        <p:spPr>
          <a:xfrm>
            <a:off x="1110010" y="966800"/>
            <a:ext cx="10788399" cy="941800"/>
          </a:xfrm>
        </p:spPr>
        <p:txBody>
          <a:bodyPr anchor="t">
            <a:normAutofit/>
          </a:bodyPr>
          <a:lstStyle/>
          <a:p>
            <a:pPr algn="ctr"/>
            <a:r>
              <a:rPr lang="en-US" dirty="0"/>
              <a:t>Thank you for your time!</a:t>
            </a:r>
          </a:p>
        </p:txBody>
      </p:sp>
      <p:sp>
        <p:nvSpPr>
          <p:cNvPr id="3" name="Content Placeholder 2">
            <a:extLst>
              <a:ext uri="{FF2B5EF4-FFF2-40B4-BE49-F238E27FC236}">
                <a16:creationId xmlns:a16="http://schemas.microsoft.com/office/drawing/2014/main" id="{92AE4C76-E0D6-49A9-AD9E-35EBD72295D4}"/>
              </a:ext>
            </a:extLst>
          </p:cNvPr>
          <p:cNvSpPr>
            <a:spLocks noGrp="1"/>
          </p:cNvSpPr>
          <p:nvPr>
            <p:ph idx="1"/>
          </p:nvPr>
        </p:nvSpPr>
        <p:spPr>
          <a:xfrm>
            <a:off x="1930400" y="1908600"/>
            <a:ext cx="9611433" cy="4818513"/>
          </a:xfrm>
        </p:spPr>
        <p:txBody>
          <a:bodyPr>
            <a:normAutofit/>
          </a:bodyPr>
          <a:lstStyle/>
          <a:p>
            <a:pPr marL="0" indent="0">
              <a:buNone/>
            </a:pPr>
            <a:r>
              <a:rPr lang="en-US" sz="3000" i="1" dirty="0">
                <a:solidFill>
                  <a:schemeClr val="accent1"/>
                </a:solidFill>
              </a:rPr>
              <a:t>To receive PDH credit for today’s program, you </a:t>
            </a:r>
            <a:r>
              <a:rPr lang="en-US" sz="3000" b="1" i="1" u="sng" dirty="0">
                <a:solidFill>
                  <a:schemeClr val="accent1"/>
                </a:solidFill>
              </a:rPr>
              <a:t>must</a:t>
            </a:r>
            <a:r>
              <a:rPr lang="en-US" sz="3000" i="1" dirty="0">
                <a:solidFill>
                  <a:schemeClr val="accent1"/>
                </a:solidFill>
              </a:rPr>
              <a:t> complete the online evaluation, which will be sent via email 1 hour after the conclusion of this session.</a:t>
            </a:r>
          </a:p>
          <a:p>
            <a:pPr marL="0" indent="0">
              <a:buNone/>
            </a:pPr>
            <a:endParaRPr lang="en-US" sz="1500" i="1" dirty="0">
              <a:solidFill>
                <a:schemeClr val="accent1"/>
              </a:solidFill>
            </a:endParaRPr>
          </a:p>
          <a:p>
            <a:pPr marL="0" indent="0">
              <a:buNone/>
            </a:pPr>
            <a:r>
              <a:rPr lang="en-US" sz="2400" i="1" dirty="0">
                <a:solidFill>
                  <a:schemeClr val="accent1"/>
                </a:solidFill>
              </a:rPr>
              <a:t>PDH credits and participation certificates will be issued electronically within 30 days, once all attendance records are checked and online evaluations are received.</a:t>
            </a:r>
          </a:p>
          <a:p>
            <a:pPr marL="0" indent="0">
              <a:buNone/>
            </a:pPr>
            <a:endParaRPr lang="en-US" sz="2400" i="1" dirty="0">
              <a:solidFill>
                <a:schemeClr val="accent1"/>
              </a:solidFill>
            </a:endParaRPr>
          </a:p>
          <a:p>
            <a:pPr marL="0" indent="0">
              <a:buNone/>
            </a:pPr>
            <a:r>
              <a:rPr lang="en-US" sz="2400" i="1" dirty="0">
                <a:solidFill>
                  <a:schemeClr val="accent1"/>
                </a:solidFill>
              </a:rPr>
              <a:t>Attendees will receive an email at the address provided on your registration, listing the credit hours awarded and a link to a printable certificate of completion. </a:t>
            </a:r>
          </a:p>
        </p:txBody>
      </p:sp>
    </p:spTree>
    <p:extLst>
      <p:ext uri="{BB962C8B-B14F-4D97-AF65-F5344CB8AC3E}">
        <p14:creationId xmlns:p14="http://schemas.microsoft.com/office/powerpoint/2010/main" val="2774211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57E9-DE77-486C-AF96-B273213C6F5D}"/>
              </a:ext>
            </a:extLst>
          </p:cNvPr>
          <p:cNvSpPr>
            <a:spLocks noGrp="1"/>
          </p:cNvSpPr>
          <p:nvPr>
            <p:ph type="title"/>
          </p:nvPr>
        </p:nvSpPr>
        <p:spPr>
          <a:xfrm>
            <a:off x="1262045" y="2506130"/>
            <a:ext cx="10617696" cy="1458257"/>
          </a:xfrm>
        </p:spPr>
        <p:txBody>
          <a:bodyPr>
            <a:normAutofit fontScale="90000"/>
          </a:bodyPr>
          <a:lstStyle/>
          <a:p>
            <a:pPr algn="ctr"/>
            <a:br>
              <a:rPr lang="en-US" sz="6698" dirty="0"/>
            </a:br>
            <a:br>
              <a:rPr lang="en-US" sz="6698" dirty="0"/>
            </a:br>
            <a:r>
              <a:rPr lang="en-US" sz="7798" dirty="0"/>
              <a:t>Questions</a:t>
            </a:r>
            <a:r>
              <a:rPr lang="en-US" sz="7298" dirty="0"/>
              <a:t>?</a:t>
            </a:r>
            <a:br>
              <a:rPr lang="en-US" sz="5999" dirty="0"/>
            </a:br>
            <a:br>
              <a:rPr lang="en-US" sz="5999" dirty="0"/>
            </a:br>
            <a:br>
              <a:rPr lang="en-US" sz="3999" dirty="0"/>
            </a:br>
            <a:endParaRPr lang="en-US" sz="5999" dirty="0"/>
          </a:p>
        </p:txBody>
      </p:sp>
    </p:spTree>
    <p:extLst>
      <p:ext uri="{BB962C8B-B14F-4D97-AF65-F5344CB8AC3E}">
        <p14:creationId xmlns:p14="http://schemas.microsoft.com/office/powerpoint/2010/main" val="528954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2CF8-1497-4BF4-8DC3-FB9444327259}"/>
              </a:ext>
            </a:extLst>
          </p:cNvPr>
          <p:cNvSpPr>
            <a:spLocks noGrp="1"/>
          </p:cNvSpPr>
          <p:nvPr>
            <p:ph type="title"/>
          </p:nvPr>
        </p:nvSpPr>
        <p:spPr/>
        <p:txBody>
          <a:bodyPr anchor="t"/>
          <a:lstStyle/>
          <a:p>
            <a:r>
              <a:rPr lang="en-US" u="sng" dirty="0">
                <a:solidFill>
                  <a:schemeClr val="accent2">
                    <a:lumMod val="50000"/>
                  </a:schemeClr>
                </a:solidFill>
              </a:rPr>
              <a:t>NEXT PROGRAM</a:t>
            </a:r>
          </a:p>
        </p:txBody>
      </p:sp>
      <p:sp>
        <p:nvSpPr>
          <p:cNvPr id="3" name="Content Placeholder 2">
            <a:extLst>
              <a:ext uri="{FF2B5EF4-FFF2-40B4-BE49-F238E27FC236}">
                <a16:creationId xmlns:a16="http://schemas.microsoft.com/office/drawing/2014/main" id="{ACF6BF5B-F2AD-460B-B5F1-B4C76FC79E78}"/>
              </a:ext>
            </a:extLst>
          </p:cNvPr>
          <p:cNvSpPr>
            <a:spLocks noGrp="1"/>
          </p:cNvSpPr>
          <p:nvPr>
            <p:ph idx="1"/>
          </p:nvPr>
        </p:nvSpPr>
        <p:spPr>
          <a:xfrm>
            <a:off x="1036485" y="1801234"/>
            <a:ext cx="11043888" cy="4757373"/>
          </a:xfrm>
        </p:spPr>
        <p:txBody>
          <a:bodyPr>
            <a:normAutofit lnSpcReduction="10000"/>
          </a:bodyPr>
          <a:lstStyle/>
          <a:p>
            <a:pPr marL="0" indent="0">
              <a:buNone/>
            </a:pPr>
            <a:r>
              <a:rPr lang="en-US" b="1" dirty="0"/>
              <a:t>Join us for our next AMCA &amp; O’Dell Associates Education Session:</a:t>
            </a:r>
          </a:p>
          <a:p>
            <a:pPr marL="0" indent="0">
              <a:buNone/>
            </a:pPr>
            <a:endParaRPr lang="en-US" sz="2000" dirty="0"/>
          </a:p>
          <a:p>
            <a:pPr marL="0" indent="0">
              <a:buNone/>
            </a:pPr>
            <a:r>
              <a:rPr lang="en-US" dirty="0"/>
              <a:t>- </a:t>
            </a:r>
            <a:r>
              <a:rPr lang="en-US" dirty="0">
                <a:solidFill>
                  <a:schemeClr val="tx1">
                    <a:lumMod val="50000"/>
                  </a:schemeClr>
                </a:solidFill>
              </a:rPr>
              <a:t>Thursday, October 28</a:t>
            </a:r>
          </a:p>
          <a:p>
            <a:pPr marL="0" indent="0">
              <a:buNone/>
            </a:pPr>
            <a:r>
              <a:rPr lang="en-US" dirty="0">
                <a:solidFill>
                  <a:schemeClr val="tx1">
                    <a:lumMod val="50000"/>
                  </a:schemeClr>
                </a:solidFill>
              </a:rPr>
              <a:t>- 10:00-11:00am ET</a:t>
            </a:r>
          </a:p>
          <a:p>
            <a:pPr>
              <a:buFontTx/>
              <a:buChar char="-"/>
            </a:pPr>
            <a:r>
              <a:rPr lang="en-US" b="1" i="1" dirty="0">
                <a:solidFill>
                  <a:schemeClr val="tx1">
                    <a:lumMod val="50000"/>
                  </a:schemeClr>
                </a:solidFill>
              </a:rPr>
              <a:t>Topic: Introduction to Fan Energy Index (FEI)</a:t>
            </a:r>
          </a:p>
          <a:p>
            <a:pPr>
              <a:buFontTx/>
              <a:buChar char="-"/>
            </a:pPr>
            <a:r>
              <a:rPr lang="en-US" dirty="0">
                <a:solidFill>
                  <a:schemeClr val="tx1">
                    <a:lumMod val="50000"/>
                  </a:schemeClr>
                </a:solidFill>
              </a:rPr>
              <a:t>Presenter: Mark Bublitz, Executive Vice President- Engineering, 	The New York Blower Company</a:t>
            </a:r>
          </a:p>
          <a:p>
            <a:pPr marL="0" indent="0">
              <a:buNone/>
            </a:pPr>
            <a:endParaRPr lang="en-US" sz="1800" dirty="0"/>
          </a:p>
          <a:p>
            <a:pPr marL="0" indent="0">
              <a:buNone/>
            </a:pPr>
            <a:r>
              <a:rPr lang="en-US" dirty="0">
                <a:solidFill>
                  <a:schemeClr val="tx1"/>
                </a:solidFill>
              </a:rPr>
              <a:t>&gt;&gt; For additional session details please contact Sarah Johnson, Marketing Manager, O’Dell Associates (sjohnson@odellassoc.com)</a:t>
            </a:r>
            <a:endParaRPr lang="en-US" dirty="0">
              <a:solidFill>
                <a:schemeClr val="accent5">
                  <a:lumMod val="10000"/>
                </a:schemeClr>
              </a:solidFill>
            </a:endParaRPr>
          </a:p>
        </p:txBody>
      </p:sp>
      <p:pic>
        <p:nvPicPr>
          <p:cNvPr id="5" name="Picture 4" descr="A picture containing company name&#10;&#10;Description automatically generated">
            <a:extLst>
              <a:ext uri="{FF2B5EF4-FFF2-40B4-BE49-F238E27FC236}">
                <a16:creationId xmlns:a16="http://schemas.microsoft.com/office/drawing/2014/main" id="{3538A5FC-F078-419A-BD05-162AC2066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9831" y="966158"/>
            <a:ext cx="2374232" cy="696442"/>
          </a:xfrm>
          <a:prstGeom prst="rect">
            <a:avLst/>
          </a:prstGeom>
        </p:spPr>
      </p:pic>
    </p:spTree>
    <p:extLst>
      <p:ext uri="{BB962C8B-B14F-4D97-AF65-F5344CB8AC3E}">
        <p14:creationId xmlns:p14="http://schemas.microsoft.com/office/powerpoint/2010/main" val="951733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76C4-0ECB-4DF7-8DE1-FD3E28D7463E}"/>
              </a:ext>
            </a:extLst>
          </p:cNvPr>
          <p:cNvSpPr>
            <a:spLocks noGrp="1"/>
          </p:cNvSpPr>
          <p:nvPr>
            <p:ph type="title"/>
          </p:nvPr>
        </p:nvSpPr>
        <p:spPr/>
        <p:txBody>
          <a:bodyPr>
            <a:normAutofit/>
          </a:bodyPr>
          <a:lstStyle/>
          <a:p>
            <a:pPr algn="ctr"/>
            <a:r>
              <a:rPr lang="en-US" sz="3600" dirty="0"/>
              <a:t>COPYRIGHT MATERIALS</a:t>
            </a:r>
          </a:p>
        </p:txBody>
      </p:sp>
      <p:sp>
        <p:nvSpPr>
          <p:cNvPr id="3" name="Content Placeholder 2">
            <a:extLst>
              <a:ext uri="{FF2B5EF4-FFF2-40B4-BE49-F238E27FC236}">
                <a16:creationId xmlns:a16="http://schemas.microsoft.com/office/drawing/2014/main" id="{18235E4B-B080-431A-AB3C-A329213E1F71}"/>
              </a:ext>
            </a:extLst>
          </p:cNvPr>
          <p:cNvSpPr>
            <a:spLocks noGrp="1"/>
          </p:cNvSpPr>
          <p:nvPr>
            <p:ph idx="1"/>
          </p:nvPr>
        </p:nvSpPr>
        <p:spPr>
          <a:xfrm>
            <a:off x="2069192" y="2643349"/>
            <a:ext cx="8811883" cy="3628772"/>
          </a:xfrm>
        </p:spPr>
        <p:txBody>
          <a:bodyPr/>
          <a:lstStyle/>
          <a:p>
            <a:pPr algn="ctr">
              <a:buFontTx/>
              <a:buNone/>
            </a:pPr>
            <a:r>
              <a:rPr lang="en-US" dirty="0">
                <a:solidFill>
                  <a:srgbClr val="000000"/>
                </a:solidFill>
              </a:rPr>
              <a:t>This educational activity is protected by U.S. and International copyright laws. Reproduction, distribution, display and use of the educational activity without written permission of the presenter is prohibited.</a:t>
            </a:r>
          </a:p>
          <a:p>
            <a:pPr algn="ctr">
              <a:buFontTx/>
              <a:buNone/>
            </a:pPr>
            <a:endParaRPr lang="en-US" b="1" dirty="0">
              <a:solidFill>
                <a:srgbClr val="000000"/>
              </a:solidFill>
            </a:endParaRPr>
          </a:p>
          <a:p>
            <a:pPr algn="ctr">
              <a:buFontTx/>
              <a:buNone/>
            </a:pPr>
            <a:r>
              <a:rPr lang="en-US" b="1" dirty="0">
                <a:solidFill>
                  <a:srgbClr val="000000"/>
                </a:solidFill>
              </a:rPr>
              <a:t>© AMCA International 2021</a:t>
            </a:r>
          </a:p>
          <a:p>
            <a:pPr algn="ctr">
              <a:buFontTx/>
              <a:buNone/>
            </a:pPr>
            <a:endParaRPr lang="en-US" b="1" dirty="0"/>
          </a:p>
          <a:p>
            <a:endParaRPr lang="en-US" dirty="0"/>
          </a:p>
        </p:txBody>
      </p:sp>
    </p:spTree>
    <p:extLst>
      <p:ext uri="{BB962C8B-B14F-4D97-AF65-F5344CB8AC3E}">
        <p14:creationId xmlns:p14="http://schemas.microsoft.com/office/powerpoint/2010/main" val="3800812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9BC5-4270-4CB4-A3AD-B35C04A780BB}"/>
              </a:ext>
            </a:extLst>
          </p:cNvPr>
          <p:cNvSpPr>
            <a:spLocks noGrp="1"/>
          </p:cNvSpPr>
          <p:nvPr>
            <p:ph type="title"/>
          </p:nvPr>
        </p:nvSpPr>
        <p:spPr>
          <a:xfrm>
            <a:off x="1123019" y="1182697"/>
            <a:ext cx="3932237" cy="635113"/>
          </a:xfrm>
        </p:spPr>
        <p:txBody>
          <a:bodyPr/>
          <a:lstStyle/>
          <a:p>
            <a:r>
              <a:rPr lang="en-US" b="1" dirty="0"/>
              <a:t>Jason Meinke</a:t>
            </a:r>
          </a:p>
        </p:txBody>
      </p:sp>
      <p:sp>
        <p:nvSpPr>
          <p:cNvPr id="4" name="Text Placeholder 3">
            <a:extLst>
              <a:ext uri="{FF2B5EF4-FFF2-40B4-BE49-F238E27FC236}">
                <a16:creationId xmlns:a16="http://schemas.microsoft.com/office/drawing/2014/main" id="{92CD2B8C-C2C8-489A-B472-D79B4A6896EB}"/>
              </a:ext>
            </a:extLst>
          </p:cNvPr>
          <p:cNvSpPr>
            <a:spLocks noGrp="1"/>
          </p:cNvSpPr>
          <p:nvPr>
            <p:ph type="body" sz="half" idx="2"/>
          </p:nvPr>
        </p:nvSpPr>
        <p:spPr>
          <a:xfrm>
            <a:off x="1123019" y="1860929"/>
            <a:ext cx="5871340" cy="4303702"/>
          </a:xfrm>
        </p:spPr>
        <p:txBody>
          <a:bodyPr>
            <a:normAutofit/>
          </a:bodyPr>
          <a:lstStyle/>
          <a:p>
            <a:pPr>
              <a:spcBef>
                <a:spcPts val="0"/>
              </a:spcBef>
            </a:pPr>
            <a:r>
              <a:rPr lang="en-US" sz="2520" dirty="0"/>
              <a:t>Director of Sales – Commercial Products, Twin City Fan &amp; Blower</a:t>
            </a:r>
          </a:p>
          <a:p>
            <a:pPr>
              <a:spcBef>
                <a:spcPts val="0"/>
              </a:spcBef>
            </a:pPr>
            <a:endParaRPr lang="en-US" sz="2520" b="1" i="1" dirty="0"/>
          </a:p>
          <a:p>
            <a:pPr marL="342900" indent="-342900">
              <a:buFont typeface="Arial" panose="020B0604020202020204" pitchFamily="34" charset="0"/>
              <a:buChar char="•"/>
            </a:pPr>
            <a:r>
              <a:rPr lang="en-US" sz="2000" dirty="0"/>
              <a:t>BS in Civil Engineering from University of Minnesota Twin Cities</a:t>
            </a:r>
          </a:p>
          <a:p>
            <a:pPr marL="342900" indent="-342900">
              <a:buFont typeface="Arial" panose="020B0604020202020204" pitchFamily="34" charset="0"/>
              <a:buChar char="•"/>
            </a:pPr>
            <a:r>
              <a:rPr lang="en-US" sz="2000" dirty="0"/>
              <a:t>Has served the HVAC industry as an engineer and sales leader, focused on energy efficiency, reliability, and quality</a:t>
            </a:r>
          </a:p>
          <a:p>
            <a:pPr marL="342900" indent="-342900">
              <a:buFont typeface="Arial" panose="020B0604020202020204" pitchFamily="34" charset="0"/>
              <a:buChar char="•"/>
            </a:pPr>
            <a:r>
              <a:rPr lang="en-US" sz="2000" dirty="0"/>
              <a:t>Served on several AMCA committees </a:t>
            </a:r>
          </a:p>
          <a:p>
            <a:pPr marL="342900" indent="-342900">
              <a:buFont typeface="Arial" panose="020B0604020202020204" pitchFamily="34" charset="0"/>
              <a:buChar char="•"/>
            </a:pPr>
            <a:endParaRPr lang="en-US" sz="2000" dirty="0"/>
          </a:p>
        </p:txBody>
      </p:sp>
      <p:pic>
        <p:nvPicPr>
          <p:cNvPr id="7" name="Content Placeholder 6">
            <a:extLst>
              <a:ext uri="{FF2B5EF4-FFF2-40B4-BE49-F238E27FC236}">
                <a16:creationId xmlns:a16="http://schemas.microsoft.com/office/drawing/2014/main" id="{10BEA8D1-A418-4A0F-B64F-A12A04F83AD2}"/>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77265" y="1817810"/>
            <a:ext cx="2346172" cy="328505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247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58D06-C201-47B8-AEBA-E73F0A0A4930}"/>
              </a:ext>
            </a:extLst>
          </p:cNvPr>
          <p:cNvSpPr>
            <a:spLocks noGrp="1"/>
          </p:cNvSpPr>
          <p:nvPr>
            <p:ph type="title"/>
          </p:nvPr>
        </p:nvSpPr>
        <p:spPr>
          <a:xfrm>
            <a:off x="983152" y="849127"/>
            <a:ext cx="11137836" cy="1056108"/>
          </a:xfrm>
        </p:spPr>
        <p:txBody>
          <a:bodyPr anchor="t">
            <a:noAutofit/>
          </a:bodyPr>
          <a:lstStyle/>
          <a:p>
            <a:pPr>
              <a:lnSpc>
                <a:spcPct val="100000"/>
              </a:lnSpc>
              <a:spcAft>
                <a:spcPts val="600"/>
              </a:spcAft>
            </a:pPr>
            <a:r>
              <a:rPr lang="en-US" sz="3600" b="1" i="1" dirty="0"/>
              <a:t>The Fundamentals of Airflow</a:t>
            </a:r>
            <a:br>
              <a:rPr lang="en-US" sz="1000" b="1" i="1" dirty="0"/>
            </a:br>
            <a:r>
              <a:rPr lang="en-US" sz="2900" b="1" u="sng" dirty="0">
                <a:solidFill>
                  <a:schemeClr val="accent5">
                    <a:lumMod val="50000"/>
                  </a:schemeClr>
                </a:solidFill>
              </a:rPr>
              <a:t>Purpose and Learning Objectives</a:t>
            </a:r>
            <a:endParaRPr lang="en-US" sz="2900" u="sng" dirty="0">
              <a:solidFill>
                <a:schemeClr val="accent5">
                  <a:lumMod val="50000"/>
                </a:schemeClr>
              </a:solidFill>
              <a:highlight>
                <a:srgbClr val="FFFF00"/>
              </a:highlight>
            </a:endParaRPr>
          </a:p>
        </p:txBody>
      </p:sp>
      <p:sp>
        <p:nvSpPr>
          <p:cNvPr id="3" name="Content Placeholder 2">
            <a:extLst>
              <a:ext uri="{FF2B5EF4-FFF2-40B4-BE49-F238E27FC236}">
                <a16:creationId xmlns:a16="http://schemas.microsoft.com/office/drawing/2014/main" id="{CA57CFE4-00AF-40AB-AEAF-E703C488F3DE}"/>
              </a:ext>
            </a:extLst>
          </p:cNvPr>
          <p:cNvSpPr>
            <a:spLocks noGrp="1"/>
          </p:cNvSpPr>
          <p:nvPr>
            <p:ph idx="1"/>
          </p:nvPr>
        </p:nvSpPr>
        <p:spPr>
          <a:xfrm>
            <a:off x="983152" y="2097741"/>
            <a:ext cx="11118592" cy="4535670"/>
          </a:xfrm>
        </p:spPr>
        <p:txBody>
          <a:bodyPr>
            <a:normAutofit/>
          </a:bodyPr>
          <a:lstStyle/>
          <a:p>
            <a:pPr marL="0" indent="0">
              <a:spcAft>
                <a:spcPts val="600"/>
              </a:spcAft>
              <a:buNone/>
            </a:pPr>
            <a:r>
              <a:rPr lang="en-US" sz="2500" dirty="0"/>
              <a:t>The purpose of this presentation is to provide industry professionals with an overview of the basic concepts and relationships between airflow and pressure, and how these concepts are affected by various outside factors in regard to fans.</a:t>
            </a:r>
          </a:p>
          <a:p>
            <a:pPr marL="0" indent="0">
              <a:spcAft>
                <a:spcPts val="600"/>
              </a:spcAft>
              <a:buNone/>
            </a:pPr>
            <a:r>
              <a:rPr lang="en-US" sz="2500" dirty="0"/>
              <a:t>At the end of this presentation you will be able to:</a:t>
            </a:r>
          </a:p>
          <a:p>
            <a:pPr marL="514350" indent="-514350">
              <a:spcAft>
                <a:spcPts val="600"/>
              </a:spcAft>
              <a:buAutoNum type="arabicPeriod"/>
            </a:pPr>
            <a:r>
              <a:rPr lang="en-US" sz="2400" dirty="0"/>
              <a:t>Describe the basic components of airflow, how to measure them, and how they relate to each other.</a:t>
            </a:r>
          </a:p>
          <a:p>
            <a:pPr marL="514350" indent="-514350">
              <a:spcAft>
                <a:spcPts val="600"/>
              </a:spcAft>
              <a:buAutoNum type="arabicPeriod"/>
            </a:pPr>
            <a:r>
              <a:rPr lang="en-US" sz="2400" dirty="0"/>
              <a:t>Explain how to read fan curves, and what this knowledge helps to avoid.</a:t>
            </a:r>
          </a:p>
          <a:p>
            <a:pPr marL="514350" indent="-514350">
              <a:buAutoNum type="arabicPeriod"/>
            </a:pPr>
            <a:r>
              <a:rPr lang="en-US" sz="2400" dirty="0"/>
              <a:t>Apply the Affinity laws for troubleshooting and solving problems.</a:t>
            </a:r>
          </a:p>
          <a:p>
            <a:pPr marL="0" indent="0">
              <a:spcAft>
                <a:spcPts val="600"/>
              </a:spcAft>
              <a:buNone/>
            </a:pPr>
            <a:endParaRPr lang="en-US" sz="2500" dirty="0"/>
          </a:p>
        </p:txBody>
      </p:sp>
    </p:spTree>
    <p:extLst>
      <p:ext uri="{BB962C8B-B14F-4D97-AF65-F5344CB8AC3E}">
        <p14:creationId xmlns:p14="http://schemas.microsoft.com/office/powerpoint/2010/main" val="3047055013"/>
      </p:ext>
    </p:extLst>
  </p:cSld>
  <p:clrMapOvr>
    <a:masterClrMapping/>
  </p:clrMapOvr>
</p:sld>
</file>

<file path=ppt/theme/theme1.xml><?xml version="1.0" encoding="utf-8"?>
<a:theme xmlns:a="http://schemas.openxmlformats.org/drawingml/2006/main" name="AMCA &amp; O'Dell Slide Template 2021">
  <a:themeElements>
    <a:clrScheme name="AMCA">
      <a:dk1>
        <a:srgbClr val="991B1E"/>
      </a:dk1>
      <a:lt1>
        <a:srgbClr val="FFFFFF"/>
      </a:lt1>
      <a:dk2>
        <a:srgbClr val="6F1200"/>
      </a:dk2>
      <a:lt2>
        <a:srgbClr val="FFFFFF"/>
      </a:lt2>
      <a:accent1>
        <a:srgbClr val="77787B"/>
      </a:accent1>
      <a:accent2>
        <a:srgbClr val="991B1E"/>
      </a:accent2>
      <a:accent3>
        <a:srgbClr val="6F1200"/>
      </a:accent3>
      <a:accent4>
        <a:srgbClr val="B5121B"/>
      </a:accent4>
      <a:accent5>
        <a:srgbClr val="DCDDDE"/>
      </a:accent5>
      <a:accent6>
        <a:srgbClr val="929292"/>
      </a:accent6>
      <a:hlink>
        <a:srgbClr val="FFFFFF"/>
      </a:hlink>
      <a:folHlink>
        <a:srgbClr val="5959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CA-O'Dell Master Format.pptx" id="{73FD64BC-579B-4892-851E-C5C62D4E8E53}" vid="{4F2609A7-9471-4B26-9D9C-81228D01CF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AMCA &amp; O'Dell Slide Template 2021</Template>
  <TotalTime>62</TotalTime>
  <Words>7063</Words>
  <Application>Microsoft Office PowerPoint</Application>
  <PresentationFormat>Widescreen</PresentationFormat>
  <Paragraphs>755</Paragraphs>
  <Slides>69</Slides>
  <Notes>68</Notes>
  <HiddenSlides>0</HiddenSlides>
  <MMClips>4</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6" baseType="lpstr">
      <vt:lpstr>Abadi</vt:lpstr>
      <vt:lpstr>Arial</vt:lpstr>
      <vt:lpstr>BankGothic Lt BT</vt:lpstr>
      <vt:lpstr>Calibri</vt:lpstr>
      <vt:lpstr>Cambria Math</vt:lpstr>
      <vt:lpstr>AMCA &amp; O'Dell Slide Template 2021</vt:lpstr>
      <vt:lpstr>Bitmap Image</vt:lpstr>
      <vt:lpstr>The Fundamentals of Airflow</vt:lpstr>
      <vt:lpstr>Lisa Cherney</vt:lpstr>
      <vt:lpstr>Introductions &amp; Guidelines</vt:lpstr>
      <vt:lpstr>Q &amp; A</vt:lpstr>
      <vt:lpstr>PowerPoint Presentation</vt:lpstr>
      <vt:lpstr>DISCLAIMER</vt:lpstr>
      <vt:lpstr>COPYRIGHT MATERIALS</vt:lpstr>
      <vt:lpstr>Jason Meinke</vt:lpstr>
      <vt:lpstr>The Fundamentals of Airflow Purpose and Learning Objectives</vt:lpstr>
      <vt:lpstr>Agenda</vt:lpstr>
      <vt:lpstr>Section 1: Why the Fundamentals</vt:lpstr>
      <vt:lpstr>Section 1: Building Your Foundation</vt:lpstr>
      <vt:lpstr>Section 1: Heart of a system</vt:lpstr>
      <vt:lpstr>Section 2: Components of Airflow</vt:lpstr>
      <vt:lpstr>Section 2: Air Density</vt:lpstr>
      <vt:lpstr>Section 2: Air Density – Temperature Effect</vt:lpstr>
      <vt:lpstr>Section 2: Air Density – Altitude</vt:lpstr>
      <vt:lpstr>Section 2: Air Density - Humidity</vt:lpstr>
      <vt:lpstr>Section 2: Volume</vt:lpstr>
      <vt:lpstr>Section 2: Volume (V)</vt:lpstr>
      <vt:lpstr>Section 2: Measurement</vt:lpstr>
      <vt:lpstr>Section 2: Similar to a water level</vt:lpstr>
      <vt:lpstr>Section 2: Volume (V)</vt:lpstr>
      <vt:lpstr>Section 2: Modern Measurement</vt:lpstr>
      <vt:lpstr>Section 2: Pressure</vt:lpstr>
      <vt:lpstr>Section 2: System</vt:lpstr>
      <vt:lpstr>PowerPoint Presentation</vt:lpstr>
      <vt:lpstr>PowerPoint Presentation</vt:lpstr>
      <vt:lpstr>Section 2: Static Pressure (SP)</vt:lpstr>
      <vt:lpstr>Section 2: Velocity Pressure (VP)</vt:lpstr>
      <vt:lpstr>Section 2: Total Pressure (TP)</vt:lpstr>
      <vt:lpstr>Section 2: Fan Static Pressure (FSP)</vt:lpstr>
      <vt:lpstr>Section 2: Fan Total Pressure (FTP)</vt:lpstr>
      <vt:lpstr>Section 3: Power and Efficiency</vt:lpstr>
      <vt:lpstr>Section 3: Air Horsepower</vt:lpstr>
      <vt:lpstr>Section 3: Brake Horsepower</vt:lpstr>
      <vt:lpstr>Section 3: Static Efficiency</vt:lpstr>
      <vt:lpstr>Section 3: Total Efficiency</vt:lpstr>
      <vt:lpstr>Section 3: How Energy Flows through a Fan</vt:lpstr>
      <vt:lpstr>Section 4: Fan Curves</vt:lpstr>
      <vt:lpstr>Section 4: Introduction to Curves</vt:lpstr>
      <vt:lpstr>Section 4: System Curve</vt:lpstr>
      <vt:lpstr>Section 2: System</vt:lpstr>
      <vt:lpstr>Section 4: System Curve</vt:lpstr>
      <vt:lpstr>Section 4: System Curve</vt:lpstr>
      <vt:lpstr>Section 4: Performance Curve (SP)</vt:lpstr>
      <vt:lpstr>Section 4: BHP Curve</vt:lpstr>
      <vt:lpstr>Section 4: Static Efficiency Curve</vt:lpstr>
      <vt:lpstr>Section 4: Fan Operating Point</vt:lpstr>
      <vt:lpstr>Section 4: Fan Curves</vt:lpstr>
      <vt:lpstr>Section 4: Fans in Parallel</vt:lpstr>
      <vt:lpstr>Section 4: Fans in Series</vt:lpstr>
      <vt:lpstr>Section 4: Surge</vt:lpstr>
      <vt:lpstr>Section 4: Surge</vt:lpstr>
      <vt:lpstr>Section 4: Surge</vt:lpstr>
      <vt:lpstr>Section 4: Stall</vt:lpstr>
      <vt:lpstr>Section 4: Stall</vt:lpstr>
      <vt:lpstr>Section 4: Stall</vt:lpstr>
      <vt:lpstr>Section 5: The Affinity Laws ( Fan Laws )</vt:lpstr>
      <vt:lpstr>Section 5: Dynamic Similitude</vt:lpstr>
      <vt:lpstr>Section 5: Law #1 – RPM Change</vt:lpstr>
      <vt:lpstr>Section 5: Law #2 – Diameter Change</vt:lpstr>
      <vt:lpstr>Section 5: Law #3 – RPM &amp; Diameter Change</vt:lpstr>
      <vt:lpstr>Section 5: Law #4 – Density Effects</vt:lpstr>
      <vt:lpstr>In Conclusion: 3 Take-aways</vt:lpstr>
      <vt:lpstr>Resources</vt:lpstr>
      <vt:lpstr>Thank you for your time!</vt:lpstr>
      <vt:lpstr>  Questions?   </vt:lpstr>
      <vt:lpstr>NEXT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Fundamentals of Airflow</dc:title>
  <dc:creator>Cherney, Lisa - AMCA International, Inc.</dc:creator>
  <cp:lastModifiedBy>Cherney, Lisa - AMCA International, Inc.</cp:lastModifiedBy>
  <cp:revision>4</cp:revision>
  <dcterms:created xsi:type="dcterms:W3CDTF">2021-10-14T00:20:09Z</dcterms:created>
  <dcterms:modified xsi:type="dcterms:W3CDTF">2021-10-15T18:18:10Z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41f6284-d86e-4efe-9f9d-22e96a445788_Enabled">
    <vt:lpwstr>true</vt:lpwstr>
  </property>
  <property fmtid="{D5CDD505-2E9C-101B-9397-08002B2CF9AE}" pid="3" name="MSIP_Label_041f6284-d86e-4efe-9f9d-22e96a445788_SetDate">
    <vt:lpwstr>2021-10-14T00:20:09Z</vt:lpwstr>
  </property>
  <property fmtid="{D5CDD505-2E9C-101B-9397-08002B2CF9AE}" pid="4" name="MSIP_Label_041f6284-d86e-4efe-9f9d-22e96a445788_Method">
    <vt:lpwstr>Standard</vt:lpwstr>
  </property>
  <property fmtid="{D5CDD505-2E9C-101B-9397-08002B2CF9AE}" pid="5" name="MSIP_Label_041f6284-d86e-4efe-9f9d-22e96a445788_Name">
    <vt:lpwstr>General</vt:lpwstr>
  </property>
  <property fmtid="{D5CDD505-2E9C-101B-9397-08002B2CF9AE}" pid="6" name="MSIP_Label_041f6284-d86e-4efe-9f9d-22e96a445788_SiteId">
    <vt:lpwstr>3f8023c3-9fee-49de-9ca4-136e4a3a9d19</vt:lpwstr>
  </property>
  <property fmtid="{D5CDD505-2E9C-101B-9397-08002B2CF9AE}" pid="7" name="MSIP_Label_041f6284-d86e-4efe-9f9d-22e96a445788_ActionId">
    <vt:lpwstr>b21eaf5a-b0cc-4292-a54a-e3be01d4ee39</vt:lpwstr>
  </property>
  <property fmtid="{D5CDD505-2E9C-101B-9397-08002B2CF9AE}" pid="8" name="MSIP_Label_041f6284-d86e-4efe-9f9d-22e96a445788_ContentBits">
    <vt:lpwstr>0</vt:lpwstr>
  </property>
</Properties>
</file>