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37" r:id="rId2"/>
    <p:sldId id="1509" r:id="rId3"/>
    <p:sldId id="1510" r:id="rId4"/>
    <p:sldId id="1511" r:id="rId5"/>
    <p:sldId id="260" r:id="rId6"/>
    <p:sldId id="1512" r:id="rId7"/>
    <p:sldId id="1494" r:id="rId8"/>
    <p:sldId id="1346" r:id="rId9"/>
    <p:sldId id="1485" r:id="rId10"/>
    <p:sldId id="1483" r:id="rId11"/>
    <p:sldId id="1486" r:id="rId12"/>
    <p:sldId id="378" r:id="rId13"/>
    <p:sldId id="1487" r:id="rId14"/>
    <p:sldId id="300" r:id="rId15"/>
    <p:sldId id="291" r:id="rId16"/>
    <p:sldId id="285" r:id="rId17"/>
    <p:sldId id="1489" r:id="rId18"/>
    <p:sldId id="1484" r:id="rId19"/>
    <p:sldId id="1495" r:id="rId20"/>
    <p:sldId id="1490" r:id="rId21"/>
    <p:sldId id="1498" r:id="rId22"/>
    <p:sldId id="1500" r:id="rId23"/>
    <p:sldId id="1501" r:id="rId24"/>
    <p:sldId id="1491" r:id="rId25"/>
    <p:sldId id="1492" r:id="rId26"/>
    <p:sldId id="1503" r:id="rId27"/>
    <p:sldId id="1502" r:id="rId28"/>
    <p:sldId id="1504" r:id="rId29"/>
    <p:sldId id="1493" r:id="rId30"/>
    <p:sldId id="1499" r:id="rId31"/>
    <p:sldId id="1505" r:id="rId32"/>
    <p:sldId id="1506" r:id="rId33"/>
    <p:sldId id="1508" r:id="rId34"/>
    <p:sldId id="421" r:id="rId35"/>
    <p:sldId id="1545" r:id="rId36"/>
    <p:sldId id="1546" r:id="rId37"/>
    <p:sldId id="154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807"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ney, Lisa - AMCA International, Inc." userId="d4364500-566f-4627-8521-8afc1712e98f" providerId="ADAL" clId="{AFF59405-C247-46E0-A69B-39D7F2CA2520}"/>
    <pc:docChg chg="custSel modSld">
      <pc:chgData name="Cherney, Lisa - AMCA International, Inc." userId="d4364500-566f-4627-8521-8afc1712e98f" providerId="ADAL" clId="{AFF59405-C247-46E0-A69B-39D7F2CA2520}" dt="2021-09-15T22:00:09.781" v="84"/>
      <pc:docMkLst>
        <pc:docMk/>
      </pc:docMkLst>
      <pc:sldChg chg="modTransition">
        <pc:chgData name="Cherney, Lisa - AMCA International, Inc." userId="d4364500-566f-4627-8521-8afc1712e98f" providerId="ADAL" clId="{AFF59405-C247-46E0-A69B-39D7F2CA2520}" dt="2021-09-15T22:00:09.781" v="84"/>
        <pc:sldMkLst>
          <pc:docMk/>
          <pc:sldMk cId="3626199081" sldId="285"/>
        </pc:sldMkLst>
      </pc:sldChg>
      <pc:sldChg chg="modSp">
        <pc:chgData name="Cherney, Lisa - AMCA International, Inc." userId="d4364500-566f-4627-8521-8afc1712e98f" providerId="ADAL" clId="{AFF59405-C247-46E0-A69B-39D7F2CA2520}" dt="2021-09-15T21:57:08.296" v="30" actId="1076"/>
        <pc:sldMkLst>
          <pc:docMk/>
          <pc:sldMk cId="435818707" sldId="300"/>
        </pc:sldMkLst>
        <pc:picChg chg="mod">
          <ac:chgData name="Cherney, Lisa - AMCA International, Inc." userId="d4364500-566f-4627-8521-8afc1712e98f" providerId="ADAL" clId="{AFF59405-C247-46E0-A69B-39D7F2CA2520}" dt="2021-09-15T21:57:08.296" v="30" actId="1076"/>
          <ac:picMkLst>
            <pc:docMk/>
            <pc:sldMk cId="435818707" sldId="300"/>
            <ac:picMk id="22" creationId="{00000000-0000-0000-0000-000000000000}"/>
          </ac:picMkLst>
        </pc:picChg>
      </pc:sldChg>
      <pc:sldChg chg="modSp mod modNotesTx">
        <pc:chgData name="Cherney, Lisa - AMCA International, Inc." userId="d4364500-566f-4627-8521-8afc1712e98f" providerId="ADAL" clId="{AFF59405-C247-46E0-A69B-39D7F2CA2520}" dt="2021-09-15T21:55:23.087" v="26" actId="255"/>
        <pc:sldMkLst>
          <pc:docMk/>
          <pc:sldMk cId="2111756612" sldId="421"/>
        </pc:sldMkLst>
        <pc:spChg chg="mod">
          <ac:chgData name="Cherney, Lisa - AMCA International, Inc." userId="d4364500-566f-4627-8521-8afc1712e98f" providerId="ADAL" clId="{AFF59405-C247-46E0-A69B-39D7F2CA2520}" dt="2021-09-15T21:55:23.087" v="26" actId="255"/>
          <ac:spMkLst>
            <pc:docMk/>
            <pc:sldMk cId="2111756612" sldId="421"/>
            <ac:spMk id="3" creationId="{BA74A86C-54CD-F344-AB9F-7C1806287C70}"/>
          </ac:spMkLst>
        </pc:spChg>
      </pc:sldChg>
      <pc:sldChg chg="modSp mod">
        <pc:chgData name="Cherney, Lisa - AMCA International, Inc." userId="d4364500-566f-4627-8521-8afc1712e98f" providerId="ADAL" clId="{AFF59405-C247-46E0-A69B-39D7F2CA2520}" dt="2021-09-15T21:58:37.687" v="83" actId="1076"/>
        <pc:sldMkLst>
          <pc:docMk/>
          <pc:sldMk cId="932479157" sldId="1346"/>
        </pc:sldMkLst>
        <pc:picChg chg="mod">
          <ac:chgData name="Cherney, Lisa - AMCA International, Inc." userId="d4364500-566f-4627-8521-8afc1712e98f" providerId="ADAL" clId="{AFF59405-C247-46E0-A69B-39D7F2CA2520}" dt="2021-09-15T21:58:37.687" v="83" actId="1076"/>
          <ac:picMkLst>
            <pc:docMk/>
            <pc:sldMk cId="932479157" sldId="1346"/>
            <ac:picMk id="7" creationId="{045C379D-ACAA-43DA-8980-5E86A27A15A2}"/>
          </ac:picMkLst>
        </pc:picChg>
      </pc:sldChg>
      <pc:sldChg chg="modSp mod">
        <pc:chgData name="Cherney, Lisa - AMCA International, Inc." userId="d4364500-566f-4627-8521-8afc1712e98f" providerId="ADAL" clId="{AFF59405-C247-46E0-A69B-39D7F2CA2520}" dt="2021-09-15T21:56:45.406" v="29" actId="1076"/>
        <pc:sldMkLst>
          <pc:docMk/>
          <pc:sldMk cId="4041786551" sldId="1486"/>
        </pc:sldMkLst>
        <pc:picChg chg="mod">
          <ac:chgData name="Cherney, Lisa - AMCA International, Inc." userId="d4364500-566f-4627-8521-8afc1712e98f" providerId="ADAL" clId="{AFF59405-C247-46E0-A69B-39D7F2CA2520}" dt="2021-09-15T21:56:45.406" v="29" actId="1076"/>
          <ac:picMkLst>
            <pc:docMk/>
            <pc:sldMk cId="4041786551" sldId="1486"/>
            <ac:picMk id="8" creationId="{4F9BCF28-DE2C-4EB3-902B-106752E6D42B}"/>
          </ac:picMkLst>
        </pc:picChg>
      </pc:sldChg>
      <pc:sldChg chg="modSp mod">
        <pc:chgData name="Cherney, Lisa - AMCA International, Inc." userId="d4364500-566f-4627-8521-8afc1712e98f" providerId="ADAL" clId="{AFF59405-C247-46E0-A69B-39D7F2CA2520}" dt="2021-09-15T21:57:58.737" v="80" actId="6549"/>
        <pc:sldMkLst>
          <pc:docMk/>
          <pc:sldMk cId="2774211512" sldId="1545"/>
        </pc:sldMkLst>
        <pc:spChg chg="mod">
          <ac:chgData name="Cherney, Lisa - AMCA International, Inc." userId="d4364500-566f-4627-8521-8afc1712e98f" providerId="ADAL" clId="{AFF59405-C247-46E0-A69B-39D7F2CA2520}" dt="2021-09-15T21:57:58.737" v="80" actId="6549"/>
          <ac:spMkLst>
            <pc:docMk/>
            <pc:sldMk cId="2774211512" sldId="1545"/>
            <ac:spMk id="3" creationId="{92AE4C76-E0D6-49A9-AD9E-35EBD72295D4}"/>
          </ac:spMkLst>
        </pc:spChg>
      </pc:sldChg>
      <pc:sldChg chg="addSp modSp mod">
        <pc:chgData name="Cherney, Lisa - AMCA International, Inc." userId="d4364500-566f-4627-8521-8afc1712e98f" providerId="ADAL" clId="{AFF59405-C247-46E0-A69B-39D7F2CA2520}" dt="2021-09-15T21:45:53.834" v="4" actId="1076"/>
        <pc:sldMkLst>
          <pc:docMk/>
          <pc:sldMk cId="951733647" sldId="1547"/>
        </pc:sldMkLst>
        <pc:picChg chg="add mod">
          <ac:chgData name="Cherney, Lisa - AMCA International, Inc." userId="d4364500-566f-4627-8521-8afc1712e98f" providerId="ADAL" clId="{AFF59405-C247-46E0-A69B-39D7F2CA2520}" dt="2021-09-15T21:45:53.834" v="4" actId="1076"/>
          <ac:picMkLst>
            <pc:docMk/>
            <pc:sldMk cId="951733647" sldId="1547"/>
            <ac:picMk id="5" creationId="{3538A5FC-F078-419A-BD05-162AC2066C3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etorgft3007118-my.sharepoint.com/personal/whowarth_vfcsintl_com/Documents/VFCS%20International/21016%20-%20AMCA%20ODell/Presentation/Fan%20Laws/Fan%20Law%20Curves.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etorgft3007118-my.sharepoint.com/personal/whowarth_vfcsintl_com/Documents/VFCS%20International/21016%20-%20AMCA%20ODell/Presentation/Fan%20Laws/Fan%20Law%20Curves.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etorgft3007118-my.sharepoint.com/personal/whowarth_vfcsintl_com/Documents/VFCS%20International/21016%20-%20AMCA%20ODell/Presentation/Fan%20Laws/Fan%20Law%20Curves.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etorgft3007118-my.sharepoint.com/personal/whowarth_vfcsintl_com/Documents/VFCS%20International/21016%20-%20AMCA%20ODell/Presentation/Fan%20Laws/Fan%20Law%20Curves.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etorgft3007118-my.sharepoint.com/personal/whowarth_vfcsintl_com/Documents/VFCS%20International/21016%20-%20AMCA%20ODell/Presentation/Fan%20Laws/Fan%20Law%20Curves.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etorgft3007118-my.sharepoint.com/personal/whowarth_vfcsintl_com/Documents/VFCS%20International/21016%20-%20AMCA%20ODell/Presentation/Fan%20Laws/Fan%20Law%20Curves.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netorgft3007118-my.sharepoint.com/personal/whowarth_vfcsintl_com/Documents/VFCS%20International/21016%20-%20AMCA%20ODell/Presentation/Fan%20Laws/Fan%20Law%20Curves.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netorgft3007118-my.sharepoint.com/personal/whowarth_vfcsintl_com/Documents/VFCS%20International/21016%20-%20AMCA%20ODell/Presentation/Fan%20Laws/Fan%20Law%20Curves.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netorgft3007118-my.sharepoint.com/personal/whowarth_vfcsintl_com/Documents/VFCS%20International/21016%20-%20AMCA%20ODell/Presentation/Fan%20Laws/Fan%20Law%20Curves.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Performance Curve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Base!$D$19</c:f>
              <c:strCache>
                <c:ptCount val="1"/>
                <c:pt idx="0">
                  <c:v>Pressure</c:v>
                </c:pt>
              </c:strCache>
            </c:strRef>
          </c:tx>
          <c:spPr>
            <a:ln w="28575" cap="rnd">
              <a:no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Base!$D$20:$D$59</c:f>
              <c:numCache>
                <c:formatCode>#,##0.00</c:formatCode>
                <c:ptCount val="40"/>
                <c:pt idx="0">
                  <c:v>12.911140469717042</c:v>
                </c:pt>
                <c:pt idx="1">
                  <c:v>13.676332331039756</c:v>
                </c:pt>
                <c:pt idx="2">
                  <c:v>14.312629225186681</c:v>
                </c:pt>
                <c:pt idx="3">
                  <c:v>14.811615387779618</c:v>
                </c:pt>
                <c:pt idx="4">
                  <c:v>15.173290818818565</c:v>
                </c:pt>
                <c:pt idx="5">
                  <c:v>15.397655518303523</c:v>
                </c:pt>
                <c:pt idx="6">
                  <c:v>15.398490828510749</c:v>
                </c:pt>
                <c:pt idx="7">
                  <c:v>15.295263349993018</c:v>
                </c:pt>
                <c:pt idx="8">
                  <c:v>15.12525704029456</c:v>
                </c:pt>
                <c:pt idx="9">
                  <c:v>14.91905717690614</c:v>
                </c:pt>
                <c:pt idx="10">
                  <c:v>14.764633175996511</c:v>
                </c:pt>
                <c:pt idx="11">
                  <c:v>14.619017219363736</c:v>
                </c:pt>
                <c:pt idx="12">
                  <c:v>14.491133419007248</c:v>
                </c:pt>
                <c:pt idx="13">
                  <c:v>14.390887627995845</c:v>
                </c:pt>
                <c:pt idx="14">
                  <c:v>14.406137093972728</c:v>
                </c:pt>
                <c:pt idx="15">
                  <c:v>14.506557187722919</c:v>
                </c:pt>
                <c:pt idx="16">
                  <c:v>14.602297309408669</c:v>
                </c:pt>
                <c:pt idx="17">
                  <c:v>14.66225175291887</c:v>
                </c:pt>
                <c:pt idx="18">
                  <c:v>14.655314812142379</c:v>
                </c:pt>
                <c:pt idx="19">
                  <c:v>14.397822970211401</c:v>
                </c:pt>
                <c:pt idx="20">
                  <c:v>14.050394403166329</c:v>
                </c:pt>
                <c:pt idx="21">
                  <c:v>13.628987895911024</c:v>
                </c:pt>
                <c:pt idx="22">
                  <c:v>13.147047288521662</c:v>
                </c:pt>
                <c:pt idx="23">
                  <c:v>12.631073331507579</c:v>
                </c:pt>
                <c:pt idx="24">
                  <c:v>12.111349159060797</c:v>
                </c:pt>
                <c:pt idx="25">
                  <c:v>11.544405803633786</c:v>
                </c:pt>
                <c:pt idx="26">
                  <c:v>10.926292796828779</c:v>
                </c:pt>
                <c:pt idx="27">
                  <c:v>10.230595675193911</c:v>
                </c:pt>
                <c:pt idx="28">
                  <c:v>9.4526264323519058</c:v>
                </c:pt>
                <c:pt idx="29">
                  <c:v>8.638558675731673</c:v>
                </c:pt>
                <c:pt idx="30">
                  <c:v>7.8047370761669299</c:v>
                </c:pt>
                <c:pt idx="31">
                  <c:v>6.9959906557075726</c:v>
                </c:pt>
                <c:pt idx="32">
                  <c:v>6.256074180543834</c:v>
                </c:pt>
                <c:pt idx="33">
                  <c:v>5.5074217954829408</c:v>
                </c:pt>
                <c:pt idx="34">
                  <c:v>4.7351936381358826</c:v>
                </c:pt>
                <c:pt idx="35">
                  <c:v>3.9245498461135071</c:v>
                </c:pt>
                <c:pt idx="36">
                  <c:v>3.0240415026055523</c:v>
                </c:pt>
                <c:pt idx="37">
                  <c:v>2.0684629686679834</c:v>
                </c:pt>
                <c:pt idx="38">
                  <c:v>1.0607894956291126</c:v>
                </c:pt>
                <c:pt idx="39">
                  <c:v>1.1876637558895453E-2</c:v>
                </c:pt>
              </c:numCache>
            </c:numRef>
          </c:yVal>
          <c:smooth val="0"/>
          <c:extLst>
            <c:ext xmlns:c16="http://schemas.microsoft.com/office/drawing/2014/chart" uri="{C3380CC4-5D6E-409C-BE32-E72D297353CC}">
              <c16:uniqueId val="{00000000-CB37-4B2B-B5BD-1CF4E8231DC1}"/>
            </c:ext>
          </c:extLst>
        </c:ser>
        <c:ser>
          <c:idx val="2"/>
          <c:order val="2"/>
          <c:tx>
            <c:v>Adj Data Points Press</c:v>
          </c:tx>
          <c:spPr>
            <a:ln w="28575" cap="rnd">
              <a:noFill/>
              <a:round/>
            </a:ln>
            <a:effectLst/>
          </c:spPr>
          <c:marker>
            <c:symbol val="circle"/>
            <c:size val="5"/>
            <c:spPr>
              <a:solidFill>
                <a:schemeClr val="accent3"/>
              </a:solidFill>
              <a:ln w="9525">
                <a:solidFill>
                  <a:schemeClr val="accent3"/>
                </a:solidFill>
              </a:ln>
              <a:effectLst/>
            </c:spPr>
          </c:marker>
          <c:dPt>
            <c:idx val="0"/>
            <c:marker>
              <c:symbol val="none"/>
            </c:marker>
            <c:bubble3D val="0"/>
            <c:extLst>
              <c:ext xmlns:c16="http://schemas.microsoft.com/office/drawing/2014/chart" uri="{C3380CC4-5D6E-409C-BE32-E72D297353CC}">
                <c16:uniqueId val="{00000001-CB37-4B2B-B5BD-1CF4E8231DC1}"/>
              </c:ext>
            </c:extLst>
          </c:dPt>
          <c:dPt>
            <c:idx val="1"/>
            <c:marker>
              <c:symbol val="none"/>
            </c:marker>
            <c:bubble3D val="0"/>
            <c:extLst>
              <c:ext xmlns:c16="http://schemas.microsoft.com/office/drawing/2014/chart" uri="{C3380CC4-5D6E-409C-BE32-E72D297353CC}">
                <c16:uniqueId val="{00000002-CB37-4B2B-B5BD-1CF4E8231DC1}"/>
              </c:ext>
            </c:extLst>
          </c:dPt>
          <c:dPt>
            <c:idx val="2"/>
            <c:marker>
              <c:symbol val="none"/>
            </c:marker>
            <c:bubble3D val="0"/>
            <c:extLst>
              <c:ext xmlns:c16="http://schemas.microsoft.com/office/drawing/2014/chart" uri="{C3380CC4-5D6E-409C-BE32-E72D297353CC}">
                <c16:uniqueId val="{00000003-CB37-4B2B-B5BD-1CF4E8231DC1}"/>
              </c:ext>
            </c:extLst>
          </c:dPt>
          <c:dPt>
            <c:idx val="3"/>
            <c:marker>
              <c:symbol val="none"/>
            </c:marker>
            <c:bubble3D val="0"/>
            <c:extLst>
              <c:ext xmlns:c16="http://schemas.microsoft.com/office/drawing/2014/chart" uri="{C3380CC4-5D6E-409C-BE32-E72D297353CC}">
                <c16:uniqueId val="{00000004-CB37-4B2B-B5BD-1CF4E8231DC1}"/>
              </c:ext>
            </c:extLst>
          </c:dPt>
          <c:dPt>
            <c:idx val="5"/>
            <c:marker>
              <c:symbol val="none"/>
            </c:marker>
            <c:bubble3D val="0"/>
            <c:extLst>
              <c:ext xmlns:c16="http://schemas.microsoft.com/office/drawing/2014/chart" uri="{C3380CC4-5D6E-409C-BE32-E72D297353CC}">
                <c16:uniqueId val="{00000005-CB37-4B2B-B5BD-1CF4E8231DC1}"/>
              </c:ext>
            </c:extLst>
          </c:dPt>
          <c:dPt>
            <c:idx val="6"/>
            <c:marker>
              <c:symbol val="none"/>
            </c:marker>
            <c:bubble3D val="0"/>
            <c:extLst>
              <c:ext xmlns:c16="http://schemas.microsoft.com/office/drawing/2014/chart" uri="{C3380CC4-5D6E-409C-BE32-E72D297353CC}">
                <c16:uniqueId val="{00000006-CB37-4B2B-B5BD-1CF4E8231DC1}"/>
              </c:ext>
            </c:extLst>
          </c:dPt>
          <c:dPt>
            <c:idx val="7"/>
            <c:marker>
              <c:symbol val="none"/>
            </c:marker>
            <c:bubble3D val="0"/>
            <c:extLst>
              <c:ext xmlns:c16="http://schemas.microsoft.com/office/drawing/2014/chart" uri="{C3380CC4-5D6E-409C-BE32-E72D297353CC}">
                <c16:uniqueId val="{00000007-CB37-4B2B-B5BD-1CF4E8231DC1}"/>
              </c:ext>
            </c:extLst>
          </c:dPt>
          <c:dPt>
            <c:idx val="8"/>
            <c:marker>
              <c:symbol val="none"/>
            </c:marker>
            <c:bubble3D val="0"/>
            <c:extLst>
              <c:ext xmlns:c16="http://schemas.microsoft.com/office/drawing/2014/chart" uri="{C3380CC4-5D6E-409C-BE32-E72D297353CC}">
                <c16:uniqueId val="{00000008-CB37-4B2B-B5BD-1CF4E8231DC1}"/>
              </c:ext>
            </c:extLst>
          </c:dPt>
          <c:dPt>
            <c:idx val="9"/>
            <c:marker>
              <c:symbol val="none"/>
            </c:marker>
            <c:bubble3D val="0"/>
            <c:extLst>
              <c:ext xmlns:c16="http://schemas.microsoft.com/office/drawing/2014/chart" uri="{C3380CC4-5D6E-409C-BE32-E72D297353CC}">
                <c16:uniqueId val="{00000009-CB37-4B2B-B5BD-1CF4E8231DC1}"/>
              </c:ext>
            </c:extLst>
          </c:dPt>
          <c:dLbls>
            <c:dLbl>
              <c:idx val="4"/>
              <c:layout>
                <c:manualLayout>
                  <c:x val="7.2555414554930378E-2"/>
                  <c:y val="-8.4944903979397274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sz="1200" b="1" dirty="0"/>
                      <a:t>Standardized</a:t>
                    </a:r>
                    <a:r>
                      <a:rPr lang="en-US" sz="1200" b="1" baseline="0" dirty="0"/>
                      <a:t> Point     Flow vs Pressure</a:t>
                    </a:r>
                    <a:endParaRPr lang="en-US" sz="1200" b="1" dirty="0"/>
                  </a:p>
                </c:rich>
              </c:tx>
              <c:spPr>
                <a:solidFill>
                  <a:schemeClr val="bg1"/>
                </a:solidFill>
                <a:ln>
                  <a:solidFill>
                    <a:schemeClr val="accent1"/>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658628916903341"/>
                      <c:h val="0.1060295917311896"/>
                    </c:manualLayout>
                  </c15:layout>
                  <c15:showDataLabelsRange val="0"/>
                </c:ext>
                <c:ext xmlns:c16="http://schemas.microsoft.com/office/drawing/2014/chart" uri="{C3380CC4-5D6E-409C-BE32-E72D297353CC}">
                  <c16:uniqueId val="{00000026-E6D1-4F98-85E8-B4EA2B4DAFBD}"/>
                </c:ext>
              </c:extLst>
            </c:dLbl>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Base!$D$5:$D$14</c:f>
              <c:numCache>
                <c:formatCode>0.000</c:formatCode>
                <c:ptCount val="10"/>
                <c:pt idx="0">
                  <c:v>1.0210834889967657E-3</c:v>
                </c:pt>
                <c:pt idx="1">
                  <c:v>3.8660952468283583</c:v>
                </c:pt>
                <c:pt idx="2">
                  <c:v>7.2218108906627032</c:v>
                </c:pt>
                <c:pt idx="3">
                  <c:v>10.544538816517198</c:v>
                </c:pt>
                <c:pt idx="4">
                  <c:v>12.755346356169472</c:v>
                </c:pt>
                <c:pt idx="5">
                  <c:v>14.65451048908708</c:v>
                </c:pt>
                <c:pt idx="6">
                  <c:v>14.358736947324044</c:v>
                </c:pt>
                <c:pt idx="7">
                  <c:v>14.915557677351995</c:v>
                </c:pt>
                <c:pt idx="8">
                  <c:v>15.407550776645717</c:v>
                </c:pt>
                <c:pt idx="9">
                  <c:v>12.902724705338848</c:v>
                </c:pt>
              </c:numCache>
            </c:numRef>
          </c:yVal>
          <c:smooth val="0"/>
          <c:extLst>
            <c:ext xmlns:c16="http://schemas.microsoft.com/office/drawing/2014/chart" uri="{C3380CC4-5D6E-409C-BE32-E72D297353CC}">
              <c16:uniqueId val="{0000000A-CB37-4B2B-B5BD-1CF4E8231DC1}"/>
            </c:ext>
          </c:extLst>
        </c:ser>
        <c:ser>
          <c:idx val="4"/>
          <c:order val="3"/>
          <c:tx>
            <c:strRef>
              <c:f>'Results vs Raw (one point)'!$E$19</c:f>
              <c:strCache>
                <c:ptCount val="1"/>
                <c:pt idx="0">
                  <c:v>Pressure</c:v>
                </c:pt>
              </c:strCache>
            </c:strRef>
          </c:tx>
          <c:spPr>
            <a:ln w="25400" cap="rnd">
              <a:noFill/>
              <a:round/>
            </a:ln>
            <a:effectLst/>
          </c:spPr>
          <c:marker>
            <c:symbol val="none"/>
          </c:marker>
          <c:xVal>
            <c:numRef>
              <c:f>'Results vs Raw (one point)'!$C$20:$C$59</c:f>
              <c:numCache>
                <c:formatCode>#,##0</c:formatCode>
                <c:ptCount val="40"/>
                <c:pt idx="0">
                  <c:v>7.4075412814298671</c:v>
                </c:pt>
                <c:pt idx="1">
                  <c:v>740.75412814298613</c:v>
                </c:pt>
                <c:pt idx="2">
                  <c:v>1481.5082562859723</c:v>
                </c:pt>
                <c:pt idx="3">
                  <c:v>2222.2623844289583</c:v>
                </c:pt>
                <c:pt idx="4">
                  <c:v>2963.0165125719445</c:v>
                </c:pt>
                <c:pt idx="5">
                  <c:v>3703.7706407149303</c:v>
                </c:pt>
                <c:pt idx="6">
                  <c:v>4444.5247688579166</c:v>
                </c:pt>
                <c:pt idx="7">
                  <c:v>5185.2788970009033</c:v>
                </c:pt>
                <c:pt idx="8">
                  <c:v>5926.0330251438891</c:v>
                </c:pt>
                <c:pt idx="9">
                  <c:v>6666.7871532868758</c:v>
                </c:pt>
                <c:pt idx="10">
                  <c:v>7407.5412814298606</c:v>
                </c:pt>
                <c:pt idx="11">
                  <c:v>8148.2954095728473</c:v>
                </c:pt>
                <c:pt idx="12">
                  <c:v>8889.0495377158331</c:v>
                </c:pt>
                <c:pt idx="13">
                  <c:v>9629.8036658588189</c:v>
                </c:pt>
                <c:pt idx="14">
                  <c:v>10370.557794001807</c:v>
                </c:pt>
                <c:pt idx="15">
                  <c:v>11111.311922144792</c:v>
                </c:pt>
                <c:pt idx="16">
                  <c:v>11852.066050287778</c:v>
                </c:pt>
                <c:pt idx="17">
                  <c:v>12592.820178430764</c:v>
                </c:pt>
                <c:pt idx="18">
                  <c:v>13333.574306573752</c:v>
                </c:pt>
                <c:pt idx="19">
                  <c:v>14074.328434716736</c:v>
                </c:pt>
                <c:pt idx="20">
                  <c:v>14815.082562859721</c:v>
                </c:pt>
                <c:pt idx="21">
                  <c:v>15555.836691002707</c:v>
                </c:pt>
                <c:pt idx="22">
                  <c:v>16296.590819145695</c:v>
                </c:pt>
                <c:pt idx="23">
                  <c:v>17037.344947288682</c:v>
                </c:pt>
                <c:pt idx="24">
                  <c:v>17778.099075431666</c:v>
                </c:pt>
                <c:pt idx="25">
                  <c:v>18518.853203574654</c:v>
                </c:pt>
                <c:pt idx="26">
                  <c:v>19259.607331717638</c:v>
                </c:pt>
                <c:pt idx="27">
                  <c:v>20000.361459860625</c:v>
                </c:pt>
                <c:pt idx="28">
                  <c:v>20741.115588003613</c:v>
                </c:pt>
                <c:pt idx="29">
                  <c:v>21481.869716146597</c:v>
                </c:pt>
                <c:pt idx="30">
                  <c:v>22222.623844289585</c:v>
                </c:pt>
                <c:pt idx="31">
                  <c:v>22963.377972432569</c:v>
                </c:pt>
                <c:pt idx="32">
                  <c:v>23704.132100575556</c:v>
                </c:pt>
                <c:pt idx="33">
                  <c:v>24444.88622871854</c:v>
                </c:pt>
                <c:pt idx="34">
                  <c:v>25185.640356861528</c:v>
                </c:pt>
                <c:pt idx="35">
                  <c:v>25926.394485004515</c:v>
                </c:pt>
                <c:pt idx="36">
                  <c:v>26667.148613147503</c:v>
                </c:pt>
                <c:pt idx="37">
                  <c:v>27407.902741290487</c:v>
                </c:pt>
                <c:pt idx="38">
                  <c:v>28148.656869433471</c:v>
                </c:pt>
                <c:pt idx="39">
                  <c:v>28882.003456295031</c:v>
                </c:pt>
              </c:numCache>
            </c:numRef>
          </c:xVal>
          <c:yVal>
            <c:numRef>
              <c:f>'Results vs Raw (one point)'!$E$20:$E$59</c:f>
              <c:numCache>
                <c:formatCode>#,##0.00</c:formatCode>
                <c:ptCount val="40"/>
                <c:pt idx="0">
                  <c:v>12.508389847568694</c:v>
                </c:pt>
                <c:pt idx="1">
                  <c:v>13.271247211455336</c:v>
                </c:pt>
                <c:pt idx="2">
                  <c:v>13.905650896822083</c:v>
                </c:pt>
                <c:pt idx="3">
                  <c:v>14.403211056100242</c:v>
                </c:pt>
                <c:pt idx="4">
                  <c:v>14.763927689289813</c:v>
                </c:pt>
                <c:pt idx="5">
                  <c:v>14.987800796390799</c:v>
                </c:pt>
                <c:pt idx="6">
                  <c:v>14.991064656767087</c:v>
                </c:pt>
                <c:pt idx="7">
                  <c:v>14.888098016993343</c:v>
                </c:pt>
                <c:pt idx="8">
                  <c:v>14.717140923889174</c:v>
                </c:pt>
                <c:pt idx="9">
                  <c:v>14.508212394873693</c:v>
                </c:pt>
                <c:pt idx="10">
                  <c:v>14.344271442517041</c:v>
                </c:pt>
                <c:pt idx="11">
                  <c:v>14.188594041643647</c:v>
                </c:pt>
                <c:pt idx="12">
                  <c:v>14.049528606023063</c:v>
                </c:pt>
                <c:pt idx="13">
                  <c:v>13.937554834873456</c:v>
                </c:pt>
                <c:pt idx="14">
                  <c:v>13.939835745353832</c:v>
                </c:pt>
                <c:pt idx="15">
                  <c:v>14.028027084168471</c:v>
                </c:pt>
                <c:pt idx="16">
                  <c:v>14.112779197531289</c:v>
                </c:pt>
                <c:pt idx="17">
                  <c:v>14.163547412965556</c:v>
                </c:pt>
                <c:pt idx="18">
                  <c:v>14.149193313551109</c:v>
                </c:pt>
                <c:pt idx="19">
                  <c:v>13.890397441362829</c:v>
                </c:pt>
                <c:pt idx="20">
                  <c:v>13.54756709724392</c:v>
                </c:pt>
                <c:pt idx="21">
                  <c:v>13.133760657393772</c:v>
                </c:pt>
                <c:pt idx="22">
                  <c:v>12.662036498011901</c:v>
                </c:pt>
                <c:pt idx="23">
                  <c:v>12.15974194228656</c:v>
                </c:pt>
                <c:pt idx="24">
                  <c:v>11.651500963751118</c:v>
                </c:pt>
                <c:pt idx="25">
                  <c:v>11.098123657156018</c:v>
                </c:pt>
                <c:pt idx="26">
                  <c:v>10.496042357826246</c:v>
                </c:pt>
                <c:pt idx="27">
                  <c:v>9.8181122724842567</c:v>
                </c:pt>
                <c:pt idx="28">
                  <c:v>9.0652123793726389</c:v>
                </c:pt>
                <c:pt idx="29">
                  <c:v>8.2794248385939966</c:v>
                </c:pt>
                <c:pt idx="30">
                  <c:v>7.4765334203226814</c:v>
                </c:pt>
                <c:pt idx="31">
                  <c:v>6.7045143601864936</c:v>
                </c:pt>
                <c:pt idx="32">
                  <c:v>5.9963372542844695</c:v>
                </c:pt>
                <c:pt idx="33">
                  <c:v>5.2802033528633956</c:v>
                </c:pt>
                <c:pt idx="34">
                  <c:v>4.5415535980939694</c:v>
                </c:pt>
                <c:pt idx="35">
                  <c:v>3.765828932147059</c:v>
                </c:pt>
                <c:pt idx="36">
                  <c:v>2.9011535306540246</c:v>
                </c:pt>
                <c:pt idx="37">
                  <c:v>1.984563934549751</c:v>
                </c:pt>
                <c:pt idx="38">
                  <c:v>1.0178460909982228</c:v>
                </c:pt>
                <c:pt idx="39">
                  <c:v>1.1416595734285551E-2</c:v>
                </c:pt>
              </c:numCache>
            </c:numRef>
          </c:yVal>
          <c:smooth val="0"/>
          <c:extLst>
            <c:ext xmlns:c16="http://schemas.microsoft.com/office/drawing/2014/chart" uri="{C3380CC4-5D6E-409C-BE32-E72D297353CC}">
              <c16:uniqueId val="{0000000B-CB37-4B2B-B5BD-1CF4E8231DC1}"/>
            </c:ext>
          </c:extLst>
        </c:ser>
        <c:ser>
          <c:idx val="6"/>
          <c:order val="5"/>
          <c:tx>
            <c:strRef>
              <c:f>'Results vs Raw (one point)'!$E$3</c:f>
              <c:strCache>
                <c:ptCount val="1"/>
                <c:pt idx="0">
                  <c:v>Ps Adj Dia</c:v>
                </c:pt>
              </c:strCache>
            </c:strRef>
          </c:tx>
          <c:spPr>
            <a:ln w="28575" cap="rnd">
              <a:noFill/>
              <a:round/>
            </a:ln>
            <a:effectLst/>
          </c:spPr>
          <c:marker>
            <c:symbol val="circle"/>
            <c:size val="5"/>
            <c:spPr>
              <a:solidFill>
                <a:schemeClr val="accent1">
                  <a:lumMod val="60000"/>
                </a:schemeClr>
              </a:solidFill>
              <a:ln w="9525">
                <a:solidFill>
                  <a:schemeClr val="accent1">
                    <a:lumMod val="60000"/>
                  </a:schemeClr>
                </a:solidFill>
              </a:ln>
              <a:effectLst/>
            </c:spPr>
          </c:marker>
          <c:dPt>
            <c:idx val="0"/>
            <c:marker>
              <c:symbol val="none"/>
            </c:marker>
            <c:bubble3D val="0"/>
            <c:extLst>
              <c:ext xmlns:c16="http://schemas.microsoft.com/office/drawing/2014/chart" uri="{C3380CC4-5D6E-409C-BE32-E72D297353CC}">
                <c16:uniqueId val="{0000000C-CB37-4B2B-B5BD-1CF4E8231DC1}"/>
              </c:ext>
            </c:extLst>
          </c:dPt>
          <c:dPt>
            <c:idx val="1"/>
            <c:marker>
              <c:symbol val="none"/>
            </c:marker>
            <c:bubble3D val="0"/>
            <c:extLst>
              <c:ext xmlns:c16="http://schemas.microsoft.com/office/drawing/2014/chart" uri="{C3380CC4-5D6E-409C-BE32-E72D297353CC}">
                <c16:uniqueId val="{0000000D-CB37-4B2B-B5BD-1CF4E8231DC1}"/>
              </c:ext>
            </c:extLst>
          </c:dPt>
          <c:dPt>
            <c:idx val="2"/>
            <c:marker>
              <c:symbol val="none"/>
            </c:marker>
            <c:bubble3D val="0"/>
            <c:extLst>
              <c:ext xmlns:c16="http://schemas.microsoft.com/office/drawing/2014/chart" uri="{C3380CC4-5D6E-409C-BE32-E72D297353CC}">
                <c16:uniqueId val="{0000000E-CB37-4B2B-B5BD-1CF4E8231DC1}"/>
              </c:ext>
            </c:extLst>
          </c:dPt>
          <c:dPt>
            <c:idx val="3"/>
            <c:marker>
              <c:symbol val="none"/>
            </c:marker>
            <c:bubble3D val="0"/>
            <c:extLst>
              <c:ext xmlns:c16="http://schemas.microsoft.com/office/drawing/2014/chart" uri="{C3380CC4-5D6E-409C-BE32-E72D297353CC}">
                <c16:uniqueId val="{0000000F-CB37-4B2B-B5BD-1CF4E8231DC1}"/>
              </c:ext>
            </c:extLst>
          </c:dPt>
          <c:dPt>
            <c:idx val="5"/>
            <c:marker>
              <c:symbol val="none"/>
            </c:marker>
            <c:bubble3D val="0"/>
            <c:extLst>
              <c:ext xmlns:c16="http://schemas.microsoft.com/office/drawing/2014/chart" uri="{C3380CC4-5D6E-409C-BE32-E72D297353CC}">
                <c16:uniqueId val="{00000010-CB37-4B2B-B5BD-1CF4E8231DC1}"/>
              </c:ext>
            </c:extLst>
          </c:dPt>
          <c:dPt>
            <c:idx val="6"/>
            <c:marker>
              <c:symbol val="none"/>
            </c:marker>
            <c:bubble3D val="0"/>
            <c:extLst>
              <c:ext xmlns:c16="http://schemas.microsoft.com/office/drawing/2014/chart" uri="{C3380CC4-5D6E-409C-BE32-E72D297353CC}">
                <c16:uniqueId val="{00000011-CB37-4B2B-B5BD-1CF4E8231DC1}"/>
              </c:ext>
            </c:extLst>
          </c:dPt>
          <c:dPt>
            <c:idx val="7"/>
            <c:marker>
              <c:symbol val="none"/>
            </c:marker>
            <c:bubble3D val="0"/>
            <c:extLst>
              <c:ext xmlns:c16="http://schemas.microsoft.com/office/drawing/2014/chart" uri="{C3380CC4-5D6E-409C-BE32-E72D297353CC}">
                <c16:uniqueId val="{00000012-CB37-4B2B-B5BD-1CF4E8231DC1}"/>
              </c:ext>
            </c:extLst>
          </c:dPt>
          <c:dPt>
            <c:idx val="8"/>
            <c:marker>
              <c:symbol val="none"/>
            </c:marker>
            <c:bubble3D val="0"/>
            <c:extLst>
              <c:ext xmlns:c16="http://schemas.microsoft.com/office/drawing/2014/chart" uri="{C3380CC4-5D6E-409C-BE32-E72D297353CC}">
                <c16:uniqueId val="{00000013-CB37-4B2B-B5BD-1CF4E8231DC1}"/>
              </c:ext>
            </c:extLst>
          </c:dPt>
          <c:dPt>
            <c:idx val="9"/>
            <c:marker>
              <c:symbol val="none"/>
            </c:marker>
            <c:bubble3D val="0"/>
            <c:extLst>
              <c:ext xmlns:c16="http://schemas.microsoft.com/office/drawing/2014/chart" uri="{C3380CC4-5D6E-409C-BE32-E72D297353CC}">
                <c16:uniqueId val="{00000014-CB37-4B2B-B5BD-1CF4E8231DC1}"/>
              </c:ext>
            </c:extLst>
          </c:dPt>
          <c:dLbls>
            <c:dLbl>
              <c:idx val="4"/>
              <c:layout>
                <c:manualLayout>
                  <c:x val="-0.30495947680119168"/>
                  <c:y val="8.3428267439229972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sz="1200" b="1" dirty="0"/>
                      <a:t>Raw</a:t>
                    </a:r>
                    <a:r>
                      <a:rPr lang="en-US" sz="1200" b="1" baseline="0" dirty="0"/>
                      <a:t> Data </a:t>
                    </a:r>
                    <a:r>
                      <a:rPr lang="en-US" sz="1200" b="1" i="0" u="none" strike="noStrike" kern="1200" baseline="0" dirty="0">
                        <a:solidFill>
                          <a:srgbClr val="991B1E">
                            <a:lumMod val="75000"/>
                            <a:lumOff val="25000"/>
                          </a:srgbClr>
                        </a:solidFill>
                      </a:rPr>
                      <a:t>Point</a:t>
                    </a:r>
                    <a:r>
                      <a:rPr lang="en-US" sz="1200" b="1" baseline="0" dirty="0"/>
                      <a:t>     Flow vs Pressure</a:t>
                    </a:r>
                    <a:endParaRPr lang="en-US" sz="1200" b="1" dirty="0"/>
                  </a:p>
                </c:rich>
              </c:tx>
              <c:spPr>
                <a:solidFill>
                  <a:schemeClr val="bg1"/>
                </a:solidFill>
                <a:ln>
                  <a:solidFill>
                    <a:schemeClr val="accent1"/>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02171092237499"/>
                      <c:h val="0.10906334256756126"/>
                    </c:manualLayout>
                  </c15:layout>
                  <c15:showDataLabelsRange val="0"/>
                </c:ext>
                <c:ext xmlns:c16="http://schemas.microsoft.com/office/drawing/2014/chart" uri="{C3380CC4-5D6E-409C-BE32-E72D297353CC}">
                  <c16:uniqueId val="{00000025-E6D1-4F98-85E8-B4EA2B4DAFBD}"/>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'Results vs Raw (one point)'!$D$5:$D$14</c:f>
              <c:numCache>
                <c:formatCode>0</c:formatCode>
                <c:ptCount val="10"/>
                <c:pt idx="0">
                  <c:v>28889.410997576459</c:v>
                </c:pt>
                <c:pt idx="1">
                  <c:v>25957.709881259689</c:v>
                </c:pt>
                <c:pt idx="2">
                  <c:v>22702.232567786919</c:v>
                </c:pt>
                <c:pt idx="3">
                  <c:v>19654.434497928796</c:v>
                </c:pt>
                <c:pt idx="4">
                  <c:v>16821.276079166211</c:v>
                </c:pt>
                <c:pt idx="5">
                  <c:v>13330.758849242509</c:v>
                </c:pt>
                <c:pt idx="6">
                  <c:v>9951.6187016762524</c:v>
                </c:pt>
                <c:pt idx="7">
                  <c:v>6694.6860279106731</c:v>
                </c:pt>
                <c:pt idx="8">
                  <c:v>3764.0619907170289</c:v>
                </c:pt>
                <c:pt idx="9">
                  <c:v>0</c:v>
                </c:pt>
              </c:numCache>
            </c:numRef>
          </c:xVal>
          <c:yVal>
            <c:numRef>
              <c:f>'Results vs Raw (one point)'!$E$5:$E$14</c:f>
              <c:numCache>
                <c:formatCode>0.000</c:formatCode>
                <c:ptCount val="10"/>
                <c:pt idx="0">
                  <c:v>9.9999999999988987E-4</c:v>
                </c:pt>
                <c:pt idx="1">
                  <c:v>3.7320000000000007</c:v>
                </c:pt>
                <c:pt idx="2">
                  <c:v>6.9550000000000001</c:v>
                </c:pt>
                <c:pt idx="3">
                  <c:v>10.154</c:v>
                </c:pt>
                <c:pt idx="4">
                  <c:v>12.3</c:v>
                </c:pt>
                <c:pt idx="5">
                  <c:v>14.15</c:v>
                </c:pt>
                <c:pt idx="6">
                  <c:v>13.9</c:v>
                </c:pt>
                <c:pt idx="7">
                  <c:v>14.5</c:v>
                </c:pt>
                <c:pt idx="8">
                  <c:v>15</c:v>
                </c:pt>
                <c:pt idx="9">
                  <c:v>12.5</c:v>
                </c:pt>
              </c:numCache>
            </c:numRef>
          </c:yVal>
          <c:smooth val="0"/>
          <c:extLst>
            <c:ext xmlns:c16="http://schemas.microsoft.com/office/drawing/2014/chart" uri="{C3380CC4-5D6E-409C-BE32-E72D297353CC}">
              <c16:uniqueId val="{00000015-CB37-4B2B-B5BD-1CF4E8231DC1}"/>
            </c:ext>
          </c:extLst>
        </c:ser>
        <c:dLbls>
          <c:showLegendKey val="0"/>
          <c:showVal val="0"/>
          <c:showCatName val="0"/>
          <c:showSerName val="0"/>
          <c:showPercent val="0"/>
          <c:showBubbleSize val="0"/>
        </c:dLbls>
        <c:axId val="681979528"/>
        <c:axId val="681977288"/>
      </c:scatterChart>
      <c:scatterChart>
        <c:scatterStyle val="lineMarker"/>
        <c:varyColors val="0"/>
        <c:ser>
          <c:idx val="1"/>
          <c:order val="1"/>
          <c:tx>
            <c:strRef>
              <c:f>Base!$E$19</c:f>
              <c:strCache>
                <c:ptCount val="1"/>
                <c:pt idx="0">
                  <c:v>Power</c:v>
                </c:pt>
              </c:strCache>
            </c:strRef>
          </c:tx>
          <c:spPr>
            <a:ln w="28575" cap="rnd">
              <a:no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Base!$E$20:$E$59</c:f>
              <c:numCache>
                <c:formatCode>#,##0.0</c:formatCode>
                <c:ptCount val="40"/>
                <c:pt idx="0">
                  <c:v>15.23952211341398</c:v>
                </c:pt>
                <c:pt idx="1">
                  <c:v>16.466174034340828</c:v>
                </c:pt>
                <c:pt idx="2">
                  <c:v>17.620337672568191</c:v>
                </c:pt>
                <c:pt idx="3">
                  <c:v>18.689196078490845</c:v>
                </c:pt>
                <c:pt idx="4">
                  <c:v>19.672749252108783</c:v>
                </c:pt>
                <c:pt idx="5">
                  <c:v>20.570997193422009</c:v>
                </c:pt>
                <c:pt idx="6">
                  <c:v>21.137310903357715</c:v>
                </c:pt>
                <c:pt idx="7">
                  <c:v>21.713425325312599</c:v>
                </c:pt>
                <c:pt idx="8">
                  <c:v>22.405991448450369</c:v>
                </c:pt>
                <c:pt idx="9">
                  <c:v>23.302498646568534</c:v>
                </c:pt>
                <c:pt idx="10">
                  <c:v>24.980044687509334</c:v>
                </c:pt>
                <c:pt idx="11">
                  <c:v>26.898555059146844</c:v>
                </c:pt>
                <c:pt idx="12">
                  <c:v>28.96070345809531</c:v>
                </c:pt>
                <c:pt idx="13">
                  <c:v>31.077539914210348</c:v>
                </c:pt>
                <c:pt idx="14">
                  <c:v>33.030949922044194</c:v>
                </c:pt>
                <c:pt idx="15">
                  <c:v>34.798644942945579</c:v>
                </c:pt>
                <c:pt idx="16">
                  <c:v>36.456970264841459</c:v>
                </c:pt>
                <c:pt idx="17">
                  <c:v>37.984931584223887</c:v>
                </c:pt>
                <c:pt idx="18">
                  <c:v>39.361534597584892</c:v>
                </c:pt>
                <c:pt idx="19">
                  <c:v>40.438293282981242</c:v>
                </c:pt>
                <c:pt idx="20">
                  <c:v>41.354435924521674</c:v>
                </c:pt>
                <c:pt idx="21">
                  <c:v>42.128299753458869</c:v>
                </c:pt>
                <c:pt idx="22">
                  <c:v>42.776120275566676</c:v>
                </c:pt>
                <c:pt idx="23">
                  <c:v>43.339327127731721</c:v>
                </c:pt>
                <c:pt idx="24">
                  <c:v>43.866648294401948</c:v>
                </c:pt>
                <c:pt idx="25">
                  <c:v>44.26450243420345</c:v>
                </c:pt>
                <c:pt idx="26">
                  <c:v>44.515561639072644</c:v>
                </c:pt>
                <c:pt idx="27">
                  <c:v>44.555642128853748</c:v>
                </c:pt>
                <c:pt idx="28">
                  <c:v>44.365877623294836</c:v>
                </c:pt>
                <c:pt idx="29">
                  <c:v>44.033490063102448</c:v>
                </c:pt>
                <c:pt idx="30">
                  <c:v>43.583483567336316</c:v>
                </c:pt>
                <c:pt idx="31">
                  <c:v>43.090673838112394</c:v>
                </c:pt>
                <c:pt idx="32">
                  <c:v>42.627997988683774</c:v>
                </c:pt>
                <c:pt idx="33">
                  <c:v>42.056235510645024</c:v>
                </c:pt>
                <c:pt idx="34">
                  <c:v>41.345857037110193</c:v>
                </c:pt>
                <c:pt idx="35">
                  <c:v>40.467333201193412</c:v>
                </c:pt>
                <c:pt idx="36">
                  <c:v>39.318287451112624</c:v>
                </c:pt>
                <c:pt idx="37">
                  <c:v>37.967955971553451</c:v>
                </c:pt>
                <c:pt idx="38">
                  <c:v>36.422259119847794</c:v>
                </c:pt>
                <c:pt idx="39">
                  <c:v>34.699574576826265</c:v>
                </c:pt>
              </c:numCache>
            </c:numRef>
          </c:yVal>
          <c:smooth val="0"/>
          <c:extLst>
            <c:ext xmlns:c16="http://schemas.microsoft.com/office/drawing/2014/chart" uri="{C3380CC4-5D6E-409C-BE32-E72D297353CC}">
              <c16:uniqueId val="{00000016-CB37-4B2B-B5BD-1CF4E8231DC1}"/>
            </c:ext>
          </c:extLst>
        </c:ser>
        <c:ser>
          <c:idx val="5"/>
          <c:order val="4"/>
          <c:tx>
            <c:strRef>
              <c:f>'Results vs Raw (one point)'!$D$19</c:f>
              <c:strCache>
                <c:ptCount val="1"/>
                <c:pt idx="0">
                  <c:v>Power</c:v>
                </c:pt>
              </c:strCache>
            </c:strRef>
          </c:tx>
          <c:spPr>
            <a:ln w="28575" cap="rnd">
              <a:noFill/>
              <a:round/>
            </a:ln>
            <a:effectLst/>
          </c:spPr>
          <c:marker>
            <c:symbol val="none"/>
          </c:marker>
          <c:xVal>
            <c:numRef>
              <c:f>'Results vs Raw (one point)'!$C$20:$C$59</c:f>
              <c:numCache>
                <c:formatCode>#,##0</c:formatCode>
                <c:ptCount val="40"/>
                <c:pt idx="0">
                  <c:v>7.4075412814298671</c:v>
                </c:pt>
                <c:pt idx="1">
                  <c:v>740.75412814298613</c:v>
                </c:pt>
                <c:pt idx="2">
                  <c:v>1481.5082562859723</c:v>
                </c:pt>
                <c:pt idx="3">
                  <c:v>2222.2623844289583</c:v>
                </c:pt>
                <c:pt idx="4">
                  <c:v>2963.0165125719445</c:v>
                </c:pt>
                <c:pt idx="5">
                  <c:v>3703.7706407149303</c:v>
                </c:pt>
                <c:pt idx="6">
                  <c:v>4444.5247688579166</c:v>
                </c:pt>
                <c:pt idx="7">
                  <c:v>5185.2788970009033</c:v>
                </c:pt>
                <c:pt idx="8">
                  <c:v>5926.0330251438891</c:v>
                </c:pt>
                <c:pt idx="9">
                  <c:v>6666.7871532868758</c:v>
                </c:pt>
                <c:pt idx="10">
                  <c:v>7407.5412814298606</c:v>
                </c:pt>
                <c:pt idx="11">
                  <c:v>8148.2954095728473</c:v>
                </c:pt>
                <c:pt idx="12">
                  <c:v>8889.0495377158331</c:v>
                </c:pt>
                <c:pt idx="13">
                  <c:v>9629.8036658588189</c:v>
                </c:pt>
                <c:pt idx="14">
                  <c:v>10370.557794001807</c:v>
                </c:pt>
                <c:pt idx="15">
                  <c:v>11111.311922144792</c:v>
                </c:pt>
                <c:pt idx="16">
                  <c:v>11852.066050287778</c:v>
                </c:pt>
                <c:pt idx="17">
                  <c:v>12592.820178430764</c:v>
                </c:pt>
                <c:pt idx="18">
                  <c:v>13333.574306573752</c:v>
                </c:pt>
                <c:pt idx="19">
                  <c:v>14074.328434716736</c:v>
                </c:pt>
                <c:pt idx="20">
                  <c:v>14815.082562859721</c:v>
                </c:pt>
                <c:pt idx="21">
                  <c:v>15555.836691002707</c:v>
                </c:pt>
                <c:pt idx="22">
                  <c:v>16296.590819145695</c:v>
                </c:pt>
                <c:pt idx="23">
                  <c:v>17037.344947288682</c:v>
                </c:pt>
                <c:pt idx="24">
                  <c:v>17778.099075431666</c:v>
                </c:pt>
                <c:pt idx="25">
                  <c:v>18518.853203574654</c:v>
                </c:pt>
                <c:pt idx="26">
                  <c:v>19259.607331717638</c:v>
                </c:pt>
                <c:pt idx="27">
                  <c:v>20000.361459860625</c:v>
                </c:pt>
                <c:pt idx="28">
                  <c:v>20741.115588003613</c:v>
                </c:pt>
                <c:pt idx="29">
                  <c:v>21481.869716146597</c:v>
                </c:pt>
                <c:pt idx="30">
                  <c:v>22222.623844289585</c:v>
                </c:pt>
                <c:pt idx="31">
                  <c:v>22963.377972432569</c:v>
                </c:pt>
                <c:pt idx="32">
                  <c:v>23704.132100575556</c:v>
                </c:pt>
                <c:pt idx="33">
                  <c:v>24444.88622871854</c:v>
                </c:pt>
                <c:pt idx="34">
                  <c:v>25185.640356861528</c:v>
                </c:pt>
                <c:pt idx="35">
                  <c:v>25926.394485004515</c:v>
                </c:pt>
                <c:pt idx="36">
                  <c:v>26667.148613147503</c:v>
                </c:pt>
                <c:pt idx="37">
                  <c:v>27407.902741290487</c:v>
                </c:pt>
                <c:pt idx="38">
                  <c:v>28148.656869433471</c:v>
                </c:pt>
                <c:pt idx="39">
                  <c:v>28882.003456295031</c:v>
                </c:pt>
              </c:numCache>
            </c:numRef>
          </c:xVal>
          <c:yVal>
            <c:numRef>
              <c:f>'Results vs Raw (one point)'!$D$20:$D$59</c:f>
              <c:numCache>
                <c:formatCode>#,##0.0</c:formatCode>
                <c:ptCount val="40"/>
                <c:pt idx="0">
                  <c:v>14.77420417910802</c:v>
                </c:pt>
                <c:pt idx="1">
                  <c:v>16.009038678499653</c:v>
                </c:pt>
                <c:pt idx="2">
                  <c:v>17.166138960914868</c:v>
                </c:pt>
                <c:pt idx="3">
                  <c:v>18.232578647623694</c:v>
                </c:pt>
                <c:pt idx="4">
                  <c:v>19.208357738626141</c:v>
                </c:pt>
                <c:pt idx="5">
                  <c:v>20.093476233922196</c:v>
                </c:pt>
                <c:pt idx="6">
                  <c:v>20.648687856959338</c:v>
                </c:pt>
                <c:pt idx="7">
                  <c:v>21.20067384472722</c:v>
                </c:pt>
                <c:pt idx="8">
                  <c:v>21.858652965324669</c:v>
                </c:pt>
                <c:pt idx="9">
                  <c:v>22.708363610169449</c:v>
                </c:pt>
                <c:pt idx="10">
                  <c:v>24.299958547000983</c:v>
                </c:pt>
                <c:pt idx="11">
                  <c:v>26.133675008576176</c:v>
                </c:pt>
                <c:pt idx="12">
                  <c:v>28.105146724426916</c:v>
                </c:pt>
                <c:pt idx="13">
                  <c:v>30.128704055989907</c:v>
                </c:pt>
                <c:pt idx="14">
                  <c:v>31.996330502671899</c:v>
                </c:pt>
                <c:pt idx="15">
                  <c:v>33.684299347645791</c:v>
                </c:pt>
                <c:pt idx="16">
                  <c:v>35.266216899275392</c:v>
                </c:pt>
                <c:pt idx="17">
                  <c:v>36.721867170174761</c:v>
                </c:pt>
                <c:pt idx="18">
                  <c:v>38.03054689281997</c:v>
                </c:pt>
                <c:pt idx="19">
                  <c:v>39.049942098497496</c:v>
                </c:pt>
                <c:pt idx="20">
                  <c:v>39.916549178216741</c:v>
                </c:pt>
                <c:pt idx="21">
                  <c:v>40.645936731388829</c:v>
                </c:pt>
                <c:pt idx="22">
                  <c:v>41.25367335742483</c:v>
                </c:pt>
                <c:pt idx="23">
                  <c:v>41.782127764702693</c:v>
                </c:pt>
                <c:pt idx="24">
                  <c:v>42.26856079273049</c:v>
                </c:pt>
                <c:pt idx="25">
                  <c:v>42.630545041825826</c:v>
                </c:pt>
                <c:pt idx="26">
                  <c:v>42.8524655883962</c:v>
                </c:pt>
                <c:pt idx="27">
                  <c:v>42.869431533878839</c:v>
                </c:pt>
                <c:pt idx="28">
                  <c:v>42.675121396168862</c:v>
                </c:pt>
                <c:pt idx="29">
                  <c:v>42.349327952121683</c:v>
                </c:pt>
                <c:pt idx="30">
                  <c:v>41.916880593283935</c:v>
                </c:pt>
                <c:pt idx="31">
                  <c:v>41.460640156687703</c:v>
                </c:pt>
                <c:pt idx="32">
                  <c:v>41.03641590156667</c:v>
                </c:pt>
                <c:pt idx="33">
                  <c:v>40.511157412528917</c:v>
                </c:pt>
                <c:pt idx="34">
                  <c:v>39.854996867211867</c:v>
                </c:pt>
                <c:pt idx="35">
                  <c:v>39.038066443253172</c:v>
                </c:pt>
                <c:pt idx="36">
                  <c:v>37.953943189022631</c:v>
                </c:pt>
                <c:pt idx="37">
                  <c:v>36.67860735259142</c:v>
                </c:pt>
                <c:pt idx="38">
                  <c:v>35.215722794167839</c:v>
                </c:pt>
                <c:pt idx="39">
                  <c:v>33.582722212729941</c:v>
                </c:pt>
              </c:numCache>
            </c:numRef>
          </c:yVal>
          <c:smooth val="0"/>
          <c:extLst>
            <c:ext xmlns:c16="http://schemas.microsoft.com/office/drawing/2014/chart" uri="{C3380CC4-5D6E-409C-BE32-E72D297353CC}">
              <c16:uniqueId val="{00000021-CB37-4B2B-B5BD-1CF4E8231DC1}"/>
            </c:ext>
          </c:extLst>
        </c:ser>
        <c:dLbls>
          <c:showLegendKey val="0"/>
          <c:showVal val="0"/>
          <c:showCatName val="0"/>
          <c:showSerName val="0"/>
          <c:showPercent val="0"/>
          <c:showBubbleSize val="0"/>
        </c:dLbls>
        <c:axId val="681945928"/>
        <c:axId val="681931528"/>
      </c:scatterChart>
      <c:valAx>
        <c:axId val="681979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CFM Flow</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7288"/>
        <c:crosses val="autoZero"/>
        <c:crossBetween val="midCat"/>
      </c:valAx>
      <c:valAx>
        <c:axId val="681977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991B1E">
                        <a:lumMod val="65000"/>
                        <a:lumOff val="35000"/>
                      </a:srgbClr>
                    </a:solidFill>
                    <a:latin typeface="+mn-lt"/>
                    <a:ea typeface="+mn-ea"/>
                    <a:cs typeface="+mn-cs"/>
                  </a:defRPr>
                </a:pPr>
                <a:r>
                  <a:rPr lang="en-US" sz="1000" b="0" i="0" baseline="0" dirty="0">
                    <a:effectLst/>
                    <a:latin typeface="+mn-lt"/>
                  </a:rPr>
                  <a:t>Inches H₂O Pressure</a:t>
                </a:r>
                <a:endParaRPr lang="en-US" sz="1000" dirty="0">
                  <a:latin typeface="+mn-l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991B1E">
                      <a:lumMod val="65000"/>
                      <a:lumOff val="35000"/>
                    </a:srgb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9528"/>
        <c:crosses val="autoZero"/>
        <c:crossBetween val="midCat"/>
      </c:valAx>
      <c:valAx>
        <c:axId val="681931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HP</a:t>
                </a:r>
                <a:r>
                  <a:rPr lang="en-US" baseline="0" dirty="0"/>
                  <a:t> Power</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45928"/>
        <c:crosses val="max"/>
        <c:crossBetween val="midCat"/>
      </c:valAx>
      <c:valAx>
        <c:axId val="681945928"/>
        <c:scaling>
          <c:orientation val="minMax"/>
        </c:scaling>
        <c:delete val="1"/>
        <c:axPos val="b"/>
        <c:numFmt formatCode="#,##0" sourceLinked="1"/>
        <c:majorTickMark val="out"/>
        <c:minorTickMark val="none"/>
        <c:tickLblPos val="nextTo"/>
        <c:crossAx val="681931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Performance Curve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Base!$D$19</c:f>
              <c:strCache>
                <c:ptCount val="1"/>
                <c:pt idx="0">
                  <c:v>Pressure</c:v>
                </c:pt>
              </c:strCache>
            </c:strRef>
          </c:tx>
          <c:spPr>
            <a:ln w="28575" cap="rnd">
              <a:no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Base!$D$20:$D$59</c:f>
              <c:numCache>
                <c:formatCode>#,##0.00</c:formatCode>
                <c:ptCount val="40"/>
                <c:pt idx="0">
                  <c:v>12.911140469717042</c:v>
                </c:pt>
                <c:pt idx="1">
                  <c:v>13.676332331039756</c:v>
                </c:pt>
                <c:pt idx="2">
                  <c:v>14.312629225186681</c:v>
                </c:pt>
                <c:pt idx="3">
                  <c:v>14.811615387779618</c:v>
                </c:pt>
                <c:pt idx="4">
                  <c:v>15.173290818818565</c:v>
                </c:pt>
                <c:pt idx="5">
                  <c:v>15.397655518303523</c:v>
                </c:pt>
                <c:pt idx="6">
                  <c:v>15.398490828510749</c:v>
                </c:pt>
                <c:pt idx="7">
                  <c:v>15.295263349993018</c:v>
                </c:pt>
                <c:pt idx="8">
                  <c:v>15.12525704029456</c:v>
                </c:pt>
                <c:pt idx="9">
                  <c:v>14.91905717690614</c:v>
                </c:pt>
                <c:pt idx="10">
                  <c:v>14.764633175996511</c:v>
                </c:pt>
                <c:pt idx="11">
                  <c:v>14.619017219363736</c:v>
                </c:pt>
                <c:pt idx="12">
                  <c:v>14.491133419007248</c:v>
                </c:pt>
                <c:pt idx="13">
                  <c:v>14.390887627995845</c:v>
                </c:pt>
                <c:pt idx="14">
                  <c:v>14.406137093972728</c:v>
                </c:pt>
                <c:pt idx="15">
                  <c:v>14.506557187722919</c:v>
                </c:pt>
                <c:pt idx="16">
                  <c:v>14.602297309408669</c:v>
                </c:pt>
                <c:pt idx="17">
                  <c:v>14.66225175291887</c:v>
                </c:pt>
                <c:pt idx="18">
                  <c:v>14.655314812142379</c:v>
                </c:pt>
                <c:pt idx="19">
                  <c:v>14.397822970211401</c:v>
                </c:pt>
                <c:pt idx="20">
                  <c:v>14.050394403166329</c:v>
                </c:pt>
                <c:pt idx="21">
                  <c:v>13.628987895911024</c:v>
                </c:pt>
                <c:pt idx="22">
                  <c:v>13.147047288521662</c:v>
                </c:pt>
                <c:pt idx="23">
                  <c:v>12.631073331507579</c:v>
                </c:pt>
                <c:pt idx="24">
                  <c:v>12.111349159060797</c:v>
                </c:pt>
                <c:pt idx="25">
                  <c:v>11.544405803633786</c:v>
                </c:pt>
                <c:pt idx="26">
                  <c:v>10.926292796828779</c:v>
                </c:pt>
                <c:pt idx="27">
                  <c:v>10.230595675193911</c:v>
                </c:pt>
                <c:pt idx="28">
                  <c:v>9.4526264323519058</c:v>
                </c:pt>
                <c:pt idx="29">
                  <c:v>8.638558675731673</c:v>
                </c:pt>
                <c:pt idx="30">
                  <c:v>7.8047370761669299</c:v>
                </c:pt>
                <c:pt idx="31">
                  <c:v>6.9959906557075726</c:v>
                </c:pt>
                <c:pt idx="32">
                  <c:v>6.256074180543834</c:v>
                </c:pt>
                <c:pt idx="33">
                  <c:v>5.5074217954829408</c:v>
                </c:pt>
                <c:pt idx="34">
                  <c:v>4.7351936381358826</c:v>
                </c:pt>
                <c:pt idx="35">
                  <c:v>3.9245498461135071</c:v>
                </c:pt>
                <c:pt idx="36">
                  <c:v>3.0240415026055523</c:v>
                </c:pt>
                <c:pt idx="37">
                  <c:v>2.0684629686679834</c:v>
                </c:pt>
                <c:pt idx="38">
                  <c:v>1.0607894956291126</c:v>
                </c:pt>
                <c:pt idx="39">
                  <c:v>1.1876637558895453E-2</c:v>
                </c:pt>
              </c:numCache>
            </c:numRef>
          </c:yVal>
          <c:smooth val="0"/>
          <c:extLst>
            <c:ext xmlns:c16="http://schemas.microsoft.com/office/drawing/2014/chart" uri="{C3380CC4-5D6E-409C-BE32-E72D297353CC}">
              <c16:uniqueId val="{00000000-CB37-4B2B-B5BD-1CF4E8231DC1}"/>
            </c:ext>
          </c:extLst>
        </c:ser>
        <c:ser>
          <c:idx val="2"/>
          <c:order val="2"/>
          <c:tx>
            <c:v>Adj Data Points Press</c:v>
          </c:tx>
          <c:spPr>
            <a:ln w="28575" cap="rnd">
              <a:noFill/>
              <a:round/>
            </a:ln>
            <a:effectLst/>
          </c:spPr>
          <c:marker>
            <c:symbol val="circle"/>
            <c:size val="5"/>
            <c:spPr>
              <a:solidFill>
                <a:schemeClr val="accent3"/>
              </a:solidFill>
              <a:ln w="9525">
                <a:solidFill>
                  <a:schemeClr val="accent3"/>
                </a:solidFill>
              </a:ln>
              <a:effectLst/>
            </c:spPr>
          </c:marker>
          <c:dPt>
            <c:idx val="0"/>
            <c:marker>
              <c:symbol val="none"/>
            </c:marker>
            <c:bubble3D val="0"/>
            <c:extLst>
              <c:ext xmlns:c16="http://schemas.microsoft.com/office/drawing/2014/chart" uri="{C3380CC4-5D6E-409C-BE32-E72D297353CC}">
                <c16:uniqueId val="{00000001-CB37-4B2B-B5BD-1CF4E8231DC1}"/>
              </c:ext>
            </c:extLst>
          </c:dPt>
          <c:dPt>
            <c:idx val="1"/>
            <c:marker>
              <c:symbol val="none"/>
            </c:marker>
            <c:bubble3D val="0"/>
            <c:extLst>
              <c:ext xmlns:c16="http://schemas.microsoft.com/office/drawing/2014/chart" uri="{C3380CC4-5D6E-409C-BE32-E72D297353CC}">
                <c16:uniqueId val="{00000002-CB37-4B2B-B5BD-1CF4E8231DC1}"/>
              </c:ext>
            </c:extLst>
          </c:dPt>
          <c:dPt>
            <c:idx val="2"/>
            <c:marker>
              <c:symbol val="none"/>
            </c:marker>
            <c:bubble3D val="0"/>
            <c:extLst>
              <c:ext xmlns:c16="http://schemas.microsoft.com/office/drawing/2014/chart" uri="{C3380CC4-5D6E-409C-BE32-E72D297353CC}">
                <c16:uniqueId val="{00000003-CB37-4B2B-B5BD-1CF4E8231DC1}"/>
              </c:ext>
            </c:extLst>
          </c:dPt>
          <c:dPt>
            <c:idx val="3"/>
            <c:marker>
              <c:symbol val="none"/>
            </c:marker>
            <c:bubble3D val="0"/>
            <c:extLst>
              <c:ext xmlns:c16="http://schemas.microsoft.com/office/drawing/2014/chart" uri="{C3380CC4-5D6E-409C-BE32-E72D297353CC}">
                <c16:uniqueId val="{00000004-CB37-4B2B-B5BD-1CF4E8231DC1}"/>
              </c:ext>
            </c:extLst>
          </c:dPt>
          <c:dPt>
            <c:idx val="4"/>
            <c:marker>
              <c:symbol val="none"/>
            </c:marker>
            <c:bubble3D val="0"/>
            <c:extLst>
              <c:ext xmlns:c16="http://schemas.microsoft.com/office/drawing/2014/chart" uri="{C3380CC4-5D6E-409C-BE32-E72D297353CC}">
                <c16:uniqueId val="{00000025-213A-43AA-BF5E-7D933CAA2ADE}"/>
              </c:ext>
            </c:extLst>
          </c:dPt>
          <c:dPt>
            <c:idx val="5"/>
            <c:marker>
              <c:symbol val="none"/>
            </c:marker>
            <c:bubble3D val="0"/>
            <c:extLst>
              <c:ext xmlns:c16="http://schemas.microsoft.com/office/drawing/2014/chart" uri="{C3380CC4-5D6E-409C-BE32-E72D297353CC}">
                <c16:uniqueId val="{00000005-CB37-4B2B-B5BD-1CF4E8231DC1}"/>
              </c:ext>
            </c:extLst>
          </c:dPt>
          <c:dPt>
            <c:idx val="6"/>
            <c:marker>
              <c:symbol val="none"/>
            </c:marker>
            <c:bubble3D val="0"/>
            <c:extLst>
              <c:ext xmlns:c16="http://schemas.microsoft.com/office/drawing/2014/chart" uri="{C3380CC4-5D6E-409C-BE32-E72D297353CC}">
                <c16:uniqueId val="{00000006-CB37-4B2B-B5BD-1CF4E8231DC1}"/>
              </c:ext>
            </c:extLst>
          </c:dPt>
          <c:dPt>
            <c:idx val="7"/>
            <c:marker>
              <c:symbol val="none"/>
            </c:marker>
            <c:bubble3D val="0"/>
            <c:extLst>
              <c:ext xmlns:c16="http://schemas.microsoft.com/office/drawing/2014/chart" uri="{C3380CC4-5D6E-409C-BE32-E72D297353CC}">
                <c16:uniqueId val="{00000007-CB37-4B2B-B5BD-1CF4E8231DC1}"/>
              </c:ext>
            </c:extLst>
          </c:dPt>
          <c:dPt>
            <c:idx val="8"/>
            <c:marker>
              <c:symbol val="none"/>
            </c:marker>
            <c:bubble3D val="0"/>
            <c:extLst>
              <c:ext xmlns:c16="http://schemas.microsoft.com/office/drawing/2014/chart" uri="{C3380CC4-5D6E-409C-BE32-E72D297353CC}">
                <c16:uniqueId val="{00000008-CB37-4B2B-B5BD-1CF4E8231DC1}"/>
              </c:ext>
            </c:extLst>
          </c:dPt>
          <c:dPt>
            <c:idx val="9"/>
            <c:marker>
              <c:symbol val="none"/>
            </c:marker>
            <c:bubble3D val="0"/>
            <c:extLst>
              <c:ext xmlns:c16="http://schemas.microsoft.com/office/drawing/2014/chart" uri="{C3380CC4-5D6E-409C-BE32-E72D297353CC}">
                <c16:uniqueId val="{00000009-CB37-4B2B-B5BD-1CF4E8231DC1}"/>
              </c:ext>
            </c:extLst>
          </c:dPt>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Base!$D$5:$D$14</c:f>
              <c:numCache>
                <c:formatCode>0.000</c:formatCode>
                <c:ptCount val="10"/>
                <c:pt idx="0">
                  <c:v>1.0210834889967657E-3</c:v>
                </c:pt>
                <c:pt idx="1">
                  <c:v>3.8660952468283583</c:v>
                </c:pt>
                <c:pt idx="2">
                  <c:v>7.2218108906627032</c:v>
                </c:pt>
                <c:pt idx="3">
                  <c:v>10.544538816517198</c:v>
                </c:pt>
                <c:pt idx="4">
                  <c:v>12.755346356169472</c:v>
                </c:pt>
                <c:pt idx="5">
                  <c:v>14.65451048908708</c:v>
                </c:pt>
                <c:pt idx="6">
                  <c:v>14.358736947324044</c:v>
                </c:pt>
                <c:pt idx="7">
                  <c:v>14.915557677351995</c:v>
                </c:pt>
                <c:pt idx="8">
                  <c:v>15.407550776645717</c:v>
                </c:pt>
                <c:pt idx="9">
                  <c:v>12.902724705338848</c:v>
                </c:pt>
              </c:numCache>
            </c:numRef>
          </c:yVal>
          <c:smooth val="0"/>
          <c:extLst>
            <c:ext xmlns:c16="http://schemas.microsoft.com/office/drawing/2014/chart" uri="{C3380CC4-5D6E-409C-BE32-E72D297353CC}">
              <c16:uniqueId val="{0000000A-CB37-4B2B-B5BD-1CF4E8231DC1}"/>
            </c:ext>
          </c:extLst>
        </c:ser>
        <c:ser>
          <c:idx val="4"/>
          <c:order val="4"/>
          <c:tx>
            <c:strRef>
              <c:f>'Results vs Raw (one point)'!$E$19</c:f>
              <c:strCache>
                <c:ptCount val="1"/>
                <c:pt idx="0">
                  <c:v>Pressure</c:v>
                </c:pt>
              </c:strCache>
            </c:strRef>
          </c:tx>
          <c:spPr>
            <a:ln w="28575" cap="rnd">
              <a:noFill/>
              <a:round/>
            </a:ln>
            <a:effectLst/>
          </c:spPr>
          <c:marker>
            <c:symbol val="none"/>
          </c:marker>
          <c:xVal>
            <c:numRef>
              <c:f>'Results vs Raw (one point)'!$C$20:$C$59</c:f>
              <c:numCache>
                <c:formatCode>#,##0</c:formatCode>
                <c:ptCount val="40"/>
                <c:pt idx="0">
                  <c:v>7.4075412814298671</c:v>
                </c:pt>
                <c:pt idx="1">
                  <c:v>740.75412814298613</c:v>
                </c:pt>
                <c:pt idx="2">
                  <c:v>1481.5082562859723</c:v>
                </c:pt>
                <c:pt idx="3">
                  <c:v>2222.2623844289583</c:v>
                </c:pt>
                <c:pt idx="4">
                  <c:v>2963.0165125719445</c:v>
                </c:pt>
                <c:pt idx="5">
                  <c:v>3703.7706407149303</c:v>
                </c:pt>
                <c:pt idx="6">
                  <c:v>4444.5247688579166</c:v>
                </c:pt>
                <c:pt idx="7">
                  <c:v>5185.2788970009033</c:v>
                </c:pt>
                <c:pt idx="8">
                  <c:v>5926.0330251438891</c:v>
                </c:pt>
                <c:pt idx="9">
                  <c:v>6666.7871532868758</c:v>
                </c:pt>
                <c:pt idx="10">
                  <c:v>7407.5412814298606</c:v>
                </c:pt>
                <c:pt idx="11">
                  <c:v>8148.2954095728473</c:v>
                </c:pt>
                <c:pt idx="12">
                  <c:v>8889.0495377158331</c:v>
                </c:pt>
                <c:pt idx="13">
                  <c:v>9629.8036658588189</c:v>
                </c:pt>
                <c:pt idx="14">
                  <c:v>10370.557794001807</c:v>
                </c:pt>
                <c:pt idx="15">
                  <c:v>11111.311922144792</c:v>
                </c:pt>
                <c:pt idx="16">
                  <c:v>11852.066050287778</c:v>
                </c:pt>
                <c:pt idx="17">
                  <c:v>12592.820178430764</c:v>
                </c:pt>
                <c:pt idx="18">
                  <c:v>13333.574306573752</c:v>
                </c:pt>
                <c:pt idx="19">
                  <c:v>14074.328434716736</c:v>
                </c:pt>
                <c:pt idx="20">
                  <c:v>14815.082562859721</c:v>
                </c:pt>
                <c:pt idx="21">
                  <c:v>15555.836691002707</c:v>
                </c:pt>
                <c:pt idx="22">
                  <c:v>16296.590819145695</c:v>
                </c:pt>
                <c:pt idx="23">
                  <c:v>17037.344947288682</c:v>
                </c:pt>
                <c:pt idx="24">
                  <c:v>17778.099075431666</c:v>
                </c:pt>
                <c:pt idx="25">
                  <c:v>18518.853203574654</c:v>
                </c:pt>
                <c:pt idx="26">
                  <c:v>19259.607331717638</c:v>
                </c:pt>
                <c:pt idx="27">
                  <c:v>20000.361459860625</c:v>
                </c:pt>
                <c:pt idx="28">
                  <c:v>20741.115588003613</c:v>
                </c:pt>
                <c:pt idx="29">
                  <c:v>21481.869716146597</c:v>
                </c:pt>
                <c:pt idx="30">
                  <c:v>22222.623844289585</c:v>
                </c:pt>
                <c:pt idx="31">
                  <c:v>22963.377972432569</c:v>
                </c:pt>
                <c:pt idx="32">
                  <c:v>23704.132100575556</c:v>
                </c:pt>
                <c:pt idx="33">
                  <c:v>24444.88622871854</c:v>
                </c:pt>
                <c:pt idx="34">
                  <c:v>25185.640356861528</c:v>
                </c:pt>
                <c:pt idx="35">
                  <c:v>25926.394485004515</c:v>
                </c:pt>
                <c:pt idx="36">
                  <c:v>26667.148613147503</c:v>
                </c:pt>
                <c:pt idx="37">
                  <c:v>27407.902741290487</c:v>
                </c:pt>
                <c:pt idx="38">
                  <c:v>28148.656869433471</c:v>
                </c:pt>
                <c:pt idx="39">
                  <c:v>28882.003456295031</c:v>
                </c:pt>
              </c:numCache>
            </c:numRef>
          </c:xVal>
          <c:yVal>
            <c:numRef>
              <c:f>'Results vs Raw (one point)'!$E$20:$E$59</c:f>
              <c:numCache>
                <c:formatCode>#,##0.00</c:formatCode>
                <c:ptCount val="40"/>
                <c:pt idx="0">
                  <c:v>12.508389847568694</c:v>
                </c:pt>
                <c:pt idx="1">
                  <c:v>13.271247211455336</c:v>
                </c:pt>
                <c:pt idx="2">
                  <c:v>13.905650896822083</c:v>
                </c:pt>
                <c:pt idx="3">
                  <c:v>14.403211056100242</c:v>
                </c:pt>
                <c:pt idx="4">
                  <c:v>14.763927689289813</c:v>
                </c:pt>
                <c:pt idx="5">
                  <c:v>14.987800796390799</c:v>
                </c:pt>
                <c:pt idx="6">
                  <c:v>14.991064656767087</c:v>
                </c:pt>
                <c:pt idx="7">
                  <c:v>14.888098016993343</c:v>
                </c:pt>
                <c:pt idx="8">
                  <c:v>14.717140923889174</c:v>
                </c:pt>
                <c:pt idx="9">
                  <c:v>14.508212394873693</c:v>
                </c:pt>
                <c:pt idx="10">
                  <c:v>14.344271442517041</c:v>
                </c:pt>
                <c:pt idx="11">
                  <c:v>14.188594041643647</c:v>
                </c:pt>
                <c:pt idx="12">
                  <c:v>14.049528606023063</c:v>
                </c:pt>
                <c:pt idx="13">
                  <c:v>13.937554834873456</c:v>
                </c:pt>
                <c:pt idx="14">
                  <c:v>13.939835745353832</c:v>
                </c:pt>
                <c:pt idx="15">
                  <c:v>14.028027084168471</c:v>
                </c:pt>
                <c:pt idx="16">
                  <c:v>14.112779197531289</c:v>
                </c:pt>
                <c:pt idx="17">
                  <c:v>14.163547412965556</c:v>
                </c:pt>
                <c:pt idx="18">
                  <c:v>14.149193313551109</c:v>
                </c:pt>
                <c:pt idx="19">
                  <c:v>13.890397441362829</c:v>
                </c:pt>
                <c:pt idx="20">
                  <c:v>13.54756709724392</c:v>
                </c:pt>
                <c:pt idx="21">
                  <c:v>13.133760657393772</c:v>
                </c:pt>
                <c:pt idx="22">
                  <c:v>12.662036498011901</c:v>
                </c:pt>
                <c:pt idx="23">
                  <c:v>12.15974194228656</c:v>
                </c:pt>
                <c:pt idx="24">
                  <c:v>11.651500963751118</c:v>
                </c:pt>
                <c:pt idx="25">
                  <c:v>11.098123657156018</c:v>
                </c:pt>
                <c:pt idx="26">
                  <c:v>10.496042357826246</c:v>
                </c:pt>
                <c:pt idx="27">
                  <c:v>9.8181122724842567</c:v>
                </c:pt>
                <c:pt idx="28">
                  <c:v>9.0652123793726389</c:v>
                </c:pt>
                <c:pt idx="29">
                  <c:v>8.2794248385939966</c:v>
                </c:pt>
                <c:pt idx="30">
                  <c:v>7.4765334203226814</c:v>
                </c:pt>
                <c:pt idx="31">
                  <c:v>6.7045143601864936</c:v>
                </c:pt>
                <c:pt idx="32">
                  <c:v>5.9963372542844695</c:v>
                </c:pt>
                <c:pt idx="33">
                  <c:v>5.2802033528633956</c:v>
                </c:pt>
                <c:pt idx="34">
                  <c:v>4.5415535980939694</c:v>
                </c:pt>
                <c:pt idx="35">
                  <c:v>3.765828932147059</c:v>
                </c:pt>
                <c:pt idx="36">
                  <c:v>2.9011535306540246</c:v>
                </c:pt>
                <c:pt idx="37">
                  <c:v>1.984563934549751</c:v>
                </c:pt>
                <c:pt idx="38">
                  <c:v>1.0178460909982228</c:v>
                </c:pt>
                <c:pt idx="39">
                  <c:v>1.1416595734285551E-2</c:v>
                </c:pt>
              </c:numCache>
            </c:numRef>
          </c:yVal>
          <c:smooth val="0"/>
          <c:extLst>
            <c:ext xmlns:c16="http://schemas.microsoft.com/office/drawing/2014/chart" uri="{C3380CC4-5D6E-409C-BE32-E72D297353CC}">
              <c16:uniqueId val="{0000000B-CB37-4B2B-B5BD-1CF4E8231DC1}"/>
            </c:ext>
          </c:extLst>
        </c:ser>
        <c:ser>
          <c:idx val="6"/>
          <c:order val="6"/>
          <c:tx>
            <c:strRef>
              <c:f>'Results vs Raw (one point)'!$E$3</c:f>
              <c:strCache>
                <c:ptCount val="1"/>
                <c:pt idx="0">
                  <c:v>Ps Adj Dia</c:v>
                </c:pt>
              </c:strCache>
            </c:strRef>
          </c:tx>
          <c:spPr>
            <a:ln w="28575" cap="rnd">
              <a:noFill/>
              <a:round/>
            </a:ln>
            <a:effectLst/>
          </c:spPr>
          <c:marker>
            <c:symbol val="circle"/>
            <c:size val="5"/>
            <c:spPr>
              <a:solidFill>
                <a:schemeClr val="accent1">
                  <a:lumMod val="60000"/>
                </a:schemeClr>
              </a:solidFill>
              <a:ln w="9525">
                <a:solidFill>
                  <a:schemeClr val="accent1">
                    <a:lumMod val="60000"/>
                  </a:schemeClr>
                </a:solidFill>
              </a:ln>
              <a:effectLst/>
            </c:spPr>
          </c:marker>
          <c:dPt>
            <c:idx val="0"/>
            <c:marker>
              <c:symbol val="none"/>
            </c:marker>
            <c:bubble3D val="0"/>
            <c:extLst>
              <c:ext xmlns:c16="http://schemas.microsoft.com/office/drawing/2014/chart" uri="{C3380CC4-5D6E-409C-BE32-E72D297353CC}">
                <c16:uniqueId val="{0000000C-CB37-4B2B-B5BD-1CF4E8231DC1}"/>
              </c:ext>
            </c:extLst>
          </c:dPt>
          <c:dPt>
            <c:idx val="1"/>
            <c:marker>
              <c:symbol val="none"/>
            </c:marker>
            <c:bubble3D val="0"/>
            <c:extLst>
              <c:ext xmlns:c16="http://schemas.microsoft.com/office/drawing/2014/chart" uri="{C3380CC4-5D6E-409C-BE32-E72D297353CC}">
                <c16:uniqueId val="{0000000D-CB37-4B2B-B5BD-1CF4E8231DC1}"/>
              </c:ext>
            </c:extLst>
          </c:dPt>
          <c:dPt>
            <c:idx val="2"/>
            <c:marker>
              <c:symbol val="none"/>
            </c:marker>
            <c:bubble3D val="0"/>
            <c:extLst>
              <c:ext xmlns:c16="http://schemas.microsoft.com/office/drawing/2014/chart" uri="{C3380CC4-5D6E-409C-BE32-E72D297353CC}">
                <c16:uniqueId val="{0000000E-CB37-4B2B-B5BD-1CF4E8231DC1}"/>
              </c:ext>
            </c:extLst>
          </c:dPt>
          <c:dPt>
            <c:idx val="3"/>
            <c:marker>
              <c:symbol val="none"/>
            </c:marker>
            <c:bubble3D val="0"/>
            <c:extLst>
              <c:ext xmlns:c16="http://schemas.microsoft.com/office/drawing/2014/chart" uri="{C3380CC4-5D6E-409C-BE32-E72D297353CC}">
                <c16:uniqueId val="{0000000F-CB37-4B2B-B5BD-1CF4E8231DC1}"/>
              </c:ext>
            </c:extLst>
          </c:dPt>
          <c:dPt>
            <c:idx val="4"/>
            <c:marker>
              <c:symbol val="none"/>
            </c:marker>
            <c:bubble3D val="0"/>
            <c:extLst>
              <c:ext xmlns:c16="http://schemas.microsoft.com/office/drawing/2014/chart" uri="{C3380CC4-5D6E-409C-BE32-E72D297353CC}">
                <c16:uniqueId val="{00000024-213A-43AA-BF5E-7D933CAA2ADE}"/>
              </c:ext>
            </c:extLst>
          </c:dPt>
          <c:dPt>
            <c:idx val="5"/>
            <c:marker>
              <c:symbol val="none"/>
            </c:marker>
            <c:bubble3D val="0"/>
            <c:extLst>
              <c:ext xmlns:c16="http://schemas.microsoft.com/office/drawing/2014/chart" uri="{C3380CC4-5D6E-409C-BE32-E72D297353CC}">
                <c16:uniqueId val="{00000010-CB37-4B2B-B5BD-1CF4E8231DC1}"/>
              </c:ext>
            </c:extLst>
          </c:dPt>
          <c:dPt>
            <c:idx val="6"/>
            <c:marker>
              <c:symbol val="none"/>
            </c:marker>
            <c:bubble3D val="0"/>
            <c:extLst>
              <c:ext xmlns:c16="http://schemas.microsoft.com/office/drawing/2014/chart" uri="{C3380CC4-5D6E-409C-BE32-E72D297353CC}">
                <c16:uniqueId val="{00000011-CB37-4B2B-B5BD-1CF4E8231DC1}"/>
              </c:ext>
            </c:extLst>
          </c:dPt>
          <c:dPt>
            <c:idx val="7"/>
            <c:marker>
              <c:symbol val="none"/>
            </c:marker>
            <c:bubble3D val="0"/>
            <c:extLst>
              <c:ext xmlns:c16="http://schemas.microsoft.com/office/drawing/2014/chart" uri="{C3380CC4-5D6E-409C-BE32-E72D297353CC}">
                <c16:uniqueId val="{00000012-CB37-4B2B-B5BD-1CF4E8231DC1}"/>
              </c:ext>
            </c:extLst>
          </c:dPt>
          <c:dPt>
            <c:idx val="8"/>
            <c:marker>
              <c:symbol val="none"/>
            </c:marker>
            <c:bubble3D val="0"/>
            <c:extLst>
              <c:ext xmlns:c16="http://schemas.microsoft.com/office/drawing/2014/chart" uri="{C3380CC4-5D6E-409C-BE32-E72D297353CC}">
                <c16:uniqueId val="{00000013-CB37-4B2B-B5BD-1CF4E8231DC1}"/>
              </c:ext>
            </c:extLst>
          </c:dPt>
          <c:dPt>
            <c:idx val="9"/>
            <c:marker>
              <c:symbol val="none"/>
            </c:marker>
            <c:bubble3D val="0"/>
            <c:extLst>
              <c:ext xmlns:c16="http://schemas.microsoft.com/office/drawing/2014/chart" uri="{C3380CC4-5D6E-409C-BE32-E72D297353CC}">
                <c16:uniqueId val="{00000014-CB37-4B2B-B5BD-1CF4E8231DC1}"/>
              </c:ext>
            </c:extLst>
          </c:dPt>
          <c:xVal>
            <c:numRef>
              <c:f>'Results vs Raw (one point)'!$D$5:$D$14</c:f>
              <c:numCache>
                <c:formatCode>0</c:formatCode>
                <c:ptCount val="10"/>
                <c:pt idx="0">
                  <c:v>28889.410997576459</c:v>
                </c:pt>
                <c:pt idx="1">
                  <c:v>25957.709881259689</c:v>
                </c:pt>
                <c:pt idx="2">
                  <c:v>22702.232567786919</c:v>
                </c:pt>
                <c:pt idx="3">
                  <c:v>19654.434497928796</c:v>
                </c:pt>
                <c:pt idx="4">
                  <c:v>16821.276079166211</c:v>
                </c:pt>
                <c:pt idx="5">
                  <c:v>13330.758849242509</c:v>
                </c:pt>
                <c:pt idx="6">
                  <c:v>9951.6187016762524</c:v>
                </c:pt>
                <c:pt idx="7">
                  <c:v>6694.6860279106731</c:v>
                </c:pt>
                <c:pt idx="8">
                  <c:v>3764.0619907170289</c:v>
                </c:pt>
                <c:pt idx="9">
                  <c:v>0</c:v>
                </c:pt>
              </c:numCache>
            </c:numRef>
          </c:xVal>
          <c:yVal>
            <c:numRef>
              <c:f>'Results vs Raw (one point)'!$E$5:$E$14</c:f>
              <c:numCache>
                <c:formatCode>0.000</c:formatCode>
                <c:ptCount val="10"/>
                <c:pt idx="0">
                  <c:v>9.9999999999988987E-4</c:v>
                </c:pt>
                <c:pt idx="1">
                  <c:v>3.7320000000000007</c:v>
                </c:pt>
                <c:pt idx="2">
                  <c:v>6.9550000000000001</c:v>
                </c:pt>
                <c:pt idx="3">
                  <c:v>10.154</c:v>
                </c:pt>
                <c:pt idx="4">
                  <c:v>12.3</c:v>
                </c:pt>
                <c:pt idx="5">
                  <c:v>14.15</c:v>
                </c:pt>
                <c:pt idx="6">
                  <c:v>13.9</c:v>
                </c:pt>
                <c:pt idx="7">
                  <c:v>14.5</c:v>
                </c:pt>
                <c:pt idx="8">
                  <c:v>15</c:v>
                </c:pt>
                <c:pt idx="9">
                  <c:v>12.5</c:v>
                </c:pt>
              </c:numCache>
            </c:numRef>
          </c:yVal>
          <c:smooth val="0"/>
          <c:extLst>
            <c:ext xmlns:c16="http://schemas.microsoft.com/office/drawing/2014/chart" uri="{C3380CC4-5D6E-409C-BE32-E72D297353CC}">
              <c16:uniqueId val="{00000015-CB37-4B2B-B5BD-1CF4E8231DC1}"/>
            </c:ext>
          </c:extLst>
        </c:ser>
        <c:dLbls>
          <c:showLegendKey val="0"/>
          <c:showVal val="0"/>
          <c:showCatName val="0"/>
          <c:showSerName val="0"/>
          <c:showPercent val="0"/>
          <c:showBubbleSize val="0"/>
        </c:dLbls>
        <c:axId val="681979528"/>
        <c:axId val="681977288"/>
      </c:scatterChart>
      <c:scatterChart>
        <c:scatterStyle val="lineMarker"/>
        <c:varyColors val="0"/>
        <c:ser>
          <c:idx val="1"/>
          <c:order val="1"/>
          <c:tx>
            <c:strRef>
              <c:f>Base!$E$19</c:f>
              <c:strCache>
                <c:ptCount val="1"/>
                <c:pt idx="0">
                  <c:v>Power</c:v>
                </c:pt>
              </c:strCache>
            </c:strRef>
          </c:tx>
          <c:spPr>
            <a:ln w="28575" cap="rnd">
              <a:no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Base!$E$20:$E$59</c:f>
              <c:numCache>
                <c:formatCode>#,##0.0</c:formatCode>
                <c:ptCount val="40"/>
                <c:pt idx="0">
                  <c:v>15.23952211341398</c:v>
                </c:pt>
                <c:pt idx="1">
                  <c:v>16.466174034340828</c:v>
                </c:pt>
                <c:pt idx="2">
                  <c:v>17.620337672568191</c:v>
                </c:pt>
                <c:pt idx="3">
                  <c:v>18.689196078490845</c:v>
                </c:pt>
                <c:pt idx="4">
                  <c:v>19.672749252108783</c:v>
                </c:pt>
                <c:pt idx="5">
                  <c:v>20.570997193422009</c:v>
                </c:pt>
                <c:pt idx="6">
                  <c:v>21.137310903357715</c:v>
                </c:pt>
                <c:pt idx="7">
                  <c:v>21.713425325312599</c:v>
                </c:pt>
                <c:pt idx="8">
                  <c:v>22.405991448450369</c:v>
                </c:pt>
                <c:pt idx="9">
                  <c:v>23.302498646568534</c:v>
                </c:pt>
                <c:pt idx="10">
                  <c:v>24.980044687509334</c:v>
                </c:pt>
                <c:pt idx="11">
                  <c:v>26.898555059146844</c:v>
                </c:pt>
                <c:pt idx="12">
                  <c:v>28.96070345809531</c:v>
                </c:pt>
                <c:pt idx="13">
                  <c:v>31.077539914210348</c:v>
                </c:pt>
                <c:pt idx="14">
                  <c:v>33.030949922044194</c:v>
                </c:pt>
                <c:pt idx="15">
                  <c:v>34.798644942945579</c:v>
                </c:pt>
                <c:pt idx="16">
                  <c:v>36.456970264841459</c:v>
                </c:pt>
                <c:pt idx="17">
                  <c:v>37.984931584223887</c:v>
                </c:pt>
                <c:pt idx="18">
                  <c:v>39.361534597584892</c:v>
                </c:pt>
                <c:pt idx="19">
                  <c:v>40.438293282981242</c:v>
                </c:pt>
                <c:pt idx="20">
                  <c:v>41.354435924521674</c:v>
                </c:pt>
                <c:pt idx="21">
                  <c:v>42.128299753458869</c:v>
                </c:pt>
                <c:pt idx="22">
                  <c:v>42.776120275566676</c:v>
                </c:pt>
                <c:pt idx="23">
                  <c:v>43.339327127731721</c:v>
                </c:pt>
                <c:pt idx="24">
                  <c:v>43.866648294401948</c:v>
                </c:pt>
                <c:pt idx="25">
                  <c:v>44.26450243420345</c:v>
                </c:pt>
                <c:pt idx="26">
                  <c:v>44.515561639072644</c:v>
                </c:pt>
                <c:pt idx="27">
                  <c:v>44.555642128853748</c:v>
                </c:pt>
                <c:pt idx="28">
                  <c:v>44.365877623294836</c:v>
                </c:pt>
                <c:pt idx="29">
                  <c:v>44.033490063102448</c:v>
                </c:pt>
                <c:pt idx="30">
                  <c:v>43.583483567336316</c:v>
                </c:pt>
                <c:pt idx="31">
                  <c:v>43.090673838112394</c:v>
                </c:pt>
                <c:pt idx="32">
                  <c:v>42.627997988683774</c:v>
                </c:pt>
                <c:pt idx="33">
                  <c:v>42.056235510645024</c:v>
                </c:pt>
                <c:pt idx="34">
                  <c:v>41.345857037110193</c:v>
                </c:pt>
                <c:pt idx="35">
                  <c:v>40.467333201193412</c:v>
                </c:pt>
                <c:pt idx="36">
                  <c:v>39.318287451112624</c:v>
                </c:pt>
                <c:pt idx="37">
                  <c:v>37.967955971553451</c:v>
                </c:pt>
                <c:pt idx="38">
                  <c:v>36.422259119847794</c:v>
                </c:pt>
                <c:pt idx="39">
                  <c:v>34.699574576826265</c:v>
                </c:pt>
              </c:numCache>
            </c:numRef>
          </c:yVal>
          <c:smooth val="0"/>
          <c:extLst>
            <c:ext xmlns:c16="http://schemas.microsoft.com/office/drawing/2014/chart" uri="{C3380CC4-5D6E-409C-BE32-E72D297353CC}">
              <c16:uniqueId val="{00000016-CB37-4B2B-B5BD-1CF4E8231DC1}"/>
            </c:ext>
          </c:extLst>
        </c:ser>
        <c:ser>
          <c:idx val="3"/>
          <c:order val="3"/>
          <c:tx>
            <c:v>Adj Data Points Power</c:v>
          </c:tx>
          <c:spPr>
            <a:ln w="28575" cap="rnd">
              <a:noFill/>
              <a:round/>
            </a:ln>
            <a:effectLst/>
          </c:spPr>
          <c:marker>
            <c:symbol val="circle"/>
            <c:size val="5"/>
            <c:spPr>
              <a:solidFill>
                <a:schemeClr val="accent4"/>
              </a:solidFill>
              <a:ln w="9525">
                <a:solidFill>
                  <a:schemeClr val="accent4"/>
                </a:solidFill>
              </a:ln>
              <a:effectLst/>
            </c:spPr>
          </c:marker>
          <c:dPt>
            <c:idx val="0"/>
            <c:marker>
              <c:symbol val="none"/>
            </c:marker>
            <c:bubble3D val="0"/>
            <c:extLst>
              <c:ext xmlns:c16="http://schemas.microsoft.com/office/drawing/2014/chart" uri="{C3380CC4-5D6E-409C-BE32-E72D297353CC}">
                <c16:uniqueId val="{00000017-CB37-4B2B-B5BD-1CF4E8231DC1}"/>
              </c:ext>
            </c:extLst>
          </c:dPt>
          <c:dPt>
            <c:idx val="1"/>
            <c:marker>
              <c:symbol val="none"/>
            </c:marker>
            <c:bubble3D val="0"/>
            <c:extLst>
              <c:ext xmlns:c16="http://schemas.microsoft.com/office/drawing/2014/chart" uri="{C3380CC4-5D6E-409C-BE32-E72D297353CC}">
                <c16:uniqueId val="{00000018-CB37-4B2B-B5BD-1CF4E8231DC1}"/>
              </c:ext>
            </c:extLst>
          </c:dPt>
          <c:dPt>
            <c:idx val="2"/>
            <c:marker>
              <c:symbol val="none"/>
            </c:marker>
            <c:bubble3D val="0"/>
            <c:extLst>
              <c:ext xmlns:c16="http://schemas.microsoft.com/office/drawing/2014/chart" uri="{C3380CC4-5D6E-409C-BE32-E72D297353CC}">
                <c16:uniqueId val="{00000019-CB37-4B2B-B5BD-1CF4E8231DC1}"/>
              </c:ext>
            </c:extLst>
          </c:dPt>
          <c:dPt>
            <c:idx val="3"/>
            <c:marker>
              <c:symbol val="none"/>
            </c:marker>
            <c:bubble3D val="0"/>
            <c:extLst>
              <c:ext xmlns:c16="http://schemas.microsoft.com/office/drawing/2014/chart" uri="{C3380CC4-5D6E-409C-BE32-E72D297353CC}">
                <c16:uniqueId val="{0000001A-CB37-4B2B-B5BD-1CF4E8231DC1}"/>
              </c:ext>
            </c:extLst>
          </c:dPt>
          <c:dPt>
            <c:idx val="5"/>
            <c:marker>
              <c:symbol val="none"/>
            </c:marker>
            <c:bubble3D val="0"/>
            <c:extLst>
              <c:ext xmlns:c16="http://schemas.microsoft.com/office/drawing/2014/chart" uri="{C3380CC4-5D6E-409C-BE32-E72D297353CC}">
                <c16:uniqueId val="{0000001B-CB37-4B2B-B5BD-1CF4E8231DC1}"/>
              </c:ext>
            </c:extLst>
          </c:dPt>
          <c:dPt>
            <c:idx val="6"/>
            <c:marker>
              <c:symbol val="none"/>
            </c:marker>
            <c:bubble3D val="0"/>
            <c:extLst>
              <c:ext xmlns:c16="http://schemas.microsoft.com/office/drawing/2014/chart" uri="{C3380CC4-5D6E-409C-BE32-E72D297353CC}">
                <c16:uniqueId val="{0000001C-CB37-4B2B-B5BD-1CF4E8231DC1}"/>
              </c:ext>
            </c:extLst>
          </c:dPt>
          <c:dPt>
            <c:idx val="7"/>
            <c:marker>
              <c:symbol val="none"/>
            </c:marker>
            <c:bubble3D val="0"/>
            <c:extLst>
              <c:ext xmlns:c16="http://schemas.microsoft.com/office/drawing/2014/chart" uri="{C3380CC4-5D6E-409C-BE32-E72D297353CC}">
                <c16:uniqueId val="{0000001D-CB37-4B2B-B5BD-1CF4E8231DC1}"/>
              </c:ext>
            </c:extLst>
          </c:dPt>
          <c:dPt>
            <c:idx val="8"/>
            <c:marker>
              <c:symbol val="none"/>
            </c:marker>
            <c:bubble3D val="0"/>
            <c:extLst>
              <c:ext xmlns:c16="http://schemas.microsoft.com/office/drawing/2014/chart" uri="{C3380CC4-5D6E-409C-BE32-E72D297353CC}">
                <c16:uniqueId val="{0000001E-CB37-4B2B-B5BD-1CF4E8231DC1}"/>
              </c:ext>
            </c:extLst>
          </c:dPt>
          <c:dPt>
            <c:idx val="9"/>
            <c:marker>
              <c:symbol val="none"/>
            </c:marker>
            <c:bubble3D val="0"/>
            <c:extLst>
              <c:ext xmlns:c16="http://schemas.microsoft.com/office/drawing/2014/chart" uri="{C3380CC4-5D6E-409C-BE32-E72D297353CC}">
                <c16:uniqueId val="{0000001F-CB37-4B2B-B5BD-1CF4E8231DC1}"/>
              </c:ext>
            </c:extLst>
          </c:dPt>
          <c:dLbls>
            <c:dLbl>
              <c:idx val="4"/>
              <c:layout>
                <c:manualLayout>
                  <c:x val="7.2555503820942377E-2"/>
                  <c:y val="-3.9438641433822308E-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991B1E">
                            <a:lumMod val="75000"/>
                            <a:lumOff val="25000"/>
                          </a:srgbClr>
                        </a:solidFill>
                        <a:latin typeface="+mn-lt"/>
                        <a:ea typeface="+mn-ea"/>
                        <a:cs typeface="+mn-cs"/>
                      </a:defRPr>
                    </a:pPr>
                    <a:r>
                      <a:rPr lang="en-US" sz="1200" b="1" i="0" u="none" strike="noStrike" kern="1200" baseline="0" dirty="0">
                        <a:solidFill>
                          <a:srgbClr val="991B1E">
                            <a:lumMod val="75000"/>
                            <a:lumOff val="25000"/>
                          </a:srgbClr>
                        </a:solidFill>
                      </a:rPr>
                      <a:t>Standardized Point     Flow vs Power</a:t>
                    </a:r>
                  </a:p>
                </c:rich>
              </c:tx>
              <c:spPr>
                <a:solidFill>
                  <a:schemeClr val="bg1"/>
                </a:solidFill>
                <a:ln>
                  <a:solidFill>
                    <a:schemeClr val="accent1"/>
                  </a:solid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991B1E">
                          <a:lumMod val="75000"/>
                          <a:lumOff val="25000"/>
                        </a:srgb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719943241098926"/>
                      <c:h val="0.1060295917311896"/>
                    </c:manualLayout>
                  </c15:layout>
                  <c15:showDataLabelsRange val="0"/>
                </c:ext>
                <c:ext xmlns:c16="http://schemas.microsoft.com/office/drawing/2014/chart" uri="{C3380CC4-5D6E-409C-BE32-E72D297353CC}">
                  <c16:uniqueId val="{00000027-213A-43AA-BF5E-7D933CAA2A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Base!$F$5:$F$14</c:f>
              <c:numCache>
                <c:formatCode>0.000</c:formatCode>
                <c:ptCount val="10"/>
                <c:pt idx="0">
                  <c:v>34.6811968959924</c:v>
                </c:pt>
                <c:pt idx="1">
                  <c:v>40.398908879789673</c:v>
                </c:pt>
                <c:pt idx="2">
                  <c:v>43.214390996721697</c:v>
                </c:pt>
                <c:pt idx="3">
                  <c:v>44.586894847616705</c:v>
                </c:pt>
                <c:pt idx="4">
                  <c:v>43.187712581772992</c:v>
                </c:pt>
                <c:pt idx="5">
                  <c:v>39.381715162330082</c:v>
                </c:pt>
                <c:pt idx="6">
                  <c:v>31.982732962566203</c:v>
                </c:pt>
                <c:pt idx="7">
                  <c:v>23.319330972569183</c:v>
                </c:pt>
                <c:pt idx="8">
                  <c:v>20.626802661860072</c:v>
                </c:pt>
                <c:pt idx="9">
                  <c:v>15.226705163808758</c:v>
                </c:pt>
              </c:numCache>
            </c:numRef>
          </c:yVal>
          <c:smooth val="0"/>
          <c:extLst>
            <c:ext xmlns:c16="http://schemas.microsoft.com/office/drawing/2014/chart" uri="{C3380CC4-5D6E-409C-BE32-E72D297353CC}">
              <c16:uniqueId val="{00000020-CB37-4B2B-B5BD-1CF4E8231DC1}"/>
            </c:ext>
          </c:extLst>
        </c:ser>
        <c:ser>
          <c:idx val="5"/>
          <c:order val="5"/>
          <c:tx>
            <c:strRef>
              <c:f>'Results vs Raw (one point)'!$D$19</c:f>
              <c:strCache>
                <c:ptCount val="1"/>
                <c:pt idx="0">
                  <c:v>Power</c:v>
                </c:pt>
              </c:strCache>
            </c:strRef>
          </c:tx>
          <c:spPr>
            <a:ln w="28575" cap="rnd">
              <a:noFill/>
              <a:round/>
            </a:ln>
            <a:effectLst/>
          </c:spPr>
          <c:marker>
            <c:symbol val="none"/>
          </c:marker>
          <c:xVal>
            <c:numRef>
              <c:f>'Results vs Raw (one point)'!$C$20:$C$59</c:f>
              <c:numCache>
                <c:formatCode>#,##0</c:formatCode>
                <c:ptCount val="40"/>
                <c:pt idx="0">
                  <c:v>7.4075412814298671</c:v>
                </c:pt>
                <c:pt idx="1">
                  <c:v>740.75412814298613</c:v>
                </c:pt>
                <c:pt idx="2">
                  <c:v>1481.5082562859723</c:v>
                </c:pt>
                <c:pt idx="3">
                  <c:v>2222.2623844289583</c:v>
                </c:pt>
                <c:pt idx="4">
                  <c:v>2963.0165125719445</c:v>
                </c:pt>
                <c:pt idx="5">
                  <c:v>3703.7706407149303</c:v>
                </c:pt>
                <c:pt idx="6">
                  <c:v>4444.5247688579166</c:v>
                </c:pt>
                <c:pt idx="7">
                  <c:v>5185.2788970009033</c:v>
                </c:pt>
                <c:pt idx="8">
                  <c:v>5926.0330251438891</c:v>
                </c:pt>
                <c:pt idx="9">
                  <c:v>6666.7871532868758</c:v>
                </c:pt>
                <c:pt idx="10">
                  <c:v>7407.5412814298606</c:v>
                </c:pt>
                <c:pt idx="11">
                  <c:v>8148.2954095728473</c:v>
                </c:pt>
                <c:pt idx="12">
                  <c:v>8889.0495377158331</c:v>
                </c:pt>
                <c:pt idx="13">
                  <c:v>9629.8036658588189</c:v>
                </c:pt>
                <c:pt idx="14">
                  <c:v>10370.557794001807</c:v>
                </c:pt>
                <c:pt idx="15">
                  <c:v>11111.311922144792</c:v>
                </c:pt>
                <c:pt idx="16">
                  <c:v>11852.066050287778</c:v>
                </c:pt>
                <c:pt idx="17">
                  <c:v>12592.820178430764</c:v>
                </c:pt>
                <c:pt idx="18">
                  <c:v>13333.574306573752</c:v>
                </c:pt>
                <c:pt idx="19">
                  <c:v>14074.328434716736</c:v>
                </c:pt>
                <c:pt idx="20">
                  <c:v>14815.082562859721</c:v>
                </c:pt>
                <c:pt idx="21">
                  <c:v>15555.836691002707</c:v>
                </c:pt>
                <c:pt idx="22">
                  <c:v>16296.590819145695</c:v>
                </c:pt>
                <c:pt idx="23">
                  <c:v>17037.344947288682</c:v>
                </c:pt>
                <c:pt idx="24">
                  <c:v>17778.099075431666</c:v>
                </c:pt>
                <c:pt idx="25">
                  <c:v>18518.853203574654</c:v>
                </c:pt>
                <c:pt idx="26">
                  <c:v>19259.607331717638</c:v>
                </c:pt>
                <c:pt idx="27">
                  <c:v>20000.361459860625</c:v>
                </c:pt>
                <c:pt idx="28">
                  <c:v>20741.115588003613</c:v>
                </c:pt>
                <c:pt idx="29">
                  <c:v>21481.869716146597</c:v>
                </c:pt>
                <c:pt idx="30">
                  <c:v>22222.623844289585</c:v>
                </c:pt>
                <c:pt idx="31">
                  <c:v>22963.377972432569</c:v>
                </c:pt>
                <c:pt idx="32">
                  <c:v>23704.132100575556</c:v>
                </c:pt>
                <c:pt idx="33">
                  <c:v>24444.88622871854</c:v>
                </c:pt>
                <c:pt idx="34">
                  <c:v>25185.640356861528</c:v>
                </c:pt>
                <c:pt idx="35">
                  <c:v>25926.394485004515</c:v>
                </c:pt>
                <c:pt idx="36">
                  <c:v>26667.148613147503</c:v>
                </c:pt>
                <c:pt idx="37">
                  <c:v>27407.902741290487</c:v>
                </c:pt>
                <c:pt idx="38">
                  <c:v>28148.656869433471</c:v>
                </c:pt>
                <c:pt idx="39">
                  <c:v>28882.003456295031</c:v>
                </c:pt>
              </c:numCache>
            </c:numRef>
          </c:xVal>
          <c:yVal>
            <c:numRef>
              <c:f>'Results vs Raw (one point)'!$D$20:$D$59</c:f>
              <c:numCache>
                <c:formatCode>#,##0.0</c:formatCode>
                <c:ptCount val="40"/>
                <c:pt idx="0">
                  <c:v>14.77420417910802</c:v>
                </c:pt>
                <c:pt idx="1">
                  <c:v>16.009038678499653</c:v>
                </c:pt>
                <c:pt idx="2">
                  <c:v>17.166138960914868</c:v>
                </c:pt>
                <c:pt idx="3">
                  <c:v>18.232578647623694</c:v>
                </c:pt>
                <c:pt idx="4">
                  <c:v>19.208357738626141</c:v>
                </c:pt>
                <c:pt idx="5">
                  <c:v>20.093476233922196</c:v>
                </c:pt>
                <c:pt idx="6">
                  <c:v>20.648687856959338</c:v>
                </c:pt>
                <c:pt idx="7">
                  <c:v>21.20067384472722</c:v>
                </c:pt>
                <c:pt idx="8">
                  <c:v>21.858652965324669</c:v>
                </c:pt>
                <c:pt idx="9">
                  <c:v>22.708363610169449</c:v>
                </c:pt>
                <c:pt idx="10">
                  <c:v>24.299958547000983</c:v>
                </c:pt>
                <c:pt idx="11">
                  <c:v>26.133675008576176</c:v>
                </c:pt>
                <c:pt idx="12">
                  <c:v>28.105146724426916</c:v>
                </c:pt>
                <c:pt idx="13">
                  <c:v>30.128704055989907</c:v>
                </c:pt>
                <c:pt idx="14">
                  <c:v>31.996330502671899</c:v>
                </c:pt>
                <c:pt idx="15">
                  <c:v>33.684299347645791</c:v>
                </c:pt>
                <c:pt idx="16">
                  <c:v>35.266216899275392</c:v>
                </c:pt>
                <c:pt idx="17">
                  <c:v>36.721867170174761</c:v>
                </c:pt>
                <c:pt idx="18">
                  <c:v>38.03054689281997</c:v>
                </c:pt>
                <c:pt idx="19">
                  <c:v>39.049942098497496</c:v>
                </c:pt>
                <c:pt idx="20">
                  <c:v>39.916549178216741</c:v>
                </c:pt>
                <c:pt idx="21">
                  <c:v>40.645936731388829</c:v>
                </c:pt>
                <c:pt idx="22">
                  <c:v>41.25367335742483</c:v>
                </c:pt>
                <c:pt idx="23">
                  <c:v>41.782127764702693</c:v>
                </c:pt>
                <c:pt idx="24">
                  <c:v>42.26856079273049</c:v>
                </c:pt>
                <c:pt idx="25">
                  <c:v>42.630545041825826</c:v>
                </c:pt>
                <c:pt idx="26">
                  <c:v>42.8524655883962</c:v>
                </c:pt>
                <c:pt idx="27">
                  <c:v>42.869431533878839</c:v>
                </c:pt>
                <c:pt idx="28">
                  <c:v>42.675121396168862</c:v>
                </c:pt>
                <c:pt idx="29">
                  <c:v>42.349327952121683</c:v>
                </c:pt>
                <c:pt idx="30">
                  <c:v>41.916880593283935</c:v>
                </c:pt>
                <c:pt idx="31">
                  <c:v>41.460640156687703</c:v>
                </c:pt>
                <c:pt idx="32">
                  <c:v>41.03641590156667</c:v>
                </c:pt>
                <c:pt idx="33">
                  <c:v>40.511157412528917</c:v>
                </c:pt>
                <c:pt idx="34">
                  <c:v>39.854996867211867</c:v>
                </c:pt>
                <c:pt idx="35">
                  <c:v>39.038066443253172</c:v>
                </c:pt>
                <c:pt idx="36">
                  <c:v>37.953943189022631</c:v>
                </c:pt>
                <c:pt idx="37">
                  <c:v>36.67860735259142</c:v>
                </c:pt>
                <c:pt idx="38">
                  <c:v>35.215722794167839</c:v>
                </c:pt>
                <c:pt idx="39">
                  <c:v>33.582722212729941</c:v>
                </c:pt>
              </c:numCache>
            </c:numRef>
          </c:yVal>
          <c:smooth val="0"/>
          <c:extLst>
            <c:ext xmlns:c16="http://schemas.microsoft.com/office/drawing/2014/chart" uri="{C3380CC4-5D6E-409C-BE32-E72D297353CC}">
              <c16:uniqueId val="{00000021-CB37-4B2B-B5BD-1CF4E8231DC1}"/>
            </c:ext>
          </c:extLst>
        </c:ser>
        <c:ser>
          <c:idx val="7"/>
          <c:order val="7"/>
          <c:tx>
            <c:strRef>
              <c:f>'Results vs Raw (one point)'!$F$3</c:f>
              <c:strCache>
                <c:ptCount val="1"/>
                <c:pt idx="0">
                  <c:v>Hi Adj Dia</c:v>
                </c:pt>
              </c:strCache>
            </c:strRef>
          </c:tx>
          <c:spPr>
            <a:ln w="28575" cap="rnd">
              <a:noFill/>
              <a:round/>
            </a:ln>
            <a:effectLst/>
          </c:spPr>
          <c:marker>
            <c:symbol val="circle"/>
            <c:size val="5"/>
            <c:spPr>
              <a:solidFill>
                <a:schemeClr val="accent2">
                  <a:lumMod val="60000"/>
                </a:schemeClr>
              </a:solidFill>
              <a:ln w="9525">
                <a:solidFill>
                  <a:schemeClr val="accent2">
                    <a:lumMod val="60000"/>
                  </a:schemeClr>
                </a:solidFill>
              </a:ln>
              <a:effectLst/>
            </c:spPr>
          </c:marker>
          <c:dPt>
            <c:idx val="0"/>
            <c:marker>
              <c:symbol val="none"/>
            </c:marker>
            <c:bubble3D val="0"/>
            <c:extLst>
              <c:ext xmlns:c16="http://schemas.microsoft.com/office/drawing/2014/chart" uri="{C3380CC4-5D6E-409C-BE32-E72D297353CC}">
                <c16:uniqueId val="{00000022-CB37-4B2B-B5BD-1CF4E8231DC1}"/>
              </c:ext>
            </c:extLst>
          </c:dPt>
          <c:dPt>
            <c:idx val="1"/>
            <c:marker>
              <c:symbol val="none"/>
            </c:marker>
            <c:bubble3D val="0"/>
            <c:extLst>
              <c:ext xmlns:c16="http://schemas.microsoft.com/office/drawing/2014/chart" uri="{C3380CC4-5D6E-409C-BE32-E72D297353CC}">
                <c16:uniqueId val="{00000023-CB37-4B2B-B5BD-1CF4E8231DC1}"/>
              </c:ext>
            </c:extLst>
          </c:dPt>
          <c:dPt>
            <c:idx val="2"/>
            <c:marker>
              <c:symbol val="none"/>
            </c:marker>
            <c:bubble3D val="0"/>
            <c:extLst>
              <c:ext xmlns:c16="http://schemas.microsoft.com/office/drawing/2014/chart" uri="{C3380CC4-5D6E-409C-BE32-E72D297353CC}">
                <c16:uniqueId val="{00000024-CB37-4B2B-B5BD-1CF4E8231DC1}"/>
              </c:ext>
            </c:extLst>
          </c:dPt>
          <c:dPt>
            <c:idx val="3"/>
            <c:marker>
              <c:symbol val="none"/>
            </c:marker>
            <c:bubble3D val="0"/>
            <c:extLst>
              <c:ext xmlns:c16="http://schemas.microsoft.com/office/drawing/2014/chart" uri="{C3380CC4-5D6E-409C-BE32-E72D297353CC}">
                <c16:uniqueId val="{00000025-CB37-4B2B-B5BD-1CF4E8231DC1}"/>
              </c:ext>
            </c:extLst>
          </c:dPt>
          <c:dPt>
            <c:idx val="5"/>
            <c:marker>
              <c:symbol val="none"/>
            </c:marker>
            <c:bubble3D val="0"/>
            <c:extLst>
              <c:ext xmlns:c16="http://schemas.microsoft.com/office/drawing/2014/chart" uri="{C3380CC4-5D6E-409C-BE32-E72D297353CC}">
                <c16:uniqueId val="{00000026-CB37-4B2B-B5BD-1CF4E8231DC1}"/>
              </c:ext>
            </c:extLst>
          </c:dPt>
          <c:dPt>
            <c:idx val="6"/>
            <c:marker>
              <c:symbol val="none"/>
            </c:marker>
            <c:bubble3D val="0"/>
            <c:extLst>
              <c:ext xmlns:c16="http://schemas.microsoft.com/office/drawing/2014/chart" uri="{C3380CC4-5D6E-409C-BE32-E72D297353CC}">
                <c16:uniqueId val="{00000027-CB37-4B2B-B5BD-1CF4E8231DC1}"/>
              </c:ext>
            </c:extLst>
          </c:dPt>
          <c:dPt>
            <c:idx val="7"/>
            <c:marker>
              <c:symbol val="none"/>
            </c:marker>
            <c:bubble3D val="0"/>
            <c:extLst>
              <c:ext xmlns:c16="http://schemas.microsoft.com/office/drawing/2014/chart" uri="{C3380CC4-5D6E-409C-BE32-E72D297353CC}">
                <c16:uniqueId val="{00000028-CB37-4B2B-B5BD-1CF4E8231DC1}"/>
              </c:ext>
            </c:extLst>
          </c:dPt>
          <c:dPt>
            <c:idx val="8"/>
            <c:marker>
              <c:symbol val="none"/>
            </c:marker>
            <c:bubble3D val="0"/>
            <c:extLst>
              <c:ext xmlns:c16="http://schemas.microsoft.com/office/drawing/2014/chart" uri="{C3380CC4-5D6E-409C-BE32-E72D297353CC}">
                <c16:uniqueId val="{00000029-CB37-4B2B-B5BD-1CF4E8231DC1}"/>
              </c:ext>
            </c:extLst>
          </c:dPt>
          <c:dPt>
            <c:idx val="9"/>
            <c:marker>
              <c:symbol val="none"/>
            </c:marker>
            <c:bubble3D val="0"/>
            <c:extLst>
              <c:ext xmlns:c16="http://schemas.microsoft.com/office/drawing/2014/chart" uri="{C3380CC4-5D6E-409C-BE32-E72D297353CC}">
                <c16:uniqueId val="{0000002A-CB37-4B2B-B5BD-1CF4E8231DC1}"/>
              </c:ext>
            </c:extLst>
          </c:dPt>
          <c:dLbls>
            <c:dLbl>
              <c:idx val="4"/>
              <c:layout>
                <c:manualLayout>
                  <c:x val="-0.32876672220202829"/>
                  <c:y val="6.3708767563804919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sz="1200" b="1" dirty="0"/>
                      <a:t>Raw Data Point    Flow</a:t>
                    </a:r>
                    <a:r>
                      <a:rPr lang="en-US" sz="1200" b="1" baseline="0" dirty="0"/>
                      <a:t> vs Power</a:t>
                    </a:r>
                    <a:endParaRPr lang="en-US" sz="1200" b="1" dirty="0"/>
                  </a:p>
                </c:rich>
              </c:tx>
              <c:spPr>
                <a:solidFill>
                  <a:schemeClr val="bg1"/>
                </a:solidFill>
                <a:ln>
                  <a:solidFill>
                    <a:schemeClr val="accent1"/>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0994580481879357"/>
                      <c:h val="0.10002276507517371"/>
                    </c:manualLayout>
                  </c15:layout>
                  <c15:showDataLabelsRange val="0"/>
                </c:ext>
                <c:ext xmlns:c16="http://schemas.microsoft.com/office/drawing/2014/chart" uri="{C3380CC4-5D6E-409C-BE32-E72D297353CC}">
                  <c16:uniqueId val="{00000026-213A-43AA-BF5E-7D933CAA2A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'Results vs Raw (one point)'!$D$5:$D$14</c:f>
              <c:numCache>
                <c:formatCode>0</c:formatCode>
                <c:ptCount val="10"/>
                <c:pt idx="0">
                  <c:v>28889.410997576459</c:v>
                </c:pt>
                <c:pt idx="1">
                  <c:v>25957.709881259689</c:v>
                </c:pt>
                <c:pt idx="2">
                  <c:v>22702.232567786919</c:v>
                </c:pt>
                <c:pt idx="3">
                  <c:v>19654.434497928796</c:v>
                </c:pt>
                <c:pt idx="4">
                  <c:v>16821.276079166211</c:v>
                </c:pt>
                <c:pt idx="5">
                  <c:v>13330.758849242509</c:v>
                </c:pt>
                <c:pt idx="6">
                  <c:v>9951.6187016762524</c:v>
                </c:pt>
                <c:pt idx="7">
                  <c:v>6694.6860279106731</c:v>
                </c:pt>
                <c:pt idx="8">
                  <c:v>3764.0619907170289</c:v>
                </c:pt>
                <c:pt idx="9">
                  <c:v>0</c:v>
                </c:pt>
              </c:numCache>
            </c:numRef>
          </c:xVal>
          <c:yVal>
            <c:numRef>
              <c:f>'Results vs Raw (one point)'!$F$5:$F$14</c:f>
              <c:numCache>
                <c:formatCode>0.000</c:formatCode>
                <c:ptCount val="10"/>
                <c:pt idx="0">
                  <c:v>33.565289513752319</c:v>
                </c:pt>
                <c:pt idx="1">
                  <c:v>38.999540802108925</c:v>
                </c:pt>
                <c:pt idx="2">
                  <c:v>41.591692383197625</c:v>
                </c:pt>
                <c:pt idx="3">
                  <c:v>42.908141084767898</c:v>
                </c:pt>
                <c:pt idx="4">
                  <c:v>41.619044072570802</c:v>
                </c:pt>
                <c:pt idx="5">
                  <c:v>38.026361077826458</c:v>
                </c:pt>
                <c:pt idx="6">
                  <c:v>31.002391078923722</c:v>
                </c:pt>
                <c:pt idx="7">
                  <c:v>22.745250605043307</c:v>
                </c:pt>
                <c:pt idx="8">
                  <c:v>20.161527853577677</c:v>
                </c:pt>
                <c:pt idx="9">
                  <c:v>14.76127780037806</c:v>
                </c:pt>
              </c:numCache>
            </c:numRef>
          </c:yVal>
          <c:smooth val="0"/>
          <c:extLst>
            <c:ext xmlns:c16="http://schemas.microsoft.com/office/drawing/2014/chart" uri="{C3380CC4-5D6E-409C-BE32-E72D297353CC}">
              <c16:uniqueId val="{0000002B-CB37-4B2B-B5BD-1CF4E8231DC1}"/>
            </c:ext>
          </c:extLst>
        </c:ser>
        <c:dLbls>
          <c:showLegendKey val="0"/>
          <c:showVal val="0"/>
          <c:showCatName val="0"/>
          <c:showSerName val="0"/>
          <c:showPercent val="0"/>
          <c:showBubbleSize val="0"/>
        </c:dLbls>
        <c:axId val="681945928"/>
        <c:axId val="681931528"/>
      </c:scatterChart>
      <c:valAx>
        <c:axId val="681979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CFM Flow</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7288"/>
        <c:crosses val="autoZero"/>
        <c:crossBetween val="midCat"/>
      </c:valAx>
      <c:valAx>
        <c:axId val="681977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Inches H</a:t>
                </a:r>
                <a:r>
                  <a:rPr lang="en-US" dirty="0">
                    <a:latin typeface="Calibri" panose="020F0502020204030204" pitchFamily="34" charset="0"/>
                    <a:cs typeface="Calibri" panose="020F0502020204030204" pitchFamily="34" charset="0"/>
                  </a:rPr>
                  <a:t>₂O Pressure</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9528"/>
        <c:crosses val="autoZero"/>
        <c:crossBetween val="midCat"/>
      </c:valAx>
      <c:valAx>
        <c:axId val="681931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HP 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45928"/>
        <c:crosses val="max"/>
        <c:crossBetween val="midCat"/>
      </c:valAx>
      <c:valAx>
        <c:axId val="681945928"/>
        <c:scaling>
          <c:orientation val="minMax"/>
        </c:scaling>
        <c:delete val="1"/>
        <c:axPos val="b"/>
        <c:numFmt formatCode="#,##0" sourceLinked="1"/>
        <c:majorTickMark val="out"/>
        <c:minorTickMark val="none"/>
        <c:tickLblPos val="nextTo"/>
        <c:crossAx val="681931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Performance Curve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Base!$D$19</c:f>
              <c:strCache>
                <c:ptCount val="1"/>
                <c:pt idx="0">
                  <c:v>Pressure</c:v>
                </c:pt>
              </c:strCache>
            </c:strRef>
          </c:tx>
          <c:spPr>
            <a:ln w="28575" cap="rnd">
              <a:no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Base!$D$20:$D$59</c:f>
              <c:numCache>
                <c:formatCode>#,##0.00</c:formatCode>
                <c:ptCount val="40"/>
                <c:pt idx="0">
                  <c:v>12.911140469717042</c:v>
                </c:pt>
                <c:pt idx="1">
                  <c:v>13.676332331039756</c:v>
                </c:pt>
                <c:pt idx="2">
                  <c:v>14.312629225186681</c:v>
                </c:pt>
                <c:pt idx="3">
                  <c:v>14.811615387779618</c:v>
                </c:pt>
                <c:pt idx="4">
                  <c:v>15.173290818818565</c:v>
                </c:pt>
                <c:pt idx="5">
                  <c:v>15.397655518303523</c:v>
                </c:pt>
                <c:pt idx="6">
                  <c:v>15.398490828510749</c:v>
                </c:pt>
                <c:pt idx="7">
                  <c:v>15.295263349993018</c:v>
                </c:pt>
                <c:pt idx="8">
                  <c:v>15.12525704029456</c:v>
                </c:pt>
                <c:pt idx="9">
                  <c:v>14.91905717690614</c:v>
                </c:pt>
                <c:pt idx="10">
                  <c:v>14.764633175996511</c:v>
                </c:pt>
                <c:pt idx="11">
                  <c:v>14.619017219363736</c:v>
                </c:pt>
                <c:pt idx="12">
                  <c:v>14.491133419007248</c:v>
                </c:pt>
                <c:pt idx="13">
                  <c:v>14.390887627995845</c:v>
                </c:pt>
                <c:pt idx="14">
                  <c:v>14.406137093972728</c:v>
                </c:pt>
                <c:pt idx="15">
                  <c:v>14.506557187722919</c:v>
                </c:pt>
                <c:pt idx="16">
                  <c:v>14.602297309408669</c:v>
                </c:pt>
                <c:pt idx="17">
                  <c:v>14.66225175291887</c:v>
                </c:pt>
                <c:pt idx="18">
                  <c:v>14.655314812142379</c:v>
                </c:pt>
                <c:pt idx="19">
                  <c:v>14.397822970211401</c:v>
                </c:pt>
                <c:pt idx="20">
                  <c:v>14.050394403166329</c:v>
                </c:pt>
                <c:pt idx="21">
                  <c:v>13.628987895911024</c:v>
                </c:pt>
                <c:pt idx="22">
                  <c:v>13.147047288521662</c:v>
                </c:pt>
                <c:pt idx="23">
                  <c:v>12.631073331507579</c:v>
                </c:pt>
                <c:pt idx="24">
                  <c:v>12.111349159060797</c:v>
                </c:pt>
                <c:pt idx="25">
                  <c:v>11.544405803633786</c:v>
                </c:pt>
                <c:pt idx="26">
                  <c:v>10.926292796828779</c:v>
                </c:pt>
                <c:pt idx="27">
                  <c:v>10.230595675193911</c:v>
                </c:pt>
                <c:pt idx="28">
                  <c:v>9.4526264323519058</c:v>
                </c:pt>
                <c:pt idx="29">
                  <c:v>8.638558675731673</c:v>
                </c:pt>
                <c:pt idx="30">
                  <c:v>7.8047370761669299</c:v>
                </c:pt>
                <c:pt idx="31">
                  <c:v>6.9959906557075726</c:v>
                </c:pt>
                <c:pt idx="32">
                  <c:v>6.256074180543834</c:v>
                </c:pt>
                <c:pt idx="33">
                  <c:v>5.5074217954829408</c:v>
                </c:pt>
                <c:pt idx="34">
                  <c:v>4.7351936381358826</c:v>
                </c:pt>
                <c:pt idx="35">
                  <c:v>3.9245498461135071</c:v>
                </c:pt>
                <c:pt idx="36">
                  <c:v>3.0240415026055523</c:v>
                </c:pt>
                <c:pt idx="37">
                  <c:v>2.0684629686679834</c:v>
                </c:pt>
                <c:pt idx="38">
                  <c:v>1.0607894956291126</c:v>
                </c:pt>
                <c:pt idx="39">
                  <c:v>1.1876637558895453E-2</c:v>
                </c:pt>
              </c:numCache>
            </c:numRef>
          </c:yVal>
          <c:smooth val="0"/>
          <c:extLst>
            <c:ext xmlns:c16="http://schemas.microsoft.com/office/drawing/2014/chart" uri="{C3380CC4-5D6E-409C-BE32-E72D297353CC}">
              <c16:uniqueId val="{00000000-3A0B-49F3-A9ED-D987743AFF69}"/>
            </c:ext>
          </c:extLst>
        </c:ser>
        <c:ser>
          <c:idx val="2"/>
          <c:order val="2"/>
          <c:tx>
            <c:v>Adj Data Points Press</c:v>
          </c:tx>
          <c:spPr>
            <a:ln w="28575" cap="rnd">
              <a:noFill/>
              <a:round/>
            </a:ln>
            <a:effectLst/>
          </c:spPr>
          <c:marker>
            <c:symbol val="circle"/>
            <c:size val="5"/>
            <c:spPr>
              <a:solidFill>
                <a:schemeClr val="accent3"/>
              </a:solidFill>
              <a:ln w="9525">
                <a:solidFill>
                  <a:schemeClr val="accent3"/>
                </a:solidFill>
              </a:ln>
              <a:effectLst/>
            </c:spPr>
          </c:marker>
          <c:dPt>
            <c:idx val="0"/>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1-3A0B-49F3-A9ED-D987743AFF69}"/>
              </c:ext>
            </c:extLst>
          </c:dPt>
          <c:dPt>
            <c:idx val="1"/>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2-3A0B-49F3-A9ED-D987743AFF69}"/>
              </c:ext>
            </c:extLst>
          </c:dPt>
          <c:dPt>
            <c:idx val="2"/>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3-3A0B-49F3-A9ED-D987743AFF69}"/>
              </c:ext>
            </c:extLst>
          </c:dPt>
          <c:dPt>
            <c:idx val="3"/>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4-3A0B-49F3-A9ED-D987743AFF69}"/>
              </c:ext>
            </c:extLst>
          </c:dPt>
          <c:dPt>
            <c:idx val="4"/>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5-3A0B-49F3-A9ED-D987743AFF69}"/>
              </c:ext>
            </c:extLst>
          </c:dPt>
          <c:dPt>
            <c:idx val="5"/>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6-3A0B-49F3-A9ED-D987743AFF69}"/>
              </c:ext>
            </c:extLst>
          </c:dPt>
          <c:dPt>
            <c:idx val="6"/>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7-3A0B-49F3-A9ED-D987743AFF69}"/>
              </c:ext>
            </c:extLst>
          </c:dPt>
          <c:dPt>
            <c:idx val="7"/>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8-3A0B-49F3-A9ED-D987743AFF69}"/>
              </c:ext>
            </c:extLst>
          </c:dPt>
          <c:dPt>
            <c:idx val="8"/>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9-3A0B-49F3-A9ED-D987743AFF69}"/>
              </c:ext>
            </c:extLst>
          </c:dPt>
          <c:dPt>
            <c:idx val="9"/>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A-3A0B-49F3-A9ED-D987743AFF69}"/>
              </c:ext>
            </c:extLst>
          </c:dPt>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Base!$D$5:$D$14</c:f>
              <c:numCache>
                <c:formatCode>0.000</c:formatCode>
                <c:ptCount val="10"/>
                <c:pt idx="0">
                  <c:v>1.0210834889967657E-3</c:v>
                </c:pt>
                <c:pt idx="1">
                  <c:v>3.8660952468283583</c:v>
                </c:pt>
                <c:pt idx="2">
                  <c:v>7.2218108906627032</c:v>
                </c:pt>
                <c:pt idx="3">
                  <c:v>10.544538816517198</c:v>
                </c:pt>
                <c:pt idx="4">
                  <c:v>12.755346356169472</c:v>
                </c:pt>
                <c:pt idx="5">
                  <c:v>14.65451048908708</c:v>
                </c:pt>
                <c:pt idx="6">
                  <c:v>14.358736947324044</c:v>
                </c:pt>
                <c:pt idx="7">
                  <c:v>14.915557677351995</c:v>
                </c:pt>
                <c:pt idx="8">
                  <c:v>15.407550776645717</c:v>
                </c:pt>
                <c:pt idx="9">
                  <c:v>12.902724705338848</c:v>
                </c:pt>
              </c:numCache>
            </c:numRef>
          </c:yVal>
          <c:smooth val="0"/>
          <c:extLst>
            <c:ext xmlns:c16="http://schemas.microsoft.com/office/drawing/2014/chart" uri="{C3380CC4-5D6E-409C-BE32-E72D297353CC}">
              <c16:uniqueId val="{0000000B-3A0B-49F3-A9ED-D987743AFF69}"/>
            </c:ext>
          </c:extLst>
        </c:ser>
        <c:ser>
          <c:idx val="4"/>
          <c:order val="4"/>
          <c:tx>
            <c:strRef>
              <c:f>'Results vs Raw (one point)'!$E$19</c:f>
              <c:strCache>
                <c:ptCount val="1"/>
                <c:pt idx="0">
                  <c:v>Pressure</c:v>
                </c:pt>
              </c:strCache>
            </c:strRef>
          </c:tx>
          <c:spPr>
            <a:ln w="28575" cap="rnd">
              <a:noFill/>
              <a:round/>
            </a:ln>
            <a:effectLst/>
          </c:spPr>
          <c:marker>
            <c:symbol val="none"/>
          </c:marker>
          <c:xVal>
            <c:numRef>
              <c:f>'Results vs Raw (one point)'!$C$20:$C$59</c:f>
              <c:numCache>
                <c:formatCode>#,##0</c:formatCode>
                <c:ptCount val="40"/>
                <c:pt idx="0">
                  <c:v>7.4075412814298671</c:v>
                </c:pt>
                <c:pt idx="1">
                  <c:v>740.75412814298613</c:v>
                </c:pt>
                <c:pt idx="2">
                  <c:v>1481.5082562859723</c:v>
                </c:pt>
                <c:pt idx="3">
                  <c:v>2222.2623844289583</c:v>
                </c:pt>
                <c:pt idx="4">
                  <c:v>2963.0165125719445</c:v>
                </c:pt>
                <c:pt idx="5">
                  <c:v>3703.7706407149303</c:v>
                </c:pt>
                <c:pt idx="6">
                  <c:v>4444.5247688579166</c:v>
                </c:pt>
                <c:pt idx="7">
                  <c:v>5185.2788970009033</c:v>
                </c:pt>
                <c:pt idx="8">
                  <c:v>5926.0330251438891</c:v>
                </c:pt>
                <c:pt idx="9">
                  <c:v>6666.7871532868758</c:v>
                </c:pt>
                <c:pt idx="10">
                  <c:v>7407.5412814298606</c:v>
                </c:pt>
                <c:pt idx="11">
                  <c:v>8148.2954095728473</c:v>
                </c:pt>
                <c:pt idx="12">
                  <c:v>8889.0495377158331</c:v>
                </c:pt>
                <c:pt idx="13">
                  <c:v>9629.8036658588189</c:v>
                </c:pt>
                <c:pt idx="14">
                  <c:v>10370.557794001807</c:v>
                </c:pt>
                <c:pt idx="15">
                  <c:v>11111.311922144792</c:v>
                </c:pt>
                <c:pt idx="16">
                  <c:v>11852.066050287778</c:v>
                </c:pt>
                <c:pt idx="17">
                  <c:v>12592.820178430764</c:v>
                </c:pt>
                <c:pt idx="18">
                  <c:v>13333.574306573752</c:v>
                </c:pt>
                <c:pt idx="19">
                  <c:v>14074.328434716736</c:v>
                </c:pt>
                <c:pt idx="20">
                  <c:v>14815.082562859721</c:v>
                </c:pt>
                <c:pt idx="21">
                  <c:v>15555.836691002707</c:v>
                </c:pt>
                <c:pt idx="22">
                  <c:v>16296.590819145695</c:v>
                </c:pt>
                <c:pt idx="23">
                  <c:v>17037.344947288682</c:v>
                </c:pt>
                <c:pt idx="24">
                  <c:v>17778.099075431666</c:v>
                </c:pt>
                <c:pt idx="25">
                  <c:v>18518.853203574654</c:v>
                </c:pt>
                <c:pt idx="26">
                  <c:v>19259.607331717638</c:v>
                </c:pt>
                <c:pt idx="27">
                  <c:v>20000.361459860625</c:v>
                </c:pt>
                <c:pt idx="28">
                  <c:v>20741.115588003613</c:v>
                </c:pt>
                <c:pt idx="29">
                  <c:v>21481.869716146597</c:v>
                </c:pt>
                <c:pt idx="30">
                  <c:v>22222.623844289585</c:v>
                </c:pt>
                <c:pt idx="31">
                  <c:v>22963.377972432569</c:v>
                </c:pt>
                <c:pt idx="32">
                  <c:v>23704.132100575556</c:v>
                </c:pt>
                <c:pt idx="33">
                  <c:v>24444.88622871854</c:v>
                </c:pt>
                <c:pt idx="34">
                  <c:v>25185.640356861528</c:v>
                </c:pt>
                <c:pt idx="35">
                  <c:v>25926.394485004515</c:v>
                </c:pt>
                <c:pt idx="36">
                  <c:v>26667.148613147503</c:v>
                </c:pt>
                <c:pt idx="37">
                  <c:v>27407.902741290487</c:v>
                </c:pt>
                <c:pt idx="38">
                  <c:v>28148.656869433471</c:v>
                </c:pt>
                <c:pt idx="39">
                  <c:v>28882.003456295031</c:v>
                </c:pt>
              </c:numCache>
            </c:numRef>
          </c:xVal>
          <c:yVal>
            <c:numRef>
              <c:f>'Results vs Raw (one point)'!$E$20:$E$59</c:f>
              <c:numCache>
                <c:formatCode>#,##0.00</c:formatCode>
                <c:ptCount val="40"/>
                <c:pt idx="0">
                  <c:v>12.508389847568694</c:v>
                </c:pt>
                <c:pt idx="1">
                  <c:v>13.271247211455336</c:v>
                </c:pt>
                <c:pt idx="2">
                  <c:v>13.905650896822083</c:v>
                </c:pt>
                <c:pt idx="3">
                  <c:v>14.403211056100242</c:v>
                </c:pt>
                <c:pt idx="4">
                  <c:v>14.763927689289813</c:v>
                </c:pt>
                <c:pt idx="5">
                  <c:v>14.987800796390799</c:v>
                </c:pt>
                <c:pt idx="6">
                  <c:v>14.991064656767087</c:v>
                </c:pt>
                <c:pt idx="7">
                  <c:v>14.888098016993343</c:v>
                </c:pt>
                <c:pt idx="8">
                  <c:v>14.717140923889174</c:v>
                </c:pt>
                <c:pt idx="9">
                  <c:v>14.508212394873693</c:v>
                </c:pt>
                <c:pt idx="10">
                  <c:v>14.344271442517041</c:v>
                </c:pt>
                <c:pt idx="11">
                  <c:v>14.188594041643647</c:v>
                </c:pt>
                <c:pt idx="12">
                  <c:v>14.049528606023063</c:v>
                </c:pt>
                <c:pt idx="13">
                  <c:v>13.937554834873456</c:v>
                </c:pt>
                <c:pt idx="14">
                  <c:v>13.939835745353832</c:v>
                </c:pt>
                <c:pt idx="15">
                  <c:v>14.028027084168471</c:v>
                </c:pt>
                <c:pt idx="16">
                  <c:v>14.112779197531289</c:v>
                </c:pt>
                <c:pt idx="17">
                  <c:v>14.163547412965556</c:v>
                </c:pt>
                <c:pt idx="18">
                  <c:v>14.149193313551109</c:v>
                </c:pt>
                <c:pt idx="19">
                  <c:v>13.890397441362829</c:v>
                </c:pt>
                <c:pt idx="20">
                  <c:v>13.54756709724392</c:v>
                </c:pt>
                <c:pt idx="21">
                  <c:v>13.133760657393772</c:v>
                </c:pt>
                <c:pt idx="22">
                  <c:v>12.662036498011901</c:v>
                </c:pt>
                <c:pt idx="23">
                  <c:v>12.15974194228656</c:v>
                </c:pt>
                <c:pt idx="24">
                  <c:v>11.651500963751118</c:v>
                </c:pt>
                <c:pt idx="25">
                  <c:v>11.098123657156018</c:v>
                </c:pt>
                <c:pt idx="26">
                  <c:v>10.496042357826246</c:v>
                </c:pt>
                <c:pt idx="27">
                  <c:v>9.8181122724842567</c:v>
                </c:pt>
                <c:pt idx="28">
                  <c:v>9.0652123793726389</c:v>
                </c:pt>
                <c:pt idx="29">
                  <c:v>8.2794248385939966</c:v>
                </c:pt>
                <c:pt idx="30">
                  <c:v>7.4765334203226814</c:v>
                </c:pt>
                <c:pt idx="31">
                  <c:v>6.7045143601864936</c:v>
                </c:pt>
                <c:pt idx="32">
                  <c:v>5.9963372542844695</c:v>
                </c:pt>
                <c:pt idx="33">
                  <c:v>5.2802033528633956</c:v>
                </c:pt>
                <c:pt idx="34">
                  <c:v>4.5415535980939694</c:v>
                </c:pt>
                <c:pt idx="35">
                  <c:v>3.765828932147059</c:v>
                </c:pt>
                <c:pt idx="36">
                  <c:v>2.9011535306540246</c:v>
                </c:pt>
                <c:pt idx="37">
                  <c:v>1.984563934549751</c:v>
                </c:pt>
                <c:pt idx="38">
                  <c:v>1.0178460909982228</c:v>
                </c:pt>
                <c:pt idx="39">
                  <c:v>1.1416595734285551E-2</c:v>
                </c:pt>
              </c:numCache>
            </c:numRef>
          </c:yVal>
          <c:smooth val="0"/>
          <c:extLst>
            <c:ext xmlns:c16="http://schemas.microsoft.com/office/drawing/2014/chart" uri="{C3380CC4-5D6E-409C-BE32-E72D297353CC}">
              <c16:uniqueId val="{0000000C-3A0B-49F3-A9ED-D987743AFF69}"/>
            </c:ext>
          </c:extLst>
        </c:ser>
        <c:ser>
          <c:idx val="6"/>
          <c:order val="6"/>
          <c:tx>
            <c:strRef>
              <c:f>'Results vs Raw (one point)'!$E$3</c:f>
              <c:strCache>
                <c:ptCount val="1"/>
                <c:pt idx="0">
                  <c:v>Ps Adj Dia</c:v>
                </c:pt>
              </c:strCache>
            </c:strRef>
          </c:tx>
          <c:spPr>
            <a:ln w="28575" cap="rnd">
              <a:noFill/>
              <a:round/>
            </a:ln>
            <a:effectLst/>
          </c:spPr>
          <c:marker>
            <c:symbol val="circle"/>
            <c:size val="5"/>
            <c:spPr>
              <a:solidFill>
                <a:schemeClr val="accent1">
                  <a:lumMod val="60000"/>
                </a:schemeClr>
              </a:solidFill>
              <a:ln w="9525">
                <a:solidFill>
                  <a:schemeClr val="accent1">
                    <a:lumMod val="60000"/>
                  </a:schemeClr>
                </a:solidFill>
              </a:ln>
              <a:effectLst/>
            </c:spPr>
          </c:marker>
          <c:dPt>
            <c:idx val="0"/>
            <c:marker>
              <c:symbol val="circle"/>
              <c:size val="5"/>
              <c:spPr>
                <a:solidFill>
                  <a:schemeClr val="accent1">
                    <a:lumMod val="60000"/>
                  </a:schemeClr>
                </a:solidFill>
                <a:ln w="9525">
                  <a:solidFill>
                    <a:schemeClr val="accent1">
                      <a:lumMod val="60000"/>
                    </a:schemeClr>
                  </a:solidFill>
                </a:ln>
                <a:effectLst/>
              </c:spPr>
            </c:marker>
            <c:bubble3D val="0"/>
            <c:extLst>
              <c:ext xmlns:c16="http://schemas.microsoft.com/office/drawing/2014/chart" uri="{C3380CC4-5D6E-409C-BE32-E72D297353CC}">
                <c16:uniqueId val="{0000000D-3A0B-49F3-A9ED-D987743AFF69}"/>
              </c:ext>
            </c:extLst>
          </c:dPt>
          <c:dPt>
            <c:idx val="1"/>
            <c:marker>
              <c:symbol val="circle"/>
              <c:size val="5"/>
              <c:spPr>
                <a:solidFill>
                  <a:schemeClr val="accent1">
                    <a:lumMod val="60000"/>
                  </a:schemeClr>
                </a:solidFill>
                <a:ln w="9525">
                  <a:solidFill>
                    <a:schemeClr val="accent1">
                      <a:lumMod val="60000"/>
                    </a:schemeClr>
                  </a:solidFill>
                </a:ln>
                <a:effectLst/>
              </c:spPr>
            </c:marker>
            <c:bubble3D val="0"/>
            <c:extLst>
              <c:ext xmlns:c16="http://schemas.microsoft.com/office/drawing/2014/chart" uri="{C3380CC4-5D6E-409C-BE32-E72D297353CC}">
                <c16:uniqueId val="{0000000E-3A0B-49F3-A9ED-D987743AFF69}"/>
              </c:ext>
            </c:extLst>
          </c:dPt>
          <c:dPt>
            <c:idx val="2"/>
            <c:marker>
              <c:symbol val="circle"/>
              <c:size val="5"/>
              <c:spPr>
                <a:solidFill>
                  <a:schemeClr val="accent1">
                    <a:lumMod val="60000"/>
                  </a:schemeClr>
                </a:solidFill>
                <a:ln w="9525">
                  <a:solidFill>
                    <a:schemeClr val="accent1">
                      <a:lumMod val="60000"/>
                    </a:schemeClr>
                  </a:solidFill>
                </a:ln>
                <a:effectLst/>
              </c:spPr>
            </c:marker>
            <c:bubble3D val="0"/>
            <c:extLst>
              <c:ext xmlns:c16="http://schemas.microsoft.com/office/drawing/2014/chart" uri="{C3380CC4-5D6E-409C-BE32-E72D297353CC}">
                <c16:uniqueId val="{0000000F-3A0B-49F3-A9ED-D987743AFF69}"/>
              </c:ext>
            </c:extLst>
          </c:dPt>
          <c:dPt>
            <c:idx val="3"/>
            <c:marker>
              <c:symbol val="circle"/>
              <c:size val="5"/>
              <c:spPr>
                <a:solidFill>
                  <a:schemeClr val="accent1">
                    <a:lumMod val="60000"/>
                  </a:schemeClr>
                </a:solidFill>
                <a:ln w="9525">
                  <a:solidFill>
                    <a:schemeClr val="accent1">
                      <a:lumMod val="60000"/>
                    </a:schemeClr>
                  </a:solidFill>
                </a:ln>
                <a:effectLst/>
              </c:spPr>
            </c:marker>
            <c:bubble3D val="0"/>
            <c:extLst>
              <c:ext xmlns:c16="http://schemas.microsoft.com/office/drawing/2014/chart" uri="{C3380CC4-5D6E-409C-BE32-E72D297353CC}">
                <c16:uniqueId val="{00000010-3A0B-49F3-A9ED-D987743AFF69}"/>
              </c:ext>
            </c:extLst>
          </c:dPt>
          <c:dPt>
            <c:idx val="4"/>
            <c:marker>
              <c:symbol val="circle"/>
              <c:size val="5"/>
              <c:spPr>
                <a:solidFill>
                  <a:schemeClr val="accent1">
                    <a:lumMod val="60000"/>
                  </a:schemeClr>
                </a:solidFill>
                <a:ln w="9525">
                  <a:solidFill>
                    <a:schemeClr val="accent1">
                      <a:lumMod val="60000"/>
                    </a:schemeClr>
                  </a:solidFill>
                </a:ln>
                <a:effectLst/>
              </c:spPr>
            </c:marker>
            <c:bubble3D val="0"/>
            <c:extLst>
              <c:ext xmlns:c16="http://schemas.microsoft.com/office/drawing/2014/chart" uri="{C3380CC4-5D6E-409C-BE32-E72D297353CC}">
                <c16:uniqueId val="{00000011-3A0B-49F3-A9ED-D987743AFF69}"/>
              </c:ext>
            </c:extLst>
          </c:dPt>
          <c:dPt>
            <c:idx val="5"/>
            <c:marker>
              <c:symbol val="circle"/>
              <c:size val="5"/>
              <c:spPr>
                <a:solidFill>
                  <a:schemeClr val="accent1">
                    <a:lumMod val="60000"/>
                  </a:schemeClr>
                </a:solidFill>
                <a:ln w="9525">
                  <a:solidFill>
                    <a:schemeClr val="accent1">
                      <a:lumMod val="60000"/>
                    </a:schemeClr>
                  </a:solidFill>
                </a:ln>
                <a:effectLst/>
              </c:spPr>
            </c:marker>
            <c:bubble3D val="0"/>
            <c:extLst>
              <c:ext xmlns:c16="http://schemas.microsoft.com/office/drawing/2014/chart" uri="{C3380CC4-5D6E-409C-BE32-E72D297353CC}">
                <c16:uniqueId val="{00000012-3A0B-49F3-A9ED-D987743AFF69}"/>
              </c:ext>
            </c:extLst>
          </c:dPt>
          <c:dPt>
            <c:idx val="6"/>
            <c:marker>
              <c:symbol val="circle"/>
              <c:size val="5"/>
              <c:spPr>
                <a:solidFill>
                  <a:schemeClr val="accent1">
                    <a:lumMod val="60000"/>
                  </a:schemeClr>
                </a:solidFill>
                <a:ln w="9525">
                  <a:solidFill>
                    <a:schemeClr val="accent1">
                      <a:lumMod val="60000"/>
                    </a:schemeClr>
                  </a:solidFill>
                </a:ln>
                <a:effectLst/>
              </c:spPr>
            </c:marker>
            <c:bubble3D val="0"/>
            <c:extLst>
              <c:ext xmlns:c16="http://schemas.microsoft.com/office/drawing/2014/chart" uri="{C3380CC4-5D6E-409C-BE32-E72D297353CC}">
                <c16:uniqueId val="{00000013-3A0B-49F3-A9ED-D987743AFF69}"/>
              </c:ext>
            </c:extLst>
          </c:dPt>
          <c:dPt>
            <c:idx val="7"/>
            <c:marker>
              <c:symbol val="circle"/>
              <c:size val="5"/>
              <c:spPr>
                <a:solidFill>
                  <a:schemeClr val="accent1">
                    <a:lumMod val="60000"/>
                  </a:schemeClr>
                </a:solidFill>
                <a:ln w="9525">
                  <a:solidFill>
                    <a:schemeClr val="accent1">
                      <a:lumMod val="60000"/>
                    </a:schemeClr>
                  </a:solidFill>
                </a:ln>
                <a:effectLst/>
              </c:spPr>
            </c:marker>
            <c:bubble3D val="0"/>
            <c:extLst>
              <c:ext xmlns:c16="http://schemas.microsoft.com/office/drawing/2014/chart" uri="{C3380CC4-5D6E-409C-BE32-E72D297353CC}">
                <c16:uniqueId val="{00000014-3A0B-49F3-A9ED-D987743AFF69}"/>
              </c:ext>
            </c:extLst>
          </c:dPt>
          <c:dPt>
            <c:idx val="8"/>
            <c:marker>
              <c:symbol val="circle"/>
              <c:size val="5"/>
              <c:spPr>
                <a:solidFill>
                  <a:schemeClr val="accent1">
                    <a:lumMod val="60000"/>
                  </a:schemeClr>
                </a:solidFill>
                <a:ln w="9525">
                  <a:solidFill>
                    <a:schemeClr val="accent1">
                      <a:lumMod val="60000"/>
                    </a:schemeClr>
                  </a:solidFill>
                </a:ln>
                <a:effectLst/>
              </c:spPr>
            </c:marker>
            <c:bubble3D val="0"/>
            <c:extLst>
              <c:ext xmlns:c16="http://schemas.microsoft.com/office/drawing/2014/chart" uri="{C3380CC4-5D6E-409C-BE32-E72D297353CC}">
                <c16:uniqueId val="{00000015-3A0B-49F3-A9ED-D987743AFF69}"/>
              </c:ext>
            </c:extLst>
          </c:dPt>
          <c:dPt>
            <c:idx val="9"/>
            <c:marker>
              <c:symbol val="circle"/>
              <c:size val="5"/>
              <c:spPr>
                <a:solidFill>
                  <a:schemeClr val="accent1">
                    <a:lumMod val="60000"/>
                  </a:schemeClr>
                </a:solidFill>
                <a:ln w="9525">
                  <a:solidFill>
                    <a:schemeClr val="accent1">
                      <a:lumMod val="60000"/>
                    </a:schemeClr>
                  </a:solidFill>
                </a:ln>
                <a:effectLst/>
              </c:spPr>
            </c:marker>
            <c:bubble3D val="0"/>
            <c:extLst>
              <c:ext xmlns:c16="http://schemas.microsoft.com/office/drawing/2014/chart" uri="{C3380CC4-5D6E-409C-BE32-E72D297353CC}">
                <c16:uniqueId val="{00000016-3A0B-49F3-A9ED-D987743AFF69}"/>
              </c:ext>
            </c:extLst>
          </c:dPt>
          <c:xVal>
            <c:numRef>
              <c:f>'Results vs Raw (one point)'!$D$5:$D$14</c:f>
              <c:numCache>
                <c:formatCode>0</c:formatCode>
                <c:ptCount val="10"/>
                <c:pt idx="0">
                  <c:v>28889.410997576459</c:v>
                </c:pt>
                <c:pt idx="1">
                  <c:v>25957.709881259689</c:v>
                </c:pt>
                <c:pt idx="2">
                  <c:v>22702.232567786919</c:v>
                </c:pt>
                <c:pt idx="3">
                  <c:v>19654.434497928796</c:v>
                </c:pt>
                <c:pt idx="4">
                  <c:v>16821.276079166211</c:v>
                </c:pt>
                <c:pt idx="5">
                  <c:v>13330.758849242509</c:v>
                </c:pt>
                <c:pt idx="6">
                  <c:v>9951.6187016762524</c:v>
                </c:pt>
                <c:pt idx="7">
                  <c:v>6694.6860279106731</c:v>
                </c:pt>
                <c:pt idx="8">
                  <c:v>3764.0619907170289</c:v>
                </c:pt>
                <c:pt idx="9">
                  <c:v>0</c:v>
                </c:pt>
              </c:numCache>
            </c:numRef>
          </c:xVal>
          <c:yVal>
            <c:numRef>
              <c:f>'Results vs Raw (one point)'!$E$5:$E$14</c:f>
              <c:numCache>
                <c:formatCode>0.000</c:formatCode>
                <c:ptCount val="10"/>
                <c:pt idx="0">
                  <c:v>9.9999999999988987E-4</c:v>
                </c:pt>
                <c:pt idx="1">
                  <c:v>3.7320000000000007</c:v>
                </c:pt>
                <c:pt idx="2">
                  <c:v>6.9550000000000001</c:v>
                </c:pt>
                <c:pt idx="3">
                  <c:v>10.154</c:v>
                </c:pt>
                <c:pt idx="4">
                  <c:v>12.3</c:v>
                </c:pt>
                <c:pt idx="5">
                  <c:v>14.15</c:v>
                </c:pt>
                <c:pt idx="6">
                  <c:v>13.9</c:v>
                </c:pt>
                <c:pt idx="7">
                  <c:v>14.5</c:v>
                </c:pt>
                <c:pt idx="8">
                  <c:v>15</c:v>
                </c:pt>
                <c:pt idx="9">
                  <c:v>12.5</c:v>
                </c:pt>
              </c:numCache>
            </c:numRef>
          </c:yVal>
          <c:smooth val="0"/>
          <c:extLst>
            <c:ext xmlns:c16="http://schemas.microsoft.com/office/drawing/2014/chart" uri="{C3380CC4-5D6E-409C-BE32-E72D297353CC}">
              <c16:uniqueId val="{00000017-3A0B-49F3-A9ED-D987743AFF69}"/>
            </c:ext>
          </c:extLst>
        </c:ser>
        <c:dLbls>
          <c:showLegendKey val="0"/>
          <c:showVal val="0"/>
          <c:showCatName val="0"/>
          <c:showSerName val="0"/>
          <c:showPercent val="0"/>
          <c:showBubbleSize val="0"/>
        </c:dLbls>
        <c:axId val="681979528"/>
        <c:axId val="681977288"/>
      </c:scatterChart>
      <c:scatterChart>
        <c:scatterStyle val="lineMarker"/>
        <c:varyColors val="0"/>
        <c:ser>
          <c:idx val="1"/>
          <c:order val="1"/>
          <c:tx>
            <c:strRef>
              <c:f>Base!$E$19</c:f>
              <c:strCache>
                <c:ptCount val="1"/>
                <c:pt idx="0">
                  <c:v>Power</c:v>
                </c:pt>
              </c:strCache>
            </c:strRef>
          </c:tx>
          <c:spPr>
            <a:ln w="28575" cap="rnd">
              <a:no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Base!$E$20:$E$59</c:f>
              <c:numCache>
                <c:formatCode>#,##0.0</c:formatCode>
                <c:ptCount val="40"/>
                <c:pt idx="0">
                  <c:v>15.23952211341398</c:v>
                </c:pt>
                <c:pt idx="1">
                  <c:v>16.466174034340828</c:v>
                </c:pt>
                <c:pt idx="2">
                  <c:v>17.620337672568191</c:v>
                </c:pt>
                <c:pt idx="3">
                  <c:v>18.689196078490845</c:v>
                </c:pt>
                <c:pt idx="4">
                  <c:v>19.672749252108783</c:v>
                </c:pt>
                <c:pt idx="5">
                  <c:v>20.570997193422009</c:v>
                </c:pt>
                <c:pt idx="6">
                  <c:v>21.137310903357715</c:v>
                </c:pt>
                <c:pt idx="7">
                  <c:v>21.713425325312599</c:v>
                </c:pt>
                <c:pt idx="8">
                  <c:v>22.405991448450369</c:v>
                </c:pt>
                <c:pt idx="9">
                  <c:v>23.302498646568534</c:v>
                </c:pt>
                <c:pt idx="10">
                  <c:v>24.980044687509334</c:v>
                </c:pt>
                <c:pt idx="11">
                  <c:v>26.898555059146844</c:v>
                </c:pt>
                <c:pt idx="12">
                  <c:v>28.96070345809531</c:v>
                </c:pt>
                <c:pt idx="13">
                  <c:v>31.077539914210348</c:v>
                </c:pt>
                <c:pt idx="14">
                  <c:v>33.030949922044194</c:v>
                </c:pt>
                <c:pt idx="15">
                  <c:v>34.798644942945579</c:v>
                </c:pt>
                <c:pt idx="16">
                  <c:v>36.456970264841459</c:v>
                </c:pt>
                <c:pt idx="17">
                  <c:v>37.984931584223887</c:v>
                </c:pt>
                <c:pt idx="18">
                  <c:v>39.361534597584892</c:v>
                </c:pt>
                <c:pt idx="19">
                  <c:v>40.438293282981242</c:v>
                </c:pt>
                <c:pt idx="20">
                  <c:v>41.354435924521674</c:v>
                </c:pt>
                <c:pt idx="21">
                  <c:v>42.128299753458869</c:v>
                </c:pt>
                <c:pt idx="22">
                  <c:v>42.776120275566676</c:v>
                </c:pt>
                <c:pt idx="23">
                  <c:v>43.339327127731721</c:v>
                </c:pt>
                <c:pt idx="24">
                  <c:v>43.866648294401948</c:v>
                </c:pt>
                <c:pt idx="25">
                  <c:v>44.26450243420345</c:v>
                </c:pt>
                <c:pt idx="26">
                  <c:v>44.515561639072644</c:v>
                </c:pt>
                <c:pt idx="27">
                  <c:v>44.555642128853748</c:v>
                </c:pt>
                <c:pt idx="28">
                  <c:v>44.365877623294836</c:v>
                </c:pt>
                <c:pt idx="29">
                  <c:v>44.033490063102448</c:v>
                </c:pt>
                <c:pt idx="30">
                  <c:v>43.583483567336316</c:v>
                </c:pt>
                <c:pt idx="31">
                  <c:v>43.090673838112394</c:v>
                </c:pt>
                <c:pt idx="32">
                  <c:v>42.627997988683774</c:v>
                </c:pt>
                <c:pt idx="33">
                  <c:v>42.056235510645024</c:v>
                </c:pt>
                <c:pt idx="34">
                  <c:v>41.345857037110193</c:v>
                </c:pt>
                <c:pt idx="35">
                  <c:v>40.467333201193412</c:v>
                </c:pt>
                <c:pt idx="36">
                  <c:v>39.318287451112624</c:v>
                </c:pt>
                <c:pt idx="37">
                  <c:v>37.967955971553451</c:v>
                </c:pt>
                <c:pt idx="38">
                  <c:v>36.422259119847794</c:v>
                </c:pt>
                <c:pt idx="39">
                  <c:v>34.699574576826265</c:v>
                </c:pt>
              </c:numCache>
            </c:numRef>
          </c:yVal>
          <c:smooth val="0"/>
          <c:extLst>
            <c:ext xmlns:c16="http://schemas.microsoft.com/office/drawing/2014/chart" uri="{C3380CC4-5D6E-409C-BE32-E72D297353CC}">
              <c16:uniqueId val="{00000018-3A0B-49F3-A9ED-D987743AFF69}"/>
            </c:ext>
          </c:extLst>
        </c:ser>
        <c:ser>
          <c:idx val="3"/>
          <c:order val="3"/>
          <c:tx>
            <c:v>Adj Data Points Power</c:v>
          </c:tx>
          <c:spPr>
            <a:ln w="28575" cap="rnd">
              <a:noFill/>
              <a:round/>
            </a:ln>
            <a:effectLst/>
          </c:spPr>
          <c:marker>
            <c:symbol val="circle"/>
            <c:size val="5"/>
            <c:spPr>
              <a:solidFill>
                <a:schemeClr val="accent4"/>
              </a:solidFill>
              <a:ln w="9525">
                <a:solidFill>
                  <a:schemeClr val="accent4"/>
                </a:solidFill>
              </a:ln>
              <a:effectLst/>
            </c:spPr>
          </c:marker>
          <c:dPt>
            <c:idx val="0"/>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19-3A0B-49F3-A9ED-D987743AFF69}"/>
              </c:ext>
            </c:extLst>
          </c:dPt>
          <c:dPt>
            <c:idx val="1"/>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1A-3A0B-49F3-A9ED-D987743AFF69}"/>
              </c:ext>
            </c:extLst>
          </c:dPt>
          <c:dPt>
            <c:idx val="2"/>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1B-3A0B-49F3-A9ED-D987743AFF69}"/>
              </c:ext>
            </c:extLst>
          </c:dPt>
          <c:dPt>
            <c:idx val="3"/>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1C-3A0B-49F3-A9ED-D987743AFF69}"/>
              </c:ext>
            </c:extLst>
          </c:dPt>
          <c:dPt>
            <c:idx val="5"/>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1D-3A0B-49F3-A9ED-D987743AFF69}"/>
              </c:ext>
            </c:extLst>
          </c:dPt>
          <c:dPt>
            <c:idx val="6"/>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1E-3A0B-49F3-A9ED-D987743AFF69}"/>
              </c:ext>
            </c:extLst>
          </c:dPt>
          <c:dPt>
            <c:idx val="7"/>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1F-3A0B-49F3-A9ED-D987743AFF69}"/>
              </c:ext>
            </c:extLst>
          </c:dPt>
          <c:dPt>
            <c:idx val="8"/>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20-3A0B-49F3-A9ED-D987743AFF69}"/>
              </c:ext>
            </c:extLst>
          </c:dPt>
          <c:dPt>
            <c:idx val="9"/>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21-3A0B-49F3-A9ED-D987743AFF69}"/>
              </c:ext>
            </c:extLst>
          </c:dPt>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Base!$F$5:$F$14</c:f>
              <c:numCache>
                <c:formatCode>0.000</c:formatCode>
                <c:ptCount val="10"/>
                <c:pt idx="0">
                  <c:v>34.6811968959924</c:v>
                </c:pt>
                <c:pt idx="1">
                  <c:v>40.398908879789673</c:v>
                </c:pt>
                <c:pt idx="2">
                  <c:v>43.214390996721697</c:v>
                </c:pt>
                <c:pt idx="3">
                  <c:v>44.586894847616705</c:v>
                </c:pt>
                <c:pt idx="4">
                  <c:v>43.187712581772992</c:v>
                </c:pt>
                <c:pt idx="5">
                  <c:v>39.381715162330082</c:v>
                </c:pt>
                <c:pt idx="6">
                  <c:v>31.982732962566203</c:v>
                </c:pt>
                <c:pt idx="7">
                  <c:v>23.319330972569183</c:v>
                </c:pt>
                <c:pt idx="8">
                  <c:v>20.626802661860072</c:v>
                </c:pt>
                <c:pt idx="9">
                  <c:v>15.226705163808758</c:v>
                </c:pt>
              </c:numCache>
            </c:numRef>
          </c:yVal>
          <c:smooth val="0"/>
          <c:extLst>
            <c:ext xmlns:c16="http://schemas.microsoft.com/office/drawing/2014/chart" uri="{C3380CC4-5D6E-409C-BE32-E72D297353CC}">
              <c16:uniqueId val="{00000023-3A0B-49F3-A9ED-D987743AFF69}"/>
            </c:ext>
          </c:extLst>
        </c:ser>
        <c:ser>
          <c:idx val="5"/>
          <c:order val="5"/>
          <c:tx>
            <c:strRef>
              <c:f>'Results vs Raw (one point)'!$D$19</c:f>
              <c:strCache>
                <c:ptCount val="1"/>
                <c:pt idx="0">
                  <c:v>Power</c:v>
                </c:pt>
              </c:strCache>
            </c:strRef>
          </c:tx>
          <c:spPr>
            <a:ln w="28575" cap="rnd">
              <a:noFill/>
              <a:round/>
            </a:ln>
            <a:effectLst/>
          </c:spPr>
          <c:marker>
            <c:symbol val="none"/>
          </c:marker>
          <c:xVal>
            <c:numRef>
              <c:f>'Results vs Raw (one point)'!$C$20:$C$59</c:f>
              <c:numCache>
                <c:formatCode>#,##0</c:formatCode>
                <c:ptCount val="40"/>
                <c:pt idx="0">
                  <c:v>7.4075412814298671</c:v>
                </c:pt>
                <c:pt idx="1">
                  <c:v>740.75412814298613</c:v>
                </c:pt>
                <c:pt idx="2">
                  <c:v>1481.5082562859723</c:v>
                </c:pt>
                <c:pt idx="3">
                  <c:v>2222.2623844289583</c:v>
                </c:pt>
                <c:pt idx="4">
                  <c:v>2963.0165125719445</c:v>
                </c:pt>
                <c:pt idx="5">
                  <c:v>3703.7706407149303</c:v>
                </c:pt>
                <c:pt idx="6">
                  <c:v>4444.5247688579166</c:v>
                </c:pt>
                <c:pt idx="7">
                  <c:v>5185.2788970009033</c:v>
                </c:pt>
                <c:pt idx="8">
                  <c:v>5926.0330251438891</c:v>
                </c:pt>
                <c:pt idx="9">
                  <c:v>6666.7871532868758</c:v>
                </c:pt>
                <c:pt idx="10">
                  <c:v>7407.5412814298606</c:v>
                </c:pt>
                <c:pt idx="11">
                  <c:v>8148.2954095728473</c:v>
                </c:pt>
                <c:pt idx="12">
                  <c:v>8889.0495377158331</c:v>
                </c:pt>
                <c:pt idx="13">
                  <c:v>9629.8036658588189</c:v>
                </c:pt>
                <c:pt idx="14">
                  <c:v>10370.557794001807</c:v>
                </c:pt>
                <c:pt idx="15">
                  <c:v>11111.311922144792</c:v>
                </c:pt>
                <c:pt idx="16">
                  <c:v>11852.066050287778</c:v>
                </c:pt>
                <c:pt idx="17">
                  <c:v>12592.820178430764</c:v>
                </c:pt>
                <c:pt idx="18">
                  <c:v>13333.574306573752</c:v>
                </c:pt>
                <c:pt idx="19">
                  <c:v>14074.328434716736</c:v>
                </c:pt>
                <c:pt idx="20">
                  <c:v>14815.082562859721</c:v>
                </c:pt>
                <c:pt idx="21">
                  <c:v>15555.836691002707</c:v>
                </c:pt>
                <c:pt idx="22">
                  <c:v>16296.590819145695</c:v>
                </c:pt>
                <c:pt idx="23">
                  <c:v>17037.344947288682</c:v>
                </c:pt>
                <c:pt idx="24">
                  <c:v>17778.099075431666</c:v>
                </c:pt>
                <c:pt idx="25">
                  <c:v>18518.853203574654</c:v>
                </c:pt>
                <c:pt idx="26">
                  <c:v>19259.607331717638</c:v>
                </c:pt>
                <c:pt idx="27">
                  <c:v>20000.361459860625</c:v>
                </c:pt>
                <c:pt idx="28">
                  <c:v>20741.115588003613</c:v>
                </c:pt>
                <c:pt idx="29">
                  <c:v>21481.869716146597</c:v>
                </c:pt>
                <c:pt idx="30">
                  <c:v>22222.623844289585</c:v>
                </c:pt>
                <c:pt idx="31">
                  <c:v>22963.377972432569</c:v>
                </c:pt>
                <c:pt idx="32">
                  <c:v>23704.132100575556</c:v>
                </c:pt>
                <c:pt idx="33">
                  <c:v>24444.88622871854</c:v>
                </c:pt>
                <c:pt idx="34">
                  <c:v>25185.640356861528</c:v>
                </c:pt>
                <c:pt idx="35">
                  <c:v>25926.394485004515</c:v>
                </c:pt>
                <c:pt idx="36">
                  <c:v>26667.148613147503</c:v>
                </c:pt>
                <c:pt idx="37">
                  <c:v>27407.902741290487</c:v>
                </c:pt>
                <c:pt idx="38">
                  <c:v>28148.656869433471</c:v>
                </c:pt>
                <c:pt idx="39">
                  <c:v>28882.003456295031</c:v>
                </c:pt>
              </c:numCache>
            </c:numRef>
          </c:xVal>
          <c:yVal>
            <c:numRef>
              <c:f>'Results vs Raw (one point)'!$D$20:$D$59</c:f>
              <c:numCache>
                <c:formatCode>#,##0.0</c:formatCode>
                <c:ptCount val="40"/>
                <c:pt idx="0">
                  <c:v>14.77420417910802</c:v>
                </c:pt>
                <c:pt idx="1">
                  <c:v>16.009038678499653</c:v>
                </c:pt>
                <c:pt idx="2">
                  <c:v>17.166138960914868</c:v>
                </c:pt>
                <c:pt idx="3">
                  <c:v>18.232578647623694</c:v>
                </c:pt>
                <c:pt idx="4">
                  <c:v>19.208357738626141</c:v>
                </c:pt>
                <c:pt idx="5">
                  <c:v>20.093476233922196</c:v>
                </c:pt>
                <c:pt idx="6">
                  <c:v>20.648687856959338</c:v>
                </c:pt>
                <c:pt idx="7">
                  <c:v>21.20067384472722</c:v>
                </c:pt>
                <c:pt idx="8">
                  <c:v>21.858652965324669</c:v>
                </c:pt>
                <c:pt idx="9">
                  <c:v>22.708363610169449</c:v>
                </c:pt>
                <c:pt idx="10">
                  <c:v>24.299958547000983</c:v>
                </c:pt>
                <c:pt idx="11">
                  <c:v>26.133675008576176</c:v>
                </c:pt>
                <c:pt idx="12">
                  <c:v>28.105146724426916</c:v>
                </c:pt>
                <c:pt idx="13">
                  <c:v>30.128704055989907</c:v>
                </c:pt>
                <c:pt idx="14">
                  <c:v>31.996330502671899</c:v>
                </c:pt>
                <c:pt idx="15">
                  <c:v>33.684299347645791</c:v>
                </c:pt>
                <c:pt idx="16">
                  <c:v>35.266216899275392</c:v>
                </c:pt>
                <c:pt idx="17">
                  <c:v>36.721867170174761</c:v>
                </c:pt>
                <c:pt idx="18">
                  <c:v>38.03054689281997</c:v>
                </c:pt>
                <c:pt idx="19">
                  <c:v>39.049942098497496</c:v>
                </c:pt>
                <c:pt idx="20">
                  <c:v>39.916549178216741</c:v>
                </c:pt>
                <c:pt idx="21">
                  <c:v>40.645936731388829</c:v>
                </c:pt>
                <c:pt idx="22">
                  <c:v>41.25367335742483</c:v>
                </c:pt>
                <c:pt idx="23">
                  <c:v>41.782127764702693</c:v>
                </c:pt>
                <c:pt idx="24">
                  <c:v>42.26856079273049</c:v>
                </c:pt>
                <c:pt idx="25">
                  <c:v>42.630545041825826</c:v>
                </c:pt>
                <c:pt idx="26">
                  <c:v>42.8524655883962</c:v>
                </c:pt>
                <c:pt idx="27">
                  <c:v>42.869431533878839</c:v>
                </c:pt>
                <c:pt idx="28">
                  <c:v>42.675121396168862</c:v>
                </c:pt>
                <c:pt idx="29">
                  <c:v>42.349327952121683</c:v>
                </c:pt>
                <c:pt idx="30">
                  <c:v>41.916880593283935</c:v>
                </c:pt>
                <c:pt idx="31">
                  <c:v>41.460640156687703</c:v>
                </c:pt>
                <c:pt idx="32">
                  <c:v>41.03641590156667</c:v>
                </c:pt>
                <c:pt idx="33">
                  <c:v>40.511157412528917</c:v>
                </c:pt>
                <c:pt idx="34">
                  <c:v>39.854996867211867</c:v>
                </c:pt>
                <c:pt idx="35">
                  <c:v>39.038066443253172</c:v>
                </c:pt>
                <c:pt idx="36">
                  <c:v>37.953943189022631</c:v>
                </c:pt>
                <c:pt idx="37">
                  <c:v>36.67860735259142</c:v>
                </c:pt>
                <c:pt idx="38">
                  <c:v>35.215722794167839</c:v>
                </c:pt>
                <c:pt idx="39">
                  <c:v>33.582722212729941</c:v>
                </c:pt>
              </c:numCache>
            </c:numRef>
          </c:yVal>
          <c:smooth val="0"/>
          <c:extLst>
            <c:ext xmlns:c16="http://schemas.microsoft.com/office/drawing/2014/chart" uri="{C3380CC4-5D6E-409C-BE32-E72D297353CC}">
              <c16:uniqueId val="{00000024-3A0B-49F3-A9ED-D987743AFF69}"/>
            </c:ext>
          </c:extLst>
        </c:ser>
        <c:ser>
          <c:idx val="7"/>
          <c:order val="7"/>
          <c:tx>
            <c:strRef>
              <c:f>'Results vs Raw (one point)'!$F$3</c:f>
              <c:strCache>
                <c:ptCount val="1"/>
                <c:pt idx="0">
                  <c:v>Hi Adj Dia</c:v>
                </c:pt>
              </c:strCache>
            </c:strRef>
          </c:tx>
          <c:spPr>
            <a:ln w="28575" cap="rnd">
              <a:noFill/>
              <a:round/>
            </a:ln>
            <a:effectLst/>
          </c:spPr>
          <c:marker>
            <c:symbol val="circle"/>
            <c:size val="5"/>
            <c:spPr>
              <a:solidFill>
                <a:schemeClr val="accent2">
                  <a:lumMod val="60000"/>
                </a:schemeClr>
              </a:solidFill>
              <a:ln w="9525">
                <a:solidFill>
                  <a:schemeClr val="accent2">
                    <a:lumMod val="60000"/>
                  </a:schemeClr>
                </a:solidFill>
              </a:ln>
              <a:effectLst/>
            </c:spPr>
          </c:marker>
          <c:dPt>
            <c:idx val="0"/>
            <c:marker>
              <c:symbol val="circle"/>
              <c:size val="5"/>
              <c:spPr>
                <a:solidFill>
                  <a:schemeClr val="accent2">
                    <a:lumMod val="60000"/>
                  </a:schemeClr>
                </a:solidFill>
                <a:ln w="9525">
                  <a:solidFill>
                    <a:schemeClr val="accent2">
                      <a:lumMod val="60000"/>
                    </a:schemeClr>
                  </a:solidFill>
                </a:ln>
                <a:effectLst/>
              </c:spPr>
            </c:marker>
            <c:bubble3D val="0"/>
            <c:extLst>
              <c:ext xmlns:c16="http://schemas.microsoft.com/office/drawing/2014/chart" uri="{C3380CC4-5D6E-409C-BE32-E72D297353CC}">
                <c16:uniqueId val="{00000025-3A0B-49F3-A9ED-D987743AFF69}"/>
              </c:ext>
            </c:extLst>
          </c:dPt>
          <c:dPt>
            <c:idx val="1"/>
            <c:marker>
              <c:symbol val="circle"/>
              <c:size val="5"/>
              <c:spPr>
                <a:solidFill>
                  <a:schemeClr val="accent2">
                    <a:lumMod val="60000"/>
                  </a:schemeClr>
                </a:solidFill>
                <a:ln w="9525">
                  <a:solidFill>
                    <a:schemeClr val="accent2">
                      <a:lumMod val="60000"/>
                    </a:schemeClr>
                  </a:solidFill>
                </a:ln>
                <a:effectLst/>
              </c:spPr>
            </c:marker>
            <c:bubble3D val="0"/>
            <c:extLst>
              <c:ext xmlns:c16="http://schemas.microsoft.com/office/drawing/2014/chart" uri="{C3380CC4-5D6E-409C-BE32-E72D297353CC}">
                <c16:uniqueId val="{00000026-3A0B-49F3-A9ED-D987743AFF69}"/>
              </c:ext>
            </c:extLst>
          </c:dPt>
          <c:dPt>
            <c:idx val="2"/>
            <c:marker>
              <c:symbol val="circle"/>
              <c:size val="5"/>
              <c:spPr>
                <a:solidFill>
                  <a:schemeClr val="accent2">
                    <a:lumMod val="60000"/>
                  </a:schemeClr>
                </a:solidFill>
                <a:ln w="9525">
                  <a:solidFill>
                    <a:schemeClr val="accent2">
                      <a:lumMod val="60000"/>
                    </a:schemeClr>
                  </a:solidFill>
                </a:ln>
                <a:effectLst/>
              </c:spPr>
            </c:marker>
            <c:bubble3D val="0"/>
            <c:extLst>
              <c:ext xmlns:c16="http://schemas.microsoft.com/office/drawing/2014/chart" uri="{C3380CC4-5D6E-409C-BE32-E72D297353CC}">
                <c16:uniqueId val="{00000027-3A0B-49F3-A9ED-D987743AFF69}"/>
              </c:ext>
            </c:extLst>
          </c:dPt>
          <c:dPt>
            <c:idx val="3"/>
            <c:marker>
              <c:symbol val="circle"/>
              <c:size val="5"/>
              <c:spPr>
                <a:solidFill>
                  <a:schemeClr val="accent2">
                    <a:lumMod val="60000"/>
                  </a:schemeClr>
                </a:solidFill>
                <a:ln w="9525">
                  <a:solidFill>
                    <a:schemeClr val="accent2">
                      <a:lumMod val="60000"/>
                    </a:schemeClr>
                  </a:solidFill>
                </a:ln>
                <a:effectLst/>
              </c:spPr>
            </c:marker>
            <c:bubble3D val="0"/>
            <c:extLst>
              <c:ext xmlns:c16="http://schemas.microsoft.com/office/drawing/2014/chart" uri="{C3380CC4-5D6E-409C-BE32-E72D297353CC}">
                <c16:uniqueId val="{00000028-3A0B-49F3-A9ED-D987743AFF69}"/>
              </c:ext>
            </c:extLst>
          </c:dPt>
          <c:dPt>
            <c:idx val="5"/>
            <c:marker>
              <c:symbol val="circle"/>
              <c:size val="5"/>
              <c:spPr>
                <a:solidFill>
                  <a:schemeClr val="accent2">
                    <a:lumMod val="60000"/>
                  </a:schemeClr>
                </a:solidFill>
                <a:ln w="9525">
                  <a:solidFill>
                    <a:schemeClr val="accent2">
                      <a:lumMod val="60000"/>
                    </a:schemeClr>
                  </a:solidFill>
                </a:ln>
                <a:effectLst/>
              </c:spPr>
            </c:marker>
            <c:bubble3D val="0"/>
            <c:extLst>
              <c:ext xmlns:c16="http://schemas.microsoft.com/office/drawing/2014/chart" uri="{C3380CC4-5D6E-409C-BE32-E72D297353CC}">
                <c16:uniqueId val="{00000029-3A0B-49F3-A9ED-D987743AFF69}"/>
              </c:ext>
            </c:extLst>
          </c:dPt>
          <c:dPt>
            <c:idx val="6"/>
            <c:marker>
              <c:symbol val="circle"/>
              <c:size val="5"/>
              <c:spPr>
                <a:solidFill>
                  <a:schemeClr val="accent2">
                    <a:lumMod val="60000"/>
                  </a:schemeClr>
                </a:solidFill>
                <a:ln w="9525">
                  <a:solidFill>
                    <a:schemeClr val="accent2">
                      <a:lumMod val="60000"/>
                    </a:schemeClr>
                  </a:solidFill>
                </a:ln>
                <a:effectLst/>
              </c:spPr>
            </c:marker>
            <c:bubble3D val="0"/>
            <c:extLst>
              <c:ext xmlns:c16="http://schemas.microsoft.com/office/drawing/2014/chart" uri="{C3380CC4-5D6E-409C-BE32-E72D297353CC}">
                <c16:uniqueId val="{0000002A-3A0B-49F3-A9ED-D987743AFF69}"/>
              </c:ext>
            </c:extLst>
          </c:dPt>
          <c:dPt>
            <c:idx val="7"/>
            <c:marker>
              <c:symbol val="circle"/>
              <c:size val="5"/>
              <c:spPr>
                <a:solidFill>
                  <a:schemeClr val="accent2">
                    <a:lumMod val="60000"/>
                  </a:schemeClr>
                </a:solidFill>
                <a:ln w="9525">
                  <a:solidFill>
                    <a:schemeClr val="accent2">
                      <a:lumMod val="60000"/>
                    </a:schemeClr>
                  </a:solidFill>
                </a:ln>
                <a:effectLst/>
              </c:spPr>
            </c:marker>
            <c:bubble3D val="0"/>
            <c:extLst>
              <c:ext xmlns:c16="http://schemas.microsoft.com/office/drawing/2014/chart" uri="{C3380CC4-5D6E-409C-BE32-E72D297353CC}">
                <c16:uniqueId val="{0000002B-3A0B-49F3-A9ED-D987743AFF69}"/>
              </c:ext>
            </c:extLst>
          </c:dPt>
          <c:dPt>
            <c:idx val="8"/>
            <c:marker>
              <c:symbol val="circle"/>
              <c:size val="5"/>
              <c:spPr>
                <a:solidFill>
                  <a:schemeClr val="accent2">
                    <a:lumMod val="60000"/>
                  </a:schemeClr>
                </a:solidFill>
                <a:ln w="9525">
                  <a:solidFill>
                    <a:schemeClr val="accent2">
                      <a:lumMod val="60000"/>
                    </a:schemeClr>
                  </a:solidFill>
                </a:ln>
                <a:effectLst/>
              </c:spPr>
            </c:marker>
            <c:bubble3D val="0"/>
            <c:extLst>
              <c:ext xmlns:c16="http://schemas.microsoft.com/office/drawing/2014/chart" uri="{C3380CC4-5D6E-409C-BE32-E72D297353CC}">
                <c16:uniqueId val="{0000002C-3A0B-49F3-A9ED-D987743AFF69}"/>
              </c:ext>
            </c:extLst>
          </c:dPt>
          <c:dPt>
            <c:idx val="9"/>
            <c:marker>
              <c:symbol val="circle"/>
              <c:size val="5"/>
              <c:spPr>
                <a:solidFill>
                  <a:schemeClr val="accent2">
                    <a:lumMod val="60000"/>
                  </a:schemeClr>
                </a:solidFill>
                <a:ln w="9525">
                  <a:solidFill>
                    <a:schemeClr val="accent2">
                      <a:lumMod val="60000"/>
                    </a:schemeClr>
                  </a:solidFill>
                </a:ln>
                <a:effectLst/>
              </c:spPr>
            </c:marker>
            <c:bubble3D val="0"/>
            <c:extLst>
              <c:ext xmlns:c16="http://schemas.microsoft.com/office/drawing/2014/chart" uri="{C3380CC4-5D6E-409C-BE32-E72D297353CC}">
                <c16:uniqueId val="{0000002D-3A0B-49F3-A9ED-D987743AFF69}"/>
              </c:ext>
            </c:extLst>
          </c:dPt>
          <c:xVal>
            <c:numRef>
              <c:f>'Results vs Raw (one point)'!$D$5:$D$14</c:f>
              <c:numCache>
                <c:formatCode>0</c:formatCode>
                <c:ptCount val="10"/>
                <c:pt idx="0">
                  <c:v>28889.410997576459</c:v>
                </c:pt>
                <c:pt idx="1">
                  <c:v>25957.709881259689</c:v>
                </c:pt>
                <c:pt idx="2">
                  <c:v>22702.232567786919</c:v>
                </c:pt>
                <c:pt idx="3">
                  <c:v>19654.434497928796</c:v>
                </c:pt>
                <c:pt idx="4">
                  <c:v>16821.276079166211</c:v>
                </c:pt>
                <c:pt idx="5">
                  <c:v>13330.758849242509</c:v>
                </c:pt>
                <c:pt idx="6">
                  <c:v>9951.6187016762524</c:v>
                </c:pt>
                <c:pt idx="7">
                  <c:v>6694.6860279106731</c:v>
                </c:pt>
                <c:pt idx="8">
                  <c:v>3764.0619907170289</c:v>
                </c:pt>
                <c:pt idx="9">
                  <c:v>0</c:v>
                </c:pt>
              </c:numCache>
            </c:numRef>
          </c:xVal>
          <c:yVal>
            <c:numRef>
              <c:f>'Results vs Raw (one point)'!$F$5:$F$14</c:f>
              <c:numCache>
                <c:formatCode>0.000</c:formatCode>
                <c:ptCount val="10"/>
                <c:pt idx="0">
                  <c:v>33.565289513752319</c:v>
                </c:pt>
                <c:pt idx="1">
                  <c:v>38.999540802108925</c:v>
                </c:pt>
                <c:pt idx="2">
                  <c:v>41.591692383197625</c:v>
                </c:pt>
                <c:pt idx="3">
                  <c:v>42.908141084767898</c:v>
                </c:pt>
                <c:pt idx="4">
                  <c:v>41.619044072570802</c:v>
                </c:pt>
                <c:pt idx="5">
                  <c:v>38.026361077826458</c:v>
                </c:pt>
                <c:pt idx="6">
                  <c:v>31.002391078923722</c:v>
                </c:pt>
                <c:pt idx="7">
                  <c:v>22.745250605043307</c:v>
                </c:pt>
                <c:pt idx="8">
                  <c:v>20.161527853577677</c:v>
                </c:pt>
                <c:pt idx="9">
                  <c:v>14.76127780037806</c:v>
                </c:pt>
              </c:numCache>
            </c:numRef>
          </c:yVal>
          <c:smooth val="0"/>
          <c:extLst>
            <c:ext xmlns:c16="http://schemas.microsoft.com/office/drawing/2014/chart" uri="{C3380CC4-5D6E-409C-BE32-E72D297353CC}">
              <c16:uniqueId val="{0000002F-3A0B-49F3-A9ED-D987743AFF69}"/>
            </c:ext>
          </c:extLst>
        </c:ser>
        <c:dLbls>
          <c:showLegendKey val="0"/>
          <c:showVal val="0"/>
          <c:showCatName val="0"/>
          <c:showSerName val="0"/>
          <c:showPercent val="0"/>
          <c:showBubbleSize val="0"/>
        </c:dLbls>
        <c:axId val="681945928"/>
        <c:axId val="681931528"/>
      </c:scatterChart>
      <c:valAx>
        <c:axId val="681979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CFM Flow</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7288"/>
        <c:crosses val="autoZero"/>
        <c:crossBetween val="midCat"/>
      </c:valAx>
      <c:valAx>
        <c:axId val="681977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Inches H</a:t>
                </a:r>
                <a:r>
                  <a:rPr lang="en-US" dirty="0">
                    <a:latin typeface="Calibri" panose="020F0502020204030204" pitchFamily="34" charset="0"/>
                    <a:cs typeface="Calibri" panose="020F0502020204030204" pitchFamily="34" charset="0"/>
                  </a:rPr>
                  <a:t>₂O Pressure</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9528"/>
        <c:crosses val="autoZero"/>
        <c:crossBetween val="midCat"/>
      </c:valAx>
      <c:valAx>
        <c:axId val="681931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HP 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45928"/>
        <c:crosses val="max"/>
        <c:crossBetween val="midCat"/>
      </c:valAx>
      <c:valAx>
        <c:axId val="681945928"/>
        <c:scaling>
          <c:orientation val="minMax"/>
        </c:scaling>
        <c:delete val="1"/>
        <c:axPos val="b"/>
        <c:numFmt formatCode="#,##0" sourceLinked="1"/>
        <c:majorTickMark val="out"/>
        <c:minorTickMark val="none"/>
        <c:tickLblPos val="nextTo"/>
        <c:crossAx val="681931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'Results at Speed'!$A$18</c:f>
          <c:strCache>
            <c:ptCount val="1"/>
            <c:pt idx="0">
              <c:v>Performance Curve Results at Speed 1500</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Base!$D$19</c:f>
              <c:strCache>
                <c:ptCount val="1"/>
                <c:pt idx="0">
                  <c:v>Pressure</c:v>
                </c:pt>
              </c:strCache>
            </c:strRef>
          </c:tx>
          <c:spPr>
            <a:ln w="28575" cap="rnd">
              <a:solidFill>
                <a:schemeClr val="accent1"/>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Base!$D$20:$D$59</c:f>
              <c:numCache>
                <c:formatCode>#,##0.00</c:formatCode>
                <c:ptCount val="40"/>
                <c:pt idx="0">
                  <c:v>12.911140469717042</c:v>
                </c:pt>
                <c:pt idx="1">
                  <c:v>13.676332331039756</c:v>
                </c:pt>
                <c:pt idx="2">
                  <c:v>14.312629225186681</c:v>
                </c:pt>
                <c:pt idx="3">
                  <c:v>14.811615387779618</c:v>
                </c:pt>
                <c:pt idx="4">
                  <c:v>15.173290818818565</c:v>
                </c:pt>
                <c:pt idx="5">
                  <c:v>15.397655518303523</c:v>
                </c:pt>
                <c:pt idx="6">
                  <c:v>15.398490828510749</c:v>
                </c:pt>
                <c:pt idx="7">
                  <c:v>15.295263349993018</c:v>
                </c:pt>
                <c:pt idx="8">
                  <c:v>15.12525704029456</c:v>
                </c:pt>
                <c:pt idx="9">
                  <c:v>14.91905717690614</c:v>
                </c:pt>
                <c:pt idx="10">
                  <c:v>14.764633175996511</c:v>
                </c:pt>
                <c:pt idx="11">
                  <c:v>14.619017219363736</c:v>
                </c:pt>
                <c:pt idx="12">
                  <c:v>14.491133419007248</c:v>
                </c:pt>
                <c:pt idx="13">
                  <c:v>14.390887627995845</c:v>
                </c:pt>
                <c:pt idx="14">
                  <c:v>14.406137093972728</c:v>
                </c:pt>
                <c:pt idx="15">
                  <c:v>14.506557187722919</c:v>
                </c:pt>
                <c:pt idx="16">
                  <c:v>14.602297309408669</c:v>
                </c:pt>
                <c:pt idx="17">
                  <c:v>14.66225175291887</c:v>
                </c:pt>
                <c:pt idx="18">
                  <c:v>14.655314812142379</c:v>
                </c:pt>
                <c:pt idx="19">
                  <c:v>14.397822970211401</c:v>
                </c:pt>
                <c:pt idx="20">
                  <c:v>14.050394403166329</c:v>
                </c:pt>
                <c:pt idx="21">
                  <c:v>13.628987895911024</c:v>
                </c:pt>
                <c:pt idx="22">
                  <c:v>13.147047288521662</c:v>
                </c:pt>
                <c:pt idx="23">
                  <c:v>12.631073331507579</c:v>
                </c:pt>
                <c:pt idx="24">
                  <c:v>12.111349159060797</c:v>
                </c:pt>
                <c:pt idx="25">
                  <c:v>11.544405803633786</c:v>
                </c:pt>
                <c:pt idx="26">
                  <c:v>10.926292796828779</c:v>
                </c:pt>
                <c:pt idx="27">
                  <c:v>10.230595675193911</c:v>
                </c:pt>
                <c:pt idx="28">
                  <c:v>9.4526264323519058</c:v>
                </c:pt>
                <c:pt idx="29">
                  <c:v>8.638558675731673</c:v>
                </c:pt>
                <c:pt idx="30">
                  <c:v>7.8047370761669299</c:v>
                </c:pt>
                <c:pt idx="31">
                  <c:v>6.9959906557075726</c:v>
                </c:pt>
                <c:pt idx="32">
                  <c:v>6.256074180543834</c:v>
                </c:pt>
                <c:pt idx="33">
                  <c:v>5.5074217954829408</c:v>
                </c:pt>
                <c:pt idx="34">
                  <c:v>4.7351936381358826</c:v>
                </c:pt>
                <c:pt idx="35">
                  <c:v>3.9245498461135071</c:v>
                </c:pt>
                <c:pt idx="36">
                  <c:v>3.0240415026055523</c:v>
                </c:pt>
                <c:pt idx="37">
                  <c:v>2.0684629686679834</c:v>
                </c:pt>
                <c:pt idx="38">
                  <c:v>1.0607894956291126</c:v>
                </c:pt>
                <c:pt idx="39">
                  <c:v>1.1876637558895453E-2</c:v>
                </c:pt>
              </c:numCache>
            </c:numRef>
          </c:yVal>
          <c:smooth val="0"/>
          <c:extLst>
            <c:ext xmlns:c16="http://schemas.microsoft.com/office/drawing/2014/chart" uri="{C3380CC4-5D6E-409C-BE32-E72D297353CC}">
              <c16:uniqueId val="{00000000-F607-49E0-AF5E-2F93043D66E4}"/>
            </c:ext>
          </c:extLst>
        </c:ser>
        <c:ser>
          <c:idx val="2"/>
          <c:order val="2"/>
          <c:tx>
            <c:v>Adj Data Points Press</c:v>
          </c:tx>
          <c:spPr>
            <a:ln w="28575" cap="rnd">
              <a:noFill/>
              <a:round/>
            </a:ln>
            <a:effectLst/>
          </c:spPr>
          <c:marker>
            <c:symbol val="circle"/>
            <c:size val="5"/>
            <c:spPr>
              <a:solidFill>
                <a:schemeClr val="accent3"/>
              </a:solidFill>
              <a:ln w="9525">
                <a:solidFill>
                  <a:schemeClr val="accent3"/>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Base!$D$5:$D$14</c:f>
              <c:numCache>
                <c:formatCode>0.000</c:formatCode>
                <c:ptCount val="10"/>
                <c:pt idx="0">
                  <c:v>1.0210834889967657E-3</c:v>
                </c:pt>
                <c:pt idx="1">
                  <c:v>3.8660952468283583</c:v>
                </c:pt>
                <c:pt idx="2">
                  <c:v>7.2218108906627032</c:v>
                </c:pt>
                <c:pt idx="3">
                  <c:v>10.544538816517198</c:v>
                </c:pt>
                <c:pt idx="4">
                  <c:v>12.755346356169472</c:v>
                </c:pt>
                <c:pt idx="5">
                  <c:v>14.65451048908708</c:v>
                </c:pt>
                <c:pt idx="6">
                  <c:v>14.358736947324044</c:v>
                </c:pt>
                <c:pt idx="7">
                  <c:v>14.915557677351995</c:v>
                </c:pt>
                <c:pt idx="8">
                  <c:v>15.407550776645717</c:v>
                </c:pt>
                <c:pt idx="9">
                  <c:v>12.902724705338848</c:v>
                </c:pt>
              </c:numCache>
            </c:numRef>
          </c:yVal>
          <c:smooth val="0"/>
          <c:extLst>
            <c:ext xmlns:c16="http://schemas.microsoft.com/office/drawing/2014/chart" uri="{C3380CC4-5D6E-409C-BE32-E72D297353CC}">
              <c16:uniqueId val="{00000001-F607-49E0-AF5E-2F93043D66E4}"/>
            </c:ext>
          </c:extLst>
        </c:ser>
        <c:ser>
          <c:idx val="4"/>
          <c:order val="4"/>
          <c:tx>
            <c:strRef>
              <c:f>'Results at Speed'!$D$19</c:f>
              <c:strCache>
                <c:ptCount val="1"/>
                <c:pt idx="0">
                  <c:v>Pressure</c:v>
                </c:pt>
              </c:strCache>
            </c:strRef>
          </c:tx>
          <c:spPr>
            <a:ln w="28575" cap="rnd">
              <a:solidFill>
                <a:schemeClr val="accent5"/>
              </a:solidFill>
              <a:round/>
            </a:ln>
            <a:effectLst/>
          </c:spPr>
          <c:marker>
            <c:symbol val="none"/>
          </c:marker>
          <c:xVal>
            <c:numRef>
              <c:f>'Results at Speed'!$C$20:$C$59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'Results at Speed'!$D$20:$D$59</c:f>
              <c:numCache>
                <c:formatCode>#,##0.00</c:formatCode>
                <c:ptCount val="40"/>
                <c:pt idx="0">
                  <c:v>12.911140469717042</c:v>
                </c:pt>
                <c:pt idx="1">
                  <c:v>13.676332331039756</c:v>
                </c:pt>
                <c:pt idx="2">
                  <c:v>14.312629225186681</c:v>
                </c:pt>
                <c:pt idx="3">
                  <c:v>14.811615387779618</c:v>
                </c:pt>
                <c:pt idx="4">
                  <c:v>15.173290818818565</c:v>
                </c:pt>
                <c:pt idx="5">
                  <c:v>15.397655518303523</c:v>
                </c:pt>
                <c:pt idx="6">
                  <c:v>15.398490828510749</c:v>
                </c:pt>
                <c:pt idx="7">
                  <c:v>15.295263349993018</c:v>
                </c:pt>
                <c:pt idx="8">
                  <c:v>15.12525704029456</c:v>
                </c:pt>
                <c:pt idx="9">
                  <c:v>14.91905717690614</c:v>
                </c:pt>
                <c:pt idx="10">
                  <c:v>14.764633175996511</c:v>
                </c:pt>
                <c:pt idx="11">
                  <c:v>14.619017219363736</c:v>
                </c:pt>
                <c:pt idx="12">
                  <c:v>14.491133419007248</c:v>
                </c:pt>
                <c:pt idx="13">
                  <c:v>14.390887627995845</c:v>
                </c:pt>
                <c:pt idx="14">
                  <c:v>14.406137093972728</c:v>
                </c:pt>
                <c:pt idx="15">
                  <c:v>14.506557187722919</c:v>
                </c:pt>
                <c:pt idx="16">
                  <c:v>14.602297309408669</c:v>
                </c:pt>
                <c:pt idx="17">
                  <c:v>14.66225175291887</c:v>
                </c:pt>
                <c:pt idx="18">
                  <c:v>14.655314812142379</c:v>
                </c:pt>
                <c:pt idx="19">
                  <c:v>14.397822970211401</c:v>
                </c:pt>
                <c:pt idx="20">
                  <c:v>14.050394403166329</c:v>
                </c:pt>
                <c:pt idx="21">
                  <c:v>13.628987895911024</c:v>
                </c:pt>
                <c:pt idx="22">
                  <c:v>13.147047288521662</c:v>
                </c:pt>
                <c:pt idx="23">
                  <c:v>12.631073331507579</c:v>
                </c:pt>
                <c:pt idx="24">
                  <c:v>12.111349159060797</c:v>
                </c:pt>
                <c:pt idx="25">
                  <c:v>11.544405803633786</c:v>
                </c:pt>
                <c:pt idx="26">
                  <c:v>10.926292796828779</c:v>
                </c:pt>
                <c:pt idx="27">
                  <c:v>10.230595675193911</c:v>
                </c:pt>
                <c:pt idx="28">
                  <c:v>9.4526264323519058</c:v>
                </c:pt>
                <c:pt idx="29">
                  <c:v>8.638558675731673</c:v>
                </c:pt>
                <c:pt idx="30">
                  <c:v>7.8047370761669299</c:v>
                </c:pt>
                <c:pt idx="31">
                  <c:v>6.9959906557075726</c:v>
                </c:pt>
                <c:pt idx="32">
                  <c:v>6.256074180543834</c:v>
                </c:pt>
                <c:pt idx="33">
                  <c:v>5.5074217954829408</c:v>
                </c:pt>
                <c:pt idx="34">
                  <c:v>4.7351936381358826</c:v>
                </c:pt>
                <c:pt idx="35">
                  <c:v>3.9245498461135071</c:v>
                </c:pt>
                <c:pt idx="36">
                  <c:v>3.0240415026055523</c:v>
                </c:pt>
                <c:pt idx="37">
                  <c:v>2.0684629686679834</c:v>
                </c:pt>
                <c:pt idx="38">
                  <c:v>1.0607894956291126</c:v>
                </c:pt>
                <c:pt idx="39">
                  <c:v>1.1876637558895453E-2</c:v>
                </c:pt>
              </c:numCache>
            </c:numRef>
          </c:yVal>
          <c:smooth val="0"/>
          <c:extLst>
            <c:ext xmlns:c16="http://schemas.microsoft.com/office/drawing/2014/chart" uri="{C3380CC4-5D6E-409C-BE32-E72D297353CC}">
              <c16:uniqueId val="{00000002-F607-49E0-AF5E-2F93043D66E4}"/>
            </c:ext>
          </c:extLst>
        </c:ser>
        <c:ser>
          <c:idx val="6"/>
          <c:order val="6"/>
          <c:tx>
            <c:strRef>
              <c:f>'Results at Speed'!$D$3</c:f>
              <c:strCache>
                <c:ptCount val="1"/>
                <c:pt idx="0">
                  <c:v>Ps Adj Speed</c:v>
                </c:pt>
              </c:strCache>
            </c:strRef>
          </c:tx>
          <c:spPr>
            <a:ln w="28575"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'Results at Speed'!$E$5:$E$14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'Results at Speed'!$D$5:$D$14</c:f>
              <c:numCache>
                <c:formatCode>0.000</c:formatCode>
                <c:ptCount val="10"/>
                <c:pt idx="0">
                  <c:v>1.0210834889967657E-3</c:v>
                </c:pt>
                <c:pt idx="1">
                  <c:v>3.8660952468283583</c:v>
                </c:pt>
                <c:pt idx="2">
                  <c:v>7.2218108906627032</c:v>
                </c:pt>
                <c:pt idx="3">
                  <c:v>10.544538816517198</c:v>
                </c:pt>
                <c:pt idx="4">
                  <c:v>12.755346356169472</c:v>
                </c:pt>
                <c:pt idx="5">
                  <c:v>14.65451048908708</c:v>
                </c:pt>
                <c:pt idx="6">
                  <c:v>14.358736947324044</c:v>
                </c:pt>
                <c:pt idx="7">
                  <c:v>14.915557677351995</c:v>
                </c:pt>
                <c:pt idx="8">
                  <c:v>15.407550776645717</c:v>
                </c:pt>
                <c:pt idx="9">
                  <c:v>12.902724705338848</c:v>
                </c:pt>
              </c:numCache>
            </c:numRef>
          </c:yVal>
          <c:smooth val="0"/>
          <c:extLst>
            <c:ext xmlns:c16="http://schemas.microsoft.com/office/drawing/2014/chart" uri="{C3380CC4-5D6E-409C-BE32-E72D297353CC}">
              <c16:uniqueId val="{00000003-F607-49E0-AF5E-2F93043D66E4}"/>
            </c:ext>
          </c:extLst>
        </c:ser>
        <c:dLbls>
          <c:showLegendKey val="0"/>
          <c:showVal val="0"/>
          <c:showCatName val="0"/>
          <c:showSerName val="0"/>
          <c:showPercent val="0"/>
          <c:showBubbleSize val="0"/>
        </c:dLbls>
        <c:axId val="681979528"/>
        <c:axId val="681977288"/>
      </c:scatterChart>
      <c:scatterChart>
        <c:scatterStyle val="lineMarker"/>
        <c:varyColors val="0"/>
        <c:ser>
          <c:idx val="1"/>
          <c:order val="1"/>
          <c:tx>
            <c:strRef>
              <c:f>Base!$E$19</c:f>
              <c:strCache>
                <c:ptCount val="1"/>
                <c:pt idx="0">
                  <c:v>Power</c:v>
                </c:pt>
              </c:strCache>
            </c:strRef>
          </c:tx>
          <c:spPr>
            <a:ln w="28575" cap="rnd">
              <a:solidFill>
                <a:schemeClr val="accent2"/>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Base!$E$20:$E$59</c:f>
              <c:numCache>
                <c:formatCode>#,##0.0</c:formatCode>
                <c:ptCount val="40"/>
                <c:pt idx="0">
                  <c:v>15.23952211341398</c:v>
                </c:pt>
                <c:pt idx="1">
                  <c:v>16.466174034340828</c:v>
                </c:pt>
                <c:pt idx="2">
                  <c:v>17.620337672568191</c:v>
                </c:pt>
                <c:pt idx="3">
                  <c:v>18.689196078490845</c:v>
                </c:pt>
                <c:pt idx="4">
                  <c:v>19.672749252108783</c:v>
                </c:pt>
                <c:pt idx="5">
                  <c:v>20.570997193422009</c:v>
                </c:pt>
                <c:pt idx="6">
                  <c:v>21.137310903357715</c:v>
                </c:pt>
                <c:pt idx="7">
                  <c:v>21.713425325312599</c:v>
                </c:pt>
                <c:pt idx="8">
                  <c:v>22.405991448450369</c:v>
                </c:pt>
                <c:pt idx="9">
                  <c:v>23.302498646568534</c:v>
                </c:pt>
                <c:pt idx="10">
                  <c:v>24.980044687509334</c:v>
                </c:pt>
                <c:pt idx="11">
                  <c:v>26.898555059146844</c:v>
                </c:pt>
                <c:pt idx="12">
                  <c:v>28.96070345809531</c:v>
                </c:pt>
                <c:pt idx="13">
                  <c:v>31.077539914210348</c:v>
                </c:pt>
                <c:pt idx="14">
                  <c:v>33.030949922044194</c:v>
                </c:pt>
                <c:pt idx="15">
                  <c:v>34.798644942945579</c:v>
                </c:pt>
                <c:pt idx="16">
                  <c:v>36.456970264841459</c:v>
                </c:pt>
                <c:pt idx="17">
                  <c:v>37.984931584223887</c:v>
                </c:pt>
                <c:pt idx="18">
                  <c:v>39.361534597584892</c:v>
                </c:pt>
                <c:pt idx="19">
                  <c:v>40.438293282981242</c:v>
                </c:pt>
                <c:pt idx="20">
                  <c:v>41.354435924521674</c:v>
                </c:pt>
                <c:pt idx="21">
                  <c:v>42.128299753458869</c:v>
                </c:pt>
                <c:pt idx="22">
                  <c:v>42.776120275566676</c:v>
                </c:pt>
                <c:pt idx="23">
                  <c:v>43.339327127731721</c:v>
                </c:pt>
                <c:pt idx="24">
                  <c:v>43.866648294401948</c:v>
                </c:pt>
                <c:pt idx="25">
                  <c:v>44.26450243420345</c:v>
                </c:pt>
                <c:pt idx="26">
                  <c:v>44.515561639072644</c:v>
                </c:pt>
                <c:pt idx="27">
                  <c:v>44.555642128853748</c:v>
                </c:pt>
                <c:pt idx="28">
                  <c:v>44.365877623294836</c:v>
                </c:pt>
                <c:pt idx="29">
                  <c:v>44.033490063102448</c:v>
                </c:pt>
                <c:pt idx="30">
                  <c:v>43.583483567336316</c:v>
                </c:pt>
                <c:pt idx="31">
                  <c:v>43.090673838112394</c:v>
                </c:pt>
                <c:pt idx="32">
                  <c:v>42.627997988683774</c:v>
                </c:pt>
                <c:pt idx="33">
                  <c:v>42.056235510645024</c:v>
                </c:pt>
                <c:pt idx="34">
                  <c:v>41.345857037110193</c:v>
                </c:pt>
                <c:pt idx="35">
                  <c:v>40.467333201193412</c:v>
                </c:pt>
                <c:pt idx="36">
                  <c:v>39.318287451112624</c:v>
                </c:pt>
                <c:pt idx="37">
                  <c:v>37.967955971553451</c:v>
                </c:pt>
                <c:pt idx="38">
                  <c:v>36.422259119847794</c:v>
                </c:pt>
                <c:pt idx="39">
                  <c:v>34.699574576826265</c:v>
                </c:pt>
              </c:numCache>
            </c:numRef>
          </c:yVal>
          <c:smooth val="0"/>
          <c:extLst>
            <c:ext xmlns:c16="http://schemas.microsoft.com/office/drawing/2014/chart" uri="{C3380CC4-5D6E-409C-BE32-E72D297353CC}">
              <c16:uniqueId val="{00000004-F607-49E0-AF5E-2F93043D66E4}"/>
            </c:ext>
          </c:extLst>
        </c:ser>
        <c:ser>
          <c:idx val="3"/>
          <c:order val="3"/>
          <c:tx>
            <c:v>Adj Data Points Power</c:v>
          </c:tx>
          <c:spPr>
            <a:ln w="28575" cap="rnd">
              <a:noFill/>
              <a:round/>
            </a:ln>
            <a:effectLst/>
          </c:spPr>
          <c:marker>
            <c:symbol val="circle"/>
            <c:size val="5"/>
            <c:spPr>
              <a:solidFill>
                <a:schemeClr val="accent4"/>
              </a:solidFill>
              <a:ln w="9525">
                <a:solidFill>
                  <a:schemeClr val="accent4"/>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Base!$F$5:$F$14</c:f>
              <c:numCache>
                <c:formatCode>0.000</c:formatCode>
                <c:ptCount val="10"/>
                <c:pt idx="0">
                  <c:v>34.6811968959924</c:v>
                </c:pt>
                <c:pt idx="1">
                  <c:v>40.398908879789673</c:v>
                </c:pt>
                <c:pt idx="2">
                  <c:v>43.214390996721697</c:v>
                </c:pt>
                <c:pt idx="3">
                  <c:v>44.586894847616705</c:v>
                </c:pt>
                <c:pt idx="4">
                  <c:v>43.187712581772992</c:v>
                </c:pt>
                <c:pt idx="5">
                  <c:v>39.381715162330082</c:v>
                </c:pt>
                <c:pt idx="6">
                  <c:v>31.982732962566203</c:v>
                </c:pt>
                <c:pt idx="7">
                  <c:v>23.319330972569183</c:v>
                </c:pt>
                <c:pt idx="8">
                  <c:v>20.626802661860072</c:v>
                </c:pt>
                <c:pt idx="9">
                  <c:v>15.226705163808758</c:v>
                </c:pt>
              </c:numCache>
            </c:numRef>
          </c:yVal>
          <c:smooth val="0"/>
          <c:extLst>
            <c:ext xmlns:c16="http://schemas.microsoft.com/office/drawing/2014/chart" uri="{C3380CC4-5D6E-409C-BE32-E72D297353CC}">
              <c16:uniqueId val="{00000005-F607-49E0-AF5E-2F93043D66E4}"/>
            </c:ext>
          </c:extLst>
        </c:ser>
        <c:ser>
          <c:idx val="5"/>
          <c:order val="5"/>
          <c:tx>
            <c:strRef>
              <c:f>'Results at Speed'!$E$19</c:f>
              <c:strCache>
                <c:ptCount val="1"/>
                <c:pt idx="0">
                  <c:v>Power</c:v>
                </c:pt>
              </c:strCache>
            </c:strRef>
          </c:tx>
          <c:spPr>
            <a:ln w="28575" cap="rnd">
              <a:solidFill>
                <a:schemeClr val="accent6"/>
              </a:solidFill>
              <a:round/>
            </a:ln>
            <a:effectLst/>
          </c:spPr>
          <c:marker>
            <c:symbol val="none"/>
          </c:marker>
          <c:xVal>
            <c:numRef>
              <c:f>'Results at Speed'!$C$20:$C$59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'Results at Speed'!$E$20:$E$59</c:f>
              <c:numCache>
                <c:formatCode>#,##0.0</c:formatCode>
                <c:ptCount val="40"/>
                <c:pt idx="0">
                  <c:v>15.23952211341398</c:v>
                </c:pt>
                <c:pt idx="1">
                  <c:v>16.466174034340828</c:v>
                </c:pt>
                <c:pt idx="2">
                  <c:v>17.620337672568191</c:v>
                </c:pt>
                <c:pt idx="3">
                  <c:v>18.689196078490845</c:v>
                </c:pt>
                <c:pt idx="4">
                  <c:v>19.672749252108783</c:v>
                </c:pt>
                <c:pt idx="5">
                  <c:v>20.570997193422009</c:v>
                </c:pt>
                <c:pt idx="6">
                  <c:v>21.137310903357715</c:v>
                </c:pt>
                <c:pt idx="7">
                  <c:v>21.713425325312599</c:v>
                </c:pt>
                <c:pt idx="8">
                  <c:v>22.405991448450369</c:v>
                </c:pt>
                <c:pt idx="9">
                  <c:v>23.302498646568534</c:v>
                </c:pt>
                <c:pt idx="10">
                  <c:v>24.980044687509334</c:v>
                </c:pt>
                <c:pt idx="11">
                  <c:v>26.898555059146844</c:v>
                </c:pt>
                <c:pt idx="12">
                  <c:v>28.96070345809531</c:v>
                </c:pt>
                <c:pt idx="13">
                  <c:v>31.077539914210348</c:v>
                </c:pt>
                <c:pt idx="14">
                  <c:v>33.030949922044194</c:v>
                </c:pt>
                <c:pt idx="15">
                  <c:v>34.798644942945579</c:v>
                </c:pt>
                <c:pt idx="16">
                  <c:v>36.456970264841459</c:v>
                </c:pt>
                <c:pt idx="17">
                  <c:v>37.984931584223887</c:v>
                </c:pt>
                <c:pt idx="18">
                  <c:v>39.361534597584892</c:v>
                </c:pt>
                <c:pt idx="19">
                  <c:v>40.438293282981242</c:v>
                </c:pt>
                <c:pt idx="20">
                  <c:v>41.354435924521674</c:v>
                </c:pt>
                <c:pt idx="21">
                  <c:v>42.128299753458869</c:v>
                </c:pt>
                <c:pt idx="22">
                  <c:v>42.776120275566676</c:v>
                </c:pt>
                <c:pt idx="23">
                  <c:v>43.339327127731721</c:v>
                </c:pt>
                <c:pt idx="24">
                  <c:v>43.866648294401948</c:v>
                </c:pt>
                <c:pt idx="25">
                  <c:v>44.26450243420345</c:v>
                </c:pt>
                <c:pt idx="26">
                  <c:v>44.515561639072644</c:v>
                </c:pt>
                <c:pt idx="27">
                  <c:v>44.555642128853748</c:v>
                </c:pt>
                <c:pt idx="28">
                  <c:v>44.365877623294836</c:v>
                </c:pt>
                <c:pt idx="29">
                  <c:v>44.033490063102448</c:v>
                </c:pt>
                <c:pt idx="30">
                  <c:v>43.583483567336316</c:v>
                </c:pt>
                <c:pt idx="31">
                  <c:v>43.090673838112394</c:v>
                </c:pt>
                <c:pt idx="32">
                  <c:v>42.627997988683774</c:v>
                </c:pt>
                <c:pt idx="33">
                  <c:v>42.056235510645024</c:v>
                </c:pt>
                <c:pt idx="34">
                  <c:v>41.345857037110193</c:v>
                </c:pt>
                <c:pt idx="35">
                  <c:v>40.467333201193412</c:v>
                </c:pt>
                <c:pt idx="36">
                  <c:v>39.318287451112624</c:v>
                </c:pt>
                <c:pt idx="37">
                  <c:v>37.967955971553451</c:v>
                </c:pt>
                <c:pt idx="38">
                  <c:v>36.422259119847794</c:v>
                </c:pt>
                <c:pt idx="39">
                  <c:v>34.699574576826265</c:v>
                </c:pt>
              </c:numCache>
            </c:numRef>
          </c:yVal>
          <c:smooth val="0"/>
          <c:extLst>
            <c:ext xmlns:c16="http://schemas.microsoft.com/office/drawing/2014/chart" uri="{C3380CC4-5D6E-409C-BE32-E72D297353CC}">
              <c16:uniqueId val="{00000006-F607-49E0-AF5E-2F93043D66E4}"/>
            </c:ext>
          </c:extLst>
        </c:ser>
        <c:ser>
          <c:idx val="7"/>
          <c:order val="7"/>
          <c:tx>
            <c:strRef>
              <c:f>'Results at Speed'!$F$3</c:f>
              <c:strCache>
                <c:ptCount val="1"/>
                <c:pt idx="0">
                  <c:v>Hi Adj Speed</c:v>
                </c:pt>
              </c:strCache>
            </c:strRef>
          </c:tx>
          <c:spPr>
            <a:ln w="28575"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'Results at Speed'!$E$5:$E$14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'Results at Speed'!$F$5:$F$14</c:f>
              <c:numCache>
                <c:formatCode>0.000</c:formatCode>
                <c:ptCount val="10"/>
                <c:pt idx="0">
                  <c:v>34.6811968959924</c:v>
                </c:pt>
                <c:pt idx="1">
                  <c:v>40.398908879789673</c:v>
                </c:pt>
                <c:pt idx="2">
                  <c:v>43.214390996721697</c:v>
                </c:pt>
                <c:pt idx="3">
                  <c:v>44.586894847616705</c:v>
                </c:pt>
                <c:pt idx="4">
                  <c:v>43.187712581772992</c:v>
                </c:pt>
                <c:pt idx="5">
                  <c:v>39.381715162330082</c:v>
                </c:pt>
                <c:pt idx="6">
                  <c:v>31.982732962566203</c:v>
                </c:pt>
                <c:pt idx="7">
                  <c:v>23.319330972569183</c:v>
                </c:pt>
                <c:pt idx="8">
                  <c:v>20.626802661860072</c:v>
                </c:pt>
                <c:pt idx="9">
                  <c:v>15.226705163808758</c:v>
                </c:pt>
              </c:numCache>
            </c:numRef>
          </c:yVal>
          <c:smooth val="0"/>
          <c:extLst>
            <c:ext xmlns:c16="http://schemas.microsoft.com/office/drawing/2014/chart" uri="{C3380CC4-5D6E-409C-BE32-E72D297353CC}">
              <c16:uniqueId val="{00000007-F607-49E0-AF5E-2F93043D66E4}"/>
            </c:ext>
          </c:extLst>
        </c:ser>
        <c:dLbls>
          <c:showLegendKey val="0"/>
          <c:showVal val="0"/>
          <c:showCatName val="0"/>
          <c:showSerName val="0"/>
          <c:showPercent val="0"/>
          <c:showBubbleSize val="0"/>
        </c:dLbls>
        <c:axId val="681945928"/>
        <c:axId val="681931528"/>
      </c:scatterChart>
      <c:valAx>
        <c:axId val="681979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CFM Flow</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7288"/>
        <c:crosses val="autoZero"/>
        <c:crossBetween val="midCat"/>
      </c:valAx>
      <c:valAx>
        <c:axId val="681977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Inches H₂O Pressure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9528"/>
        <c:crosses val="autoZero"/>
        <c:crossBetween val="midCat"/>
      </c:valAx>
      <c:valAx>
        <c:axId val="681931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HP 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45928"/>
        <c:crosses val="max"/>
        <c:crossBetween val="midCat"/>
      </c:valAx>
      <c:valAx>
        <c:axId val="681945928"/>
        <c:scaling>
          <c:orientation val="minMax"/>
        </c:scaling>
        <c:delete val="1"/>
        <c:axPos val="b"/>
        <c:numFmt formatCode="#,##0" sourceLinked="1"/>
        <c:majorTickMark val="out"/>
        <c:minorTickMark val="none"/>
        <c:tickLblPos val="nextTo"/>
        <c:crossAx val="681931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'Results at Speed 1500 to'!$A$18</c:f>
          <c:strCache>
            <c:ptCount val="1"/>
            <c:pt idx="0">
              <c:v>Performance Curve Results at Speed 1500 to 1800</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Base!$D$19</c:f>
              <c:strCache>
                <c:ptCount val="1"/>
                <c:pt idx="0">
                  <c:v>Pressure</c:v>
                </c:pt>
              </c:strCache>
            </c:strRef>
          </c:tx>
          <c:spPr>
            <a:ln w="28575" cap="rnd">
              <a:solidFill>
                <a:schemeClr val="accent1"/>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Base!$D$20:$D$59</c:f>
              <c:numCache>
                <c:formatCode>#,##0.00</c:formatCode>
                <c:ptCount val="40"/>
                <c:pt idx="0">
                  <c:v>12.911140469717042</c:v>
                </c:pt>
                <c:pt idx="1">
                  <c:v>13.676332331039756</c:v>
                </c:pt>
                <c:pt idx="2">
                  <c:v>14.312629225186681</c:v>
                </c:pt>
                <c:pt idx="3">
                  <c:v>14.811615387779618</c:v>
                </c:pt>
                <c:pt idx="4">
                  <c:v>15.173290818818565</c:v>
                </c:pt>
                <c:pt idx="5">
                  <c:v>15.397655518303523</c:v>
                </c:pt>
                <c:pt idx="6">
                  <c:v>15.398490828510749</c:v>
                </c:pt>
                <c:pt idx="7">
                  <c:v>15.295263349993018</c:v>
                </c:pt>
                <c:pt idx="8">
                  <c:v>15.12525704029456</c:v>
                </c:pt>
                <c:pt idx="9">
                  <c:v>14.91905717690614</c:v>
                </c:pt>
                <c:pt idx="10">
                  <c:v>14.764633175996511</c:v>
                </c:pt>
                <c:pt idx="11">
                  <c:v>14.619017219363736</c:v>
                </c:pt>
                <c:pt idx="12">
                  <c:v>14.491133419007248</c:v>
                </c:pt>
                <c:pt idx="13">
                  <c:v>14.390887627995845</c:v>
                </c:pt>
                <c:pt idx="14">
                  <c:v>14.406137093972728</c:v>
                </c:pt>
                <c:pt idx="15">
                  <c:v>14.506557187722919</c:v>
                </c:pt>
                <c:pt idx="16">
                  <c:v>14.602297309408669</c:v>
                </c:pt>
                <c:pt idx="17">
                  <c:v>14.66225175291887</c:v>
                </c:pt>
                <c:pt idx="18">
                  <c:v>14.655314812142379</c:v>
                </c:pt>
                <c:pt idx="19">
                  <c:v>14.397822970211401</c:v>
                </c:pt>
                <c:pt idx="20">
                  <c:v>14.050394403166329</c:v>
                </c:pt>
                <c:pt idx="21">
                  <c:v>13.628987895911024</c:v>
                </c:pt>
                <c:pt idx="22">
                  <c:v>13.147047288521662</c:v>
                </c:pt>
                <c:pt idx="23">
                  <c:v>12.631073331507579</c:v>
                </c:pt>
                <c:pt idx="24">
                  <c:v>12.111349159060797</c:v>
                </c:pt>
                <c:pt idx="25">
                  <c:v>11.544405803633786</c:v>
                </c:pt>
                <c:pt idx="26">
                  <c:v>10.926292796828779</c:v>
                </c:pt>
                <c:pt idx="27">
                  <c:v>10.230595675193911</c:v>
                </c:pt>
                <c:pt idx="28">
                  <c:v>9.4526264323519058</c:v>
                </c:pt>
                <c:pt idx="29">
                  <c:v>8.638558675731673</c:v>
                </c:pt>
                <c:pt idx="30">
                  <c:v>7.8047370761669299</c:v>
                </c:pt>
                <c:pt idx="31">
                  <c:v>6.9959906557075726</c:v>
                </c:pt>
                <c:pt idx="32">
                  <c:v>6.256074180543834</c:v>
                </c:pt>
                <c:pt idx="33">
                  <c:v>5.5074217954829408</c:v>
                </c:pt>
                <c:pt idx="34">
                  <c:v>4.7351936381358826</c:v>
                </c:pt>
                <c:pt idx="35">
                  <c:v>3.9245498461135071</c:v>
                </c:pt>
                <c:pt idx="36">
                  <c:v>3.0240415026055523</c:v>
                </c:pt>
                <c:pt idx="37">
                  <c:v>2.0684629686679834</c:v>
                </c:pt>
                <c:pt idx="38">
                  <c:v>1.0607894956291126</c:v>
                </c:pt>
                <c:pt idx="39">
                  <c:v>1.1876637558895453E-2</c:v>
                </c:pt>
              </c:numCache>
            </c:numRef>
          </c:yVal>
          <c:smooth val="0"/>
          <c:extLst>
            <c:ext xmlns:c16="http://schemas.microsoft.com/office/drawing/2014/chart" uri="{C3380CC4-5D6E-409C-BE32-E72D297353CC}">
              <c16:uniqueId val="{00000000-C4A4-4164-9970-D625FFE84D35}"/>
            </c:ext>
          </c:extLst>
        </c:ser>
        <c:ser>
          <c:idx val="2"/>
          <c:order val="2"/>
          <c:tx>
            <c:v>Adj Data Points Press</c:v>
          </c:tx>
          <c:spPr>
            <a:ln w="28575" cap="rnd">
              <a:noFill/>
              <a:round/>
            </a:ln>
            <a:effectLst/>
          </c:spPr>
          <c:marker>
            <c:symbol val="circle"/>
            <c:size val="5"/>
            <c:spPr>
              <a:solidFill>
                <a:schemeClr val="accent3"/>
              </a:solidFill>
              <a:ln w="9525">
                <a:solidFill>
                  <a:schemeClr val="accent3"/>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Base!$D$5:$D$14</c:f>
              <c:numCache>
                <c:formatCode>0.000</c:formatCode>
                <c:ptCount val="10"/>
                <c:pt idx="0">
                  <c:v>1.0210834889967657E-3</c:v>
                </c:pt>
                <c:pt idx="1">
                  <c:v>3.8660952468283583</c:v>
                </c:pt>
                <c:pt idx="2">
                  <c:v>7.2218108906627032</c:v>
                </c:pt>
                <c:pt idx="3">
                  <c:v>10.544538816517198</c:v>
                </c:pt>
                <c:pt idx="4">
                  <c:v>12.755346356169472</c:v>
                </c:pt>
                <c:pt idx="5">
                  <c:v>14.65451048908708</c:v>
                </c:pt>
                <c:pt idx="6">
                  <c:v>14.358736947324044</c:v>
                </c:pt>
                <c:pt idx="7">
                  <c:v>14.915557677351995</c:v>
                </c:pt>
                <c:pt idx="8">
                  <c:v>15.407550776645717</c:v>
                </c:pt>
                <c:pt idx="9">
                  <c:v>12.902724705338848</c:v>
                </c:pt>
              </c:numCache>
            </c:numRef>
          </c:yVal>
          <c:smooth val="0"/>
          <c:extLst>
            <c:ext xmlns:c16="http://schemas.microsoft.com/office/drawing/2014/chart" uri="{C3380CC4-5D6E-409C-BE32-E72D297353CC}">
              <c16:uniqueId val="{00000001-C4A4-4164-9970-D625FFE84D35}"/>
            </c:ext>
          </c:extLst>
        </c:ser>
        <c:ser>
          <c:idx val="4"/>
          <c:order val="4"/>
          <c:tx>
            <c:strRef>
              <c:f>'Results at Speed 1500 to'!$D$19</c:f>
              <c:strCache>
                <c:ptCount val="1"/>
                <c:pt idx="0">
                  <c:v>Pressure</c:v>
                </c:pt>
              </c:strCache>
            </c:strRef>
          </c:tx>
          <c:spPr>
            <a:ln w="28575" cap="rnd">
              <a:solidFill>
                <a:schemeClr val="accent5"/>
              </a:solidFill>
              <a:round/>
            </a:ln>
            <a:effectLst/>
          </c:spPr>
          <c:marker>
            <c:symbol val="none"/>
          </c:marker>
          <c:xVal>
            <c:numRef>
              <c:f>'Results at Speed 1500 to'!$C$20:$C$59</c:f>
              <c:numCache>
                <c:formatCode>#,##0</c:formatCode>
                <c:ptCount val="40"/>
                <c:pt idx="0">
                  <c:v>8.883070961302904</c:v>
                </c:pt>
                <c:pt idx="1">
                  <c:v>888.30709613028955</c:v>
                </c:pt>
                <c:pt idx="2">
                  <c:v>1776.6141922605791</c:v>
                </c:pt>
                <c:pt idx="3">
                  <c:v>2664.921288390869</c:v>
                </c:pt>
                <c:pt idx="4">
                  <c:v>3553.2283845211582</c:v>
                </c:pt>
                <c:pt idx="5">
                  <c:v>4441.5354806514479</c:v>
                </c:pt>
                <c:pt idx="6">
                  <c:v>5329.842576781738</c:v>
                </c:pt>
                <c:pt idx="7">
                  <c:v>6218.1496729120272</c:v>
                </c:pt>
                <c:pt idx="8">
                  <c:v>7106.4567690423164</c:v>
                </c:pt>
                <c:pt idx="9">
                  <c:v>7994.7638651726074</c:v>
                </c:pt>
                <c:pt idx="10">
                  <c:v>8883.0709613028957</c:v>
                </c:pt>
                <c:pt idx="11">
                  <c:v>9771.3780574331849</c:v>
                </c:pt>
                <c:pt idx="12">
                  <c:v>10659.685153563476</c:v>
                </c:pt>
                <c:pt idx="13">
                  <c:v>11547.992249693765</c:v>
                </c:pt>
                <c:pt idx="14">
                  <c:v>12436.299345824054</c:v>
                </c:pt>
                <c:pt idx="15">
                  <c:v>13324.606441954345</c:v>
                </c:pt>
                <c:pt idx="16">
                  <c:v>14212.913538084633</c:v>
                </c:pt>
                <c:pt idx="17">
                  <c:v>15101.220634214924</c:v>
                </c:pt>
                <c:pt idx="18">
                  <c:v>15989.527730345215</c:v>
                </c:pt>
                <c:pt idx="19">
                  <c:v>16877.834826475504</c:v>
                </c:pt>
                <c:pt idx="20">
                  <c:v>17766.141922605791</c:v>
                </c:pt>
                <c:pt idx="21">
                  <c:v>18654.449018736083</c:v>
                </c:pt>
                <c:pt idx="22">
                  <c:v>19542.75611486637</c:v>
                </c:pt>
                <c:pt idx="23">
                  <c:v>20431.063210996661</c:v>
                </c:pt>
                <c:pt idx="24">
                  <c:v>21319.370307126952</c:v>
                </c:pt>
                <c:pt idx="25">
                  <c:v>22207.677403257243</c:v>
                </c:pt>
                <c:pt idx="26">
                  <c:v>23095.98449938753</c:v>
                </c:pt>
                <c:pt idx="27">
                  <c:v>23984.291595517818</c:v>
                </c:pt>
                <c:pt idx="28">
                  <c:v>24872.598691648109</c:v>
                </c:pt>
                <c:pt idx="29">
                  <c:v>25760.9057877784</c:v>
                </c:pt>
                <c:pt idx="30">
                  <c:v>26649.212883908691</c:v>
                </c:pt>
                <c:pt idx="31">
                  <c:v>27537.519980038978</c:v>
                </c:pt>
                <c:pt idx="32">
                  <c:v>28425.827076169266</c:v>
                </c:pt>
                <c:pt idx="33">
                  <c:v>29314.134172299557</c:v>
                </c:pt>
                <c:pt idx="34">
                  <c:v>30202.441268429848</c:v>
                </c:pt>
                <c:pt idx="35">
                  <c:v>31090.748364560139</c:v>
                </c:pt>
                <c:pt idx="36">
                  <c:v>31979.05546069043</c:v>
                </c:pt>
                <c:pt idx="37">
                  <c:v>32867.362556820714</c:v>
                </c:pt>
                <c:pt idx="38">
                  <c:v>33755.669652951008</c:v>
                </c:pt>
                <c:pt idx="39">
                  <c:v>34635.093678119993</c:v>
                </c:pt>
              </c:numCache>
            </c:numRef>
          </c:xVal>
          <c:yVal>
            <c:numRef>
              <c:f>'Results at Speed 1500 to'!$D$20:$D$59</c:f>
              <c:numCache>
                <c:formatCode>#,##0.00</c:formatCode>
                <c:ptCount val="40"/>
                <c:pt idx="0">
                  <c:v>18.592042276392551</c:v>
                </c:pt>
                <c:pt idx="1">
                  <c:v>19.693918556697255</c:v>
                </c:pt>
                <c:pt idx="2">
                  <c:v>20.610186084268829</c:v>
                </c:pt>
                <c:pt idx="3">
                  <c:v>21.328726158402656</c:v>
                </c:pt>
                <c:pt idx="4">
                  <c:v>21.84953877909874</c:v>
                </c:pt>
                <c:pt idx="5">
                  <c:v>22.172623946357081</c:v>
                </c:pt>
                <c:pt idx="6">
                  <c:v>22.173826793055468</c:v>
                </c:pt>
                <c:pt idx="7">
                  <c:v>22.025179223989937</c:v>
                </c:pt>
                <c:pt idx="8">
                  <c:v>21.780370138024157</c:v>
                </c:pt>
                <c:pt idx="9">
                  <c:v>21.483442334744836</c:v>
                </c:pt>
                <c:pt idx="10">
                  <c:v>21.261071773434974</c:v>
                </c:pt>
                <c:pt idx="11">
                  <c:v>21.051384795883777</c:v>
                </c:pt>
                <c:pt idx="12">
                  <c:v>20.867232123370435</c:v>
                </c:pt>
                <c:pt idx="13">
                  <c:v>20.722878184314016</c:v>
                </c:pt>
                <c:pt idx="14">
                  <c:v>20.744837415320703</c:v>
                </c:pt>
                <c:pt idx="15">
                  <c:v>20.889442350320998</c:v>
                </c:pt>
                <c:pt idx="16">
                  <c:v>21.027308125548466</c:v>
                </c:pt>
                <c:pt idx="17">
                  <c:v>21.113642524203151</c:v>
                </c:pt>
                <c:pt idx="18">
                  <c:v>21.103653329485041</c:v>
                </c:pt>
                <c:pt idx="19">
                  <c:v>20.732865077104378</c:v>
                </c:pt>
                <c:pt idx="20">
                  <c:v>20.232567940559505</c:v>
                </c:pt>
                <c:pt idx="21">
                  <c:v>19.625742570111854</c:v>
                </c:pt>
                <c:pt idx="22">
                  <c:v>18.931748095471178</c:v>
                </c:pt>
                <c:pt idx="23">
                  <c:v>18.188745597370918</c:v>
                </c:pt>
                <c:pt idx="24">
                  <c:v>17.440342789047548</c:v>
                </c:pt>
                <c:pt idx="25">
                  <c:v>16.623944357232656</c:v>
                </c:pt>
                <c:pt idx="26">
                  <c:v>15.733861627433445</c:v>
                </c:pt>
                <c:pt idx="27">
                  <c:v>14.732057772279205</c:v>
                </c:pt>
                <c:pt idx="28">
                  <c:v>13.611782062586741</c:v>
                </c:pt>
                <c:pt idx="29">
                  <c:v>12.439524493053625</c:v>
                </c:pt>
                <c:pt idx="30">
                  <c:v>11.238821389680339</c:v>
                </c:pt>
                <c:pt idx="31">
                  <c:v>10.074226544218789</c:v>
                </c:pt>
                <c:pt idx="32">
                  <c:v>9.0087468199830596</c:v>
                </c:pt>
                <c:pt idx="33">
                  <c:v>7.9306873854954176</c:v>
                </c:pt>
                <c:pt idx="34">
                  <c:v>6.8186788389156447</c:v>
                </c:pt>
                <c:pt idx="35">
                  <c:v>5.6513517784033525</c:v>
                </c:pt>
                <c:pt idx="36">
                  <c:v>4.3546197637530533</c:v>
                </c:pt>
                <c:pt idx="37">
                  <c:v>2.9785866748829868</c:v>
                </c:pt>
                <c:pt idx="38">
                  <c:v>1.5275368737070174</c:v>
                </c:pt>
                <c:pt idx="39">
                  <c:v>1.7102358085939073E-2</c:v>
                </c:pt>
              </c:numCache>
            </c:numRef>
          </c:yVal>
          <c:smooth val="0"/>
          <c:extLst>
            <c:ext xmlns:c16="http://schemas.microsoft.com/office/drawing/2014/chart" uri="{C3380CC4-5D6E-409C-BE32-E72D297353CC}">
              <c16:uniqueId val="{00000002-C4A4-4164-9970-D625FFE84D35}"/>
            </c:ext>
          </c:extLst>
        </c:ser>
        <c:ser>
          <c:idx val="6"/>
          <c:order val="6"/>
          <c:tx>
            <c:strRef>
              <c:f>'Results at Speed 1500 to'!$D$3</c:f>
              <c:strCache>
                <c:ptCount val="1"/>
                <c:pt idx="0">
                  <c:v>Ps Adj Speed</c:v>
                </c:pt>
              </c:strCache>
            </c:strRef>
          </c:tx>
          <c:spPr>
            <a:ln w="28575"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'Results at Speed 1500 to'!$E$5:$E$14</c:f>
              <c:numCache>
                <c:formatCode>0</c:formatCode>
                <c:ptCount val="10"/>
                <c:pt idx="0">
                  <c:v>34643.976749081296</c:v>
                </c:pt>
                <c:pt idx="1">
                  <c:v>31152.810579984623</c:v>
                </c:pt>
                <c:pt idx="2">
                  <c:v>27267.046423512784</c:v>
                </c:pt>
                <c:pt idx="3">
                  <c:v>23608.902856849254</c:v>
                </c:pt>
                <c:pt idx="4">
                  <c:v>20206.692065705629</c:v>
                </c:pt>
                <c:pt idx="5">
                  <c:v>16003.396540207534</c:v>
                </c:pt>
                <c:pt idx="6">
                  <c:v>11930.087950799541</c:v>
                </c:pt>
                <c:pt idx="7">
                  <c:v>8009.2802704835049</c:v>
                </c:pt>
                <c:pt idx="8">
                  <c:v>4499.6641710224203</c:v>
                </c:pt>
                <c:pt idx="9">
                  <c:v>0</c:v>
                </c:pt>
              </c:numCache>
            </c:numRef>
          </c:xVal>
          <c:yVal>
            <c:numRef>
              <c:f>'Results at Speed 1500 to'!$D$5:$D$14</c:f>
              <c:numCache>
                <c:formatCode>0.000</c:formatCode>
                <c:ptCount val="10"/>
                <c:pt idx="0">
                  <c:v>1.4703602241553425E-3</c:v>
                </c:pt>
                <c:pt idx="1">
                  <c:v>5.5671771554328355</c:v>
                </c:pt>
                <c:pt idx="2">
                  <c:v>10.399407682554292</c:v>
                </c:pt>
                <c:pt idx="3">
                  <c:v>15.184135895784765</c:v>
                </c:pt>
                <c:pt idx="4">
                  <c:v>18.367698752884039</c:v>
                </c:pt>
                <c:pt idx="5">
                  <c:v>21.102495104285396</c:v>
                </c:pt>
                <c:pt idx="6">
                  <c:v>20.676581204146622</c:v>
                </c:pt>
                <c:pt idx="7">
                  <c:v>21.47840305538687</c:v>
                </c:pt>
                <c:pt idx="8">
                  <c:v>22.186873118369832</c:v>
                </c:pt>
                <c:pt idx="9">
                  <c:v>18.579923575687939</c:v>
                </c:pt>
              </c:numCache>
            </c:numRef>
          </c:yVal>
          <c:smooth val="0"/>
          <c:extLst>
            <c:ext xmlns:c16="http://schemas.microsoft.com/office/drawing/2014/chart" uri="{C3380CC4-5D6E-409C-BE32-E72D297353CC}">
              <c16:uniqueId val="{00000003-C4A4-4164-9970-D625FFE84D35}"/>
            </c:ext>
          </c:extLst>
        </c:ser>
        <c:dLbls>
          <c:showLegendKey val="0"/>
          <c:showVal val="0"/>
          <c:showCatName val="0"/>
          <c:showSerName val="0"/>
          <c:showPercent val="0"/>
          <c:showBubbleSize val="0"/>
        </c:dLbls>
        <c:axId val="681979528"/>
        <c:axId val="681977288"/>
      </c:scatterChart>
      <c:scatterChart>
        <c:scatterStyle val="lineMarker"/>
        <c:varyColors val="0"/>
        <c:ser>
          <c:idx val="1"/>
          <c:order val="1"/>
          <c:tx>
            <c:strRef>
              <c:f>Base!$E$19</c:f>
              <c:strCache>
                <c:ptCount val="1"/>
                <c:pt idx="0">
                  <c:v>Power</c:v>
                </c:pt>
              </c:strCache>
            </c:strRef>
          </c:tx>
          <c:spPr>
            <a:ln w="28575" cap="rnd">
              <a:solidFill>
                <a:schemeClr val="accent2"/>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Base!$E$20:$E$59</c:f>
              <c:numCache>
                <c:formatCode>#,##0.0</c:formatCode>
                <c:ptCount val="40"/>
                <c:pt idx="0">
                  <c:v>15.23952211341398</c:v>
                </c:pt>
                <c:pt idx="1">
                  <c:v>16.466174034340828</c:v>
                </c:pt>
                <c:pt idx="2">
                  <c:v>17.620337672568191</c:v>
                </c:pt>
                <c:pt idx="3">
                  <c:v>18.689196078490845</c:v>
                </c:pt>
                <c:pt idx="4">
                  <c:v>19.672749252108783</c:v>
                </c:pt>
                <c:pt idx="5">
                  <c:v>20.570997193422009</c:v>
                </c:pt>
                <c:pt idx="6">
                  <c:v>21.137310903357715</c:v>
                </c:pt>
                <c:pt idx="7">
                  <c:v>21.713425325312599</c:v>
                </c:pt>
                <c:pt idx="8">
                  <c:v>22.405991448450369</c:v>
                </c:pt>
                <c:pt idx="9">
                  <c:v>23.302498646568534</c:v>
                </c:pt>
                <c:pt idx="10">
                  <c:v>24.980044687509334</c:v>
                </c:pt>
                <c:pt idx="11">
                  <c:v>26.898555059146844</c:v>
                </c:pt>
                <c:pt idx="12">
                  <c:v>28.96070345809531</c:v>
                </c:pt>
                <c:pt idx="13">
                  <c:v>31.077539914210348</c:v>
                </c:pt>
                <c:pt idx="14">
                  <c:v>33.030949922044194</c:v>
                </c:pt>
                <c:pt idx="15">
                  <c:v>34.798644942945579</c:v>
                </c:pt>
                <c:pt idx="16">
                  <c:v>36.456970264841459</c:v>
                </c:pt>
                <c:pt idx="17">
                  <c:v>37.984931584223887</c:v>
                </c:pt>
                <c:pt idx="18">
                  <c:v>39.361534597584892</c:v>
                </c:pt>
                <c:pt idx="19">
                  <c:v>40.438293282981242</c:v>
                </c:pt>
                <c:pt idx="20">
                  <c:v>41.354435924521674</c:v>
                </c:pt>
                <c:pt idx="21">
                  <c:v>42.128299753458869</c:v>
                </c:pt>
                <c:pt idx="22">
                  <c:v>42.776120275566676</c:v>
                </c:pt>
                <c:pt idx="23">
                  <c:v>43.339327127731721</c:v>
                </c:pt>
                <c:pt idx="24">
                  <c:v>43.866648294401948</c:v>
                </c:pt>
                <c:pt idx="25">
                  <c:v>44.26450243420345</c:v>
                </c:pt>
                <c:pt idx="26">
                  <c:v>44.515561639072644</c:v>
                </c:pt>
                <c:pt idx="27">
                  <c:v>44.555642128853748</c:v>
                </c:pt>
                <c:pt idx="28">
                  <c:v>44.365877623294836</c:v>
                </c:pt>
                <c:pt idx="29">
                  <c:v>44.033490063102448</c:v>
                </c:pt>
                <c:pt idx="30">
                  <c:v>43.583483567336316</c:v>
                </c:pt>
                <c:pt idx="31">
                  <c:v>43.090673838112394</c:v>
                </c:pt>
                <c:pt idx="32">
                  <c:v>42.627997988683774</c:v>
                </c:pt>
                <c:pt idx="33">
                  <c:v>42.056235510645024</c:v>
                </c:pt>
                <c:pt idx="34">
                  <c:v>41.345857037110193</c:v>
                </c:pt>
                <c:pt idx="35">
                  <c:v>40.467333201193412</c:v>
                </c:pt>
                <c:pt idx="36">
                  <c:v>39.318287451112624</c:v>
                </c:pt>
                <c:pt idx="37">
                  <c:v>37.967955971553451</c:v>
                </c:pt>
                <c:pt idx="38">
                  <c:v>36.422259119847794</c:v>
                </c:pt>
                <c:pt idx="39">
                  <c:v>34.699574576826265</c:v>
                </c:pt>
              </c:numCache>
            </c:numRef>
          </c:yVal>
          <c:smooth val="0"/>
          <c:extLst>
            <c:ext xmlns:c16="http://schemas.microsoft.com/office/drawing/2014/chart" uri="{C3380CC4-5D6E-409C-BE32-E72D297353CC}">
              <c16:uniqueId val="{00000004-C4A4-4164-9970-D625FFE84D35}"/>
            </c:ext>
          </c:extLst>
        </c:ser>
        <c:ser>
          <c:idx val="3"/>
          <c:order val="3"/>
          <c:tx>
            <c:v>Adj Data Points Power</c:v>
          </c:tx>
          <c:spPr>
            <a:ln w="28575" cap="rnd">
              <a:noFill/>
              <a:round/>
            </a:ln>
            <a:effectLst/>
          </c:spPr>
          <c:marker>
            <c:symbol val="circle"/>
            <c:size val="5"/>
            <c:spPr>
              <a:solidFill>
                <a:schemeClr val="accent4"/>
              </a:solidFill>
              <a:ln w="9525">
                <a:solidFill>
                  <a:schemeClr val="accent4"/>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Base!$F$5:$F$14</c:f>
              <c:numCache>
                <c:formatCode>0.000</c:formatCode>
                <c:ptCount val="10"/>
                <c:pt idx="0">
                  <c:v>34.6811968959924</c:v>
                </c:pt>
                <c:pt idx="1">
                  <c:v>40.398908879789673</c:v>
                </c:pt>
                <c:pt idx="2">
                  <c:v>43.214390996721697</c:v>
                </c:pt>
                <c:pt idx="3">
                  <c:v>44.586894847616705</c:v>
                </c:pt>
                <c:pt idx="4">
                  <c:v>43.187712581772992</c:v>
                </c:pt>
                <c:pt idx="5">
                  <c:v>39.381715162330082</c:v>
                </c:pt>
                <c:pt idx="6">
                  <c:v>31.982732962566203</c:v>
                </c:pt>
                <c:pt idx="7">
                  <c:v>23.319330972569183</c:v>
                </c:pt>
                <c:pt idx="8">
                  <c:v>20.626802661860072</c:v>
                </c:pt>
                <c:pt idx="9">
                  <c:v>15.226705163808758</c:v>
                </c:pt>
              </c:numCache>
            </c:numRef>
          </c:yVal>
          <c:smooth val="0"/>
          <c:extLst>
            <c:ext xmlns:c16="http://schemas.microsoft.com/office/drawing/2014/chart" uri="{C3380CC4-5D6E-409C-BE32-E72D297353CC}">
              <c16:uniqueId val="{00000005-C4A4-4164-9970-D625FFE84D35}"/>
            </c:ext>
          </c:extLst>
        </c:ser>
        <c:ser>
          <c:idx val="5"/>
          <c:order val="5"/>
          <c:tx>
            <c:strRef>
              <c:f>'Results at Speed 1500 to'!$E$19</c:f>
              <c:strCache>
                <c:ptCount val="1"/>
                <c:pt idx="0">
                  <c:v>Power</c:v>
                </c:pt>
              </c:strCache>
            </c:strRef>
          </c:tx>
          <c:spPr>
            <a:ln w="28575" cap="rnd">
              <a:solidFill>
                <a:schemeClr val="accent6"/>
              </a:solidFill>
              <a:round/>
            </a:ln>
            <a:effectLst/>
          </c:spPr>
          <c:marker>
            <c:symbol val="none"/>
          </c:marker>
          <c:xVal>
            <c:numRef>
              <c:f>'Results at Speed 1500 to'!$C$20:$C$59</c:f>
              <c:numCache>
                <c:formatCode>#,##0</c:formatCode>
                <c:ptCount val="40"/>
                <c:pt idx="0">
                  <c:v>8.883070961302904</c:v>
                </c:pt>
                <c:pt idx="1">
                  <c:v>888.30709613028955</c:v>
                </c:pt>
                <c:pt idx="2">
                  <c:v>1776.6141922605791</c:v>
                </c:pt>
                <c:pt idx="3">
                  <c:v>2664.921288390869</c:v>
                </c:pt>
                <c:pt idx="4">
                  <c:v>3553.2283845211582</c:v>
                </c:pt>
                <c:pt idx="5">
                  <c:v>4441.5354806514479</c:v>
                </c:pt>
                <c:pt idx="6">
                  <c:v>5329.842576781738</c:v>
                </c:pt>
                <c:pt idx="7">
                  <c:v>6218.1496729120272</c:v>
                </c:pt>
                <c:pt idx="8">
                  <c:v>7106.4567690423164</c:v>
                </c:pt>
                <c:pt idx="9">
                  <c:v>7994.7638651726074</c:v>
                </c:pt>
                <c:pt idx="10">
                  <c:v>8883.0709613028957</c:v>
                </c:pt>
                <c:pt idx="11">
                  <c:v>9771.3780574331849</c:v>
                </c:pt>
                <c:pt idx="12">
                  <c:v>10659.685153563476</c:v>
                </c:pt>
                <c:pt idx="13">
                  <c:v>11547.992249693765</c:v>
                </c:pt>
                <c:pt idx="14">
                  <c:v>12436.299345824054</c:v>
                </c:pt>
                <c:pt idx="15">
                  <c:v>13324.606441954345</c:v>
                </c:pt>
                <c:pt idx="16">
                  <c:v>14212.913538084633</c:v>
                </c:pt>
                <c:pt idx="17">
                  <c:v>15101.220634214924</c:v>
                </c:pt>
                <c:pt idx="18">
                  <c:v>15989.527730345215</c:v>
                </c:pt>
                <c:pt idx="19">
                  <c:v>16877.834826475504</c:v>
                </c:pt>
                <c:pt idx="20">
                  <c:v>17766.141922605791</c:v>
                </c:pt>
                <c:pt idx="21">
                  <c:v>18654.449018736083</c:v>
                </c:pt>
                <c:pt idx="22">
                  <c:v>19542.75611486637</c:v>
                </c:pt>
                <c:pt idx="23">
                  <c:v>20431.063210996661</c:v>
                </c:pt>
                <c:pt idx="24">
                  <c:v>21319.370307126952</c:v>
                </c:pt>
                <c:pt idx="25">
                  <c:v>22207.677403257243</c:v>
                </c:pt>
                <c:pt idx="26">
                  <c:v>23095.98449938753</c:v>
                </c:pt>
                <c:pt idx="27">
                  <c:v>23984.291595517818</c:v>
                </c:pt>
                <c:pt idx="28">
                  <c:v>24872.598691648109</c:v>
                </c:pt>
                <c:pt idx="29">
                  <c:v>25760.9057877784</c:v>
                </c:pt>
                <c:pt idx="30">
                  <c:v>26649.212883908691</c:v>
                </c:pt>
                <c:pt idx="31">
                  <c:v>27537.519980038978</c:v>
                </c:pt>
                <c:pt idx="32">
                  <c:v>28425.827076169266</c:v>
                </c:pt>
                <c:pt idx="33">
                  <c:v>29314.134172299557</c:v>
                </c:pt>
                <c:pt idx="34">
                  <c:v>30202.441268429848</c:v>
                </c:pt>
                <c:pt idx="35">
                  <c:v>31090.748364560139</c:v>
                </c:pt>
                <c:pt idx="36">
                  <c:v>31979.05546069043</c:v>
                </c:pt>
                <c:pt idx="37">
                  <c:v>32867.362556820714</c:v>
                </c:pt>
                <c:pt idx="38">
                  <c:v>33755.669652951008</c:v>
                </c:pt>
                <c:pt idx="39">
                  <c:v>34635.093678119993</c:v>
                </c:pt>
              </c:numCache>
            </c:numRef>
          </c:xVal>
          <c:yVal>
            <c:numRef>
              <c:f>'Results at Speed 1500 to'!$E$20:$E$59</c:f>
              <c:numCache>
                <c:formatCode>#,##0.0</c:formatCode>
                <c:ptCount val="40"/>
                <c:pt idx="0">
                  <c:v>26.333894211979377</c:v>
                </c:pt>
                <c:pt idx="1">
                  <c:v>28.453548731340973</c:v>
                </c:pt>
                <c:pt idx="2">
                  <c:v>30.447943498197859</c:v>
                </c:pt>
                <c:pt idx="3">
                  <c:v>32.2949308236322</c:v>
                </c:pt>
                <c:pt idx="4">
                  <c:v>33.994510707643997</c:v>
                </c:pt>
                <c:pt idx="5">
                  <c:v>35.546683150233257</c:v>
                </c:pt>
                <c:pt idx="6">
                  <c:v>36.525273241002118</c:v>
                </c:pt>
                <c:pt idx="7">
                  <c:v>37.520798962140162</c:v>
                </c:pt>
                <c:pt idx="8">
                  <c:v>38.71755322292222</c:v>
                </c:pt>
                <c:pt idx="9">
                  <c:v>40.266717661270405</c:v>
                </c:pt>
                <c:pt idx="10">
                  <c:v>43.165517220016113</c:v>
                </c:pt>
                <c:pt idx="11">
                  <c:v>46.480703142205698</c:v>
                </c:pt>
                <c:pt idx="12">
                  <c:v>50.044095575588642</c:v>
                </c:pt>
                <c:pt idx="13">
                  <c:v>53.701988971755455</c:v>
                </c:pt>
                <c:pt idx="14">
                  <c:v>57.077481465292337</c:v>
                </c:pt>
                <c:pt idx="15">
                  <c:v>60.132058461409947</c:v>
                </c:pt>
                <c:pt idx="16">
                  <c:v>62.997644617646031</c:v>
                </c:pt>
                <c:pt idx="17">
                  <c:v>65.637961777538862</c:v>
                </c:pt>
                <c:pt idx="18">
                  <c:v>68.0167317846267</c:v>
                </c:pt>
                <c:pt idx="19">
                  <c:v>69.877370792991528</c:v>
                </c:pt>
                <c:pt idx="20">
                  <c:v>71.460465277573419</c:v>
                </c:pt>
                <c:pt idx="21">
                  <c:v>72.797701973976856</c:v>
                </c:pt>
                <c:pt idx="22">
                  <c:v>73.917135836179156</c:v>
                </c:pt>
                <c:pt idx="23">
                  <c:v>74.890357276720394</c:v>
                </c:pt>
                <c:pt idx="24">
                  <c:v>75.801568252726554</c:v>
                </c:pt>
                <c:pt idx="25">
                  <c:v>76.489060206303549</c:v>
                </c:pt>
                <c:pt idx="26">
                  <c:v>76.922890512317551</c:v>
                </c:pt>
                <c:pt idx="27">
                  <c:v>76.992149598659125</c:v>
                </c:pt>
                <c:pt idx="28">
                  <c:v>76.664236533053327</c:v>
                </c:pt>
                <c:pt idx="29">
                  <c:v>76.089870829040933</c:v>
                </c:pt>
                <c:pt idx="30">
                  <c:v>75.312259604356768</c:v>
                </c:pt>
                <c:pt idx="31">
                  <c:v>74.460684392258088</c:v>
                </c:pt>
                <c:pt idx="32">
                  <c:v>73.661180524445626</c:v>
                </c:pt>
                <c:pt idx="33">
                  <c:v>72.673174962394455</c:v>
                </c:pt>
                <c:pt idx="34">
                  <c:v>71.445640960126184</c:v>
                </c:pt>
                <c:pt idx="35">
                  <c:v>69.927551771662081</c:v>
                </c:pt>
                <c:pt idx="36">
                  <c:v>67.942000715521246</c:v>
                </c:pt>
                <c:pt idx="37">
                  <c:v>65.608627918842799</c:v>
                </c:pt>
                <c:pt idx="38">
                  <c:v>62.937663759095031</c:v>
                </c:pt>
                <c:pt idx="39">
                  <c:v>59.96086486875349</c:v>
                </c:pt>
              </c:numCache>
            </c:numRef>
          </c:yVal>
          <c:smooth val="0"/>
          <c:extLst>
            <c:ext xmlns:c16="http://schemas.microsoft.com/office/drawing/2014/chart" uri="{C3380CC4-5D6E-409C-BE32-E72D297353CC}">
              <c16:uniqueId val="{00000006-C4A4-4164-9970-D625FFE84D35}"/>
            </c:ext>
          </c:extLst>
        </c:ser>
        <c:ser>
          <c:idx val="7"/>
          <c:order val="7"/>
          <c:tx>
            <c:strRef>
              <c:f>'Results at Speed 1500 to'!$F$3</c:f>
              <c:strCache>
                <c:ptCount val="1"/>
                <c:pt idx="0">
                  <c:v>Hi Adj Speed</c:v>
                </c:pt>
              </c:strCache>
            </c:strRef>
          </c:tx>
          <c:spPr>
            <a:ln w="28575"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'Results at Speed 1500 to'!$E$5:$E$14</c:f>
              <c:numCache>
                <c:formatCode>0</c:formatCode>
                <c:ptCount val="10"/>
                <c:pt idx="0">
                  <c:v>34643.976749081296</c:v>
                </c:pt>
                <c:pt idx="1">
                  <c:v>31152.810579984623</c:v>
                </c:pt>
                <c:pt idx="2">
                  <c:v>27267.046423512784</c:v>
                </c:pt>
                <c:pt idx="3">
                  <c:v>23608.902856849254</c:v>
                </c:pt>
                <c:pt idx="4">
                  <c:v>20206.692065705629</c:v>
                </c:pt>
                <c:pt idx="5">
                  <c:v>16003.396540207534</c:v>
                </c:pt>
                <c:pt idx="6">
                  <c:v>11930.087950799541</c:v>
                </c:pt>
                <c:pt idx="7">
                  <c:v>8009.2802704835049</c:v>
                </c:pt>
                <c:pt idx="8">
                  <c:v>4499.6641710224203</c:v>
                </c:pt>
                <c:pt idx="9">
                  <c:v>0</c:v>
                </c:pt>
              </c:numCache>
            </c:numRef>
          </c:xVal>
          <c:yVal>
            <c:numRef>
              <c:f>'Results at Speed 1500 to'!$F$5:$F$14</c:f>
              <c:numCache>
                <c:formatCode>0.000</c:formatCode>
                <c:ptCount val="10"/>
                <c:pt idx="0">
                  <c:v>59.929108236274864</c:v>
                </c:pt>
                <c:pt idx="1">
                  <c:v>69.80931454427656</c:v>
                </c:pt>
                <c:pt idx="2">
                  <c:v>74.674467642335088</c:v>
                </c:pt>
                <c:pt idx="3">
                  <c:v>77.046154296681664</c:v>
                </c:pt>
                <c:pt idx="4">
                  <c:v>74.628367341303729</c:v>
                </c:pt>
                <c:pt idx="5">
                  <c:v>68.051603800506385</c:v>
                </c:pt>
                <c:pt idx="6">
                  <c:v>55.266162559314395</c:v>
                </c:pt>
                <c:pt idx="7">
                  <c:v>40.295803920599546</c:v>
                </c:pt>
                <c:pt idx="8">
                  <c:v>35.643114999694205</c:v>
                </c:pt>
                <c:pt idx="9">
                  <c:v>26.311746523061533</c:v>
                </c:pt>
              </c:numCache>
            </c:numRef>
          </c:yVal>
          <c:smooth val="0"/>
          <c:extLst>
            <c:ext xmlns:c16="http://schemas.microsoft.com/office/drawing/2014/chart" uri="{C3380CC4-5D6E-409C-BE32-E72D297353CC}">
              <c16:uniqueId val="{00000007-C4A4-4164-9970-D625FFE84D35}"/>
            </c:ext>
          </c:extLst>
        </c:ser>
        <c:dLbls>
          <c:showLegendKey val="0"/>
          <c:showVal val="0"/>
          <c:showCatName val="0"/>
          <c:showSerName val="0"/>
          <c:showPercent val="0"/>
          <c:showBubbleSize val="0"/>
        </c:dLbls>
        <c:axId val="681945928"/>
        <c:axId val="681931528"/>
      </c:scatterChart>
      <c:valAx>
        <c:axId val="681979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CFM Flow</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7288"/>
        <c:crosses val="autoZero"/>
        <c:crossBetween val="midCat"/>
      </c:valAx>
      <c:valAx>
        <c:axId val="681977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Inches H₂O Pressure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9528"/>
        <c:crosses val="autoZero"/>
        <c:crossBetween val="midCat"/>
      </c:valAx>
      <c:valAx>
        <c:axId val="681931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HP 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45928"/>
        <c:crosses val="max"/>
        <c:crossBetween val="midCat"/>
      </c:valAx>
      <c:valAx>
        <c:axId val="681945928"/>
        <c:scaling>
          <c:orientation val="minMax"/>
        </c:scaling>
        <c:delete val="1"/>
        <c:axPos val="b"/>
        <c:numFmt formatCode="#,##0" sourceLinked="1"/>
        <c:majorTickMark val="out"/>
        <c:minorTickMark val="none"/>
        <c:tickLblPos val="nextTo"/>
        <c:crossAx val="681931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'Results at 1500 dens 0.0375'!$A$18</c:f>
          <c:strCache>
            <c:ptCount val="1"/>
            <c:pt idx="0">
              <c:v>Performance Curve Results at 1500 dens 0.0375</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Base!$D$19</c:f>
              <c:strCache>
                <c:ptCount val="1"/>
                <c:pt idx="0">
                  <c:v>Pressure</c:v>
                </c:pt>
              </c:strCache>
            </c:strRef>
          </c:tx>
          <c:spPr>
            <a:ln w="28575" cap="rnd">
              <a:solidFill>
                <a:schemeClr val="accent1"/>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Base!$D$20:$D$59</c:f>
              <c:numCache>
                <c:formatCode>#,##0.00</c:formatCode>
                <c:ptCount val="40"/>
                <c:pt idx="0">
                  <c:v>12.911140469717042</c:v>
                </c:pt>
                <c:pt idx="1">
                  <c:v>13.676332331039756</c:v>
                </c:pt>
                <c:pt idx="2">
                  <c:v>14.312629225186681</c:v>
                </c:pt>
                <c:pt idx="3">
                  <c:v>14.811615387779618</c:v>
                </c:pt>
                <c:pt idx="4">
                  <c:v>15.173290818818565</c:v>
                </c:pt>
                <c:pt idx="5">
                  <c:v>15.397655518303523</c:v>
                </c:pt>
                <c:pt idx="6">
                  <c:v>15.398490828510749</c:v>
                </c:pt>
                <c:pt idx="7">
                  <c:v>15.295263349993018</c:v>
                </c:pt>
                <c:pt idx="8">
                  <c:v>15.12525704029456</c:v>
                </c:pt>
                <c:pt idx="9">
                  <c:v>14.91905717690614</c:v>
                </c:pt>
                <c:pt idx="10">
                  <c:v>14.764633175996511</c:v>
                </c:pt>
                <c:pt idx="11">
                  <c:v>14.619017219363736</c:v>
                </c:pt>
                <c:pt idx="12">
                  <c:v>14.491133419007248</c:v>
                </c:pt>
                <c:pt idx="13">
                  <c:v>14.390887627995845</c:v>
                </c:pt>
                <c:pt idx="14">
                  <c:v>14.406137093972728</c:v>
                </c:pt>
                <c:pt idx="15">
                  <c:v>14.506557187722919</c:v>
                </c:pt>
                <c:pt idx="16">
                  <c:v>14.602297309408669</c:v>
                </c:pt>
                <c:pt idx="17">
                  <c:v>14.66225175291887</c:v>
                </c:pt>
                <c:pt idx="18">
                  <c:v>14.655314812142379</c:v>
                </c:pt>
                <c:pt idx="19">
                  <c:v>14.397822970211401</c:v>
                </c:pt>
                <c:pt idx="20">
                  <c:v>14.050394403166329</c:v>
                </c:pt>
                <c:pt idx="21">
                  <c:v>13.628987895911024</c:v>
                </c:pt>
                <c:pt idx="22">
                  <c:v>13.147047288521662</c:v>
                </c:pt>
                <c:pt idx="23">
                  <c:v>12.631073331507579</c:v>
                </c:pt>
                <c:pt idx="24">
                  <c:v>12.111349159060797</c:v>
                </c:pt>
                <c:pt idx="25">
                  <c:v>11.544405803633786</c:v>
                </c:pt>
                <c:pt idx="26">
                  <c:v>10.926292796828779</c:v>
                </c:pt>
                <c:pt idx="27">
                  <c:v>10.230595675193911</c:v>
                </c:pt>
                <c:pt idx="28">
                  <c:v>9.4526264323519058</c:v>
                </c:pt>
                <c:pt idx="29">
                  <c:v>8.638558675731673</c:v>
                </c:pt>
                <c:pt idx="30">
                  <c:v>7.8047370761669299</c:v>
                </c:pt>
                <c:pt idx="31">
                  <c:v>6.9959906557075726</c:v>
                </c:pt>
                <c:pt idx="32">
                  <c:v>6.256074180543834</c:v>
                </c:pt>
                <c:pt idx="33">
                  <c:v>5.5074217954829408</c:v>
                </c:pt>
                <c:pt idx="34">
                  <c:v>4.7351936381358826</c:v>
                </c:pt>
                <c:pt idx="35">
                  <c:v>3.9245498461135071</c:v>
                </c:pt>
                <c:pt idx="36">
                  <c:v>3.0240415026055523</c:v>
                </c:pt>
                <c:pt idx="37">
                  <c:v>2.0684629686679834</c:v>
                </c:pt>
                <c:pt idx="38">
                  <c:v>1.0607894956291126</c:v>
                </c:pt>
                <c:pt idx="39">
                  <c:v>1.1876637558895453E-2</c:v>
                </c:pt>
              </c:numCache>
            </c:numRef>
          </c:yVal>
          <c:smooth val="0"/>
          <c:extLst>
            <c:ext xmlns:c16="http://schemas.microsoft.com/office/drawing/2014/chart" uri="{C3380CC4-5D6E-409C-BE32-E72D297353CC}">
              <c16:uniqueId val="{00000000-B256-4630-B0F5-44C98C1FBD0E}"/>
            </c:ext>
          </c:extLst>
        </c:ser>
        <c:ser>
          <c:idx val="2"/>
          <c:order val="2"/>
          <c:tx>
            <c:v>Adj Data Points Press</c:v>
          </c:tx>
          <c:spPr>
            <a:ln w="28575" cap="rnd">
              <a:noFill/>
              <a:round/>
            </a:ln>
            <a:effectLst/>
          </c:spPr>
          <c:marker>
            <c:symbol val="circle"/>
            <c:size val="5"/>
            <c:spPr>
              <a:solidFill>
                <a:schemeClr val="accent3"/>
              </a:solidFill>
              <a:ln w="9525">
                <a:solidFill>
                  <a:schemeClr val="accent3"/>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Base!$D$5:$D$14</c:f>
              <c:numCache>
                <c:formatCode>0.000</c:formatCode>
                <c:ptCount val="10"/>
                <c:pt idx="0">
                  <c:v>1.0210834889967657E-3</c:v>
                </c:pt>
                <c:pt idx="1">
                  <c:v>3.8660952468283583</c:v>
                </c:pt>
                <c:pt idx="2">
                  <c:v>7.2218108906627032</c:v>
                </c:pt>
                <c:pt idx="3">
                  <c:v>10.544538816517198</c:v>
                </c:pt>
                <c:pt idx="4">
                  <c:v>12.755346356169472</c:v>
                </c:pt>
                <c:pt idx="5">
                  <c:v>14.65451048908708</c:v>
                </c:pt>
                <c:pt idx="6">
                  <c:v>14.358736947324044</c:v>
                </c:pt>
                <c:pt idx="7">
                  <c:v>14.915557677351995</c:v>
                </c:pt>
                <c:pt idx="8">
                  <c:v>15.407550776645717</c:v>
                </c:pt>
                <c:pt idx="9">
                  <c:v>12.902724705338848</c:v>
                </c:pt>
              </c:numCache>
            </c:numRef>
          </c:yVal>
          <c:smooth val="0"/>
          <c:extLst>
            <c:ext xmlns:c16="http://schemas.microsoft.com/office/drawing/2014/chart" uri="{C3380CC4-5D6E-409C-BE32-E72D297353CC}">
              <c16:uniqueId val="{00000001-B256-4630-B0F5-44C98C1FBD0E}"/>
            </c:ext>
          </c:extLst>
        </c:ser>
        <c:ser>
          <c:idx val="4"/>
          <c:order val="4"/>
          <c:tx>
            <c:strRef>
              <c:f>'Results at 1500 dens 0.0375'!$D$19</c:f>
              <c:strCache>
                <c:ptCount val="1"/>
                <c:pt idx="0">
                  <c:v>Pressure</c:v>
                </c:pt>
              </c:strCache>
            </c:strRef>
          </c:tx>
          <c:spPr>
            <a:ln w="28575" cap="rnd">
              <a:solidFill>
                <a:schemeClr val="accent5"/>
              </a:solidFill>
              <a:round/>
            </a:ln>
            <a:effectLst/>
          </c:spPr>
          <c:marker>
            <c:symbol val="none"/>
          </c:marker>
          <c:xVal>
            <c:numRef>
              <c:f>'Results at 1500 dens 0.0375'!$C$20:$C$59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'Results at 1500 dens 0.0375'!$D$20:$D$59</c:f>
              <c:numCache>
                <c:formatCode>#,##0.00</c:formatCode>
                <c:ptCount val="40"/>
                <c:pt idx="0">
                  <c:v>6.4555702348585209</c:v>
                </c:pt>
                <c:pt idx="1">
                  <c:v>6.838166165519878</c:v>
                </c:pt>
                <c:pt idx="2">
                  <c:v>7.1563146125933406</c:v>
                </c:pt>
                <c:pt idx="3">
                  <c:v>7.405807693889809</c:v>
                </c:pt>
                <c:pt idx="4">
                  <c:v>7.5866454094092823</c:v>
                </c:pt>
                <c:pt idx="5">
                  <c:v>7.6988277591517615</c:v>
                </c:pt>
                <c:pt idx="6">
                  <c:v>7.6992454142553743</c:v>
                </c:pt>
                <c:pt idx="7">
                  <c:v>7.647631674996509</c:v>
                </c:pt>
                <c:pt idx="8">
                  <c:v>7.56262852014728</c:v>
                </c:pt>
                <c:pt idx="9">
                  <c:v>7.45952858845307</c:v>
                </c:pt>
                <c:pt idx="10">
                  <c:v>7.3823165879982557</c:v>
                </c:pt>
                <c:pt idx="11">
                  <c:v>7.3095086096818678</c:v>
                </c:pt>
                <c:pt idx="12">
                  <c:v>7.245566709503624</c:v>
                </c:pt>
                <c:pt idx="13">
                  <c:v>7.1954438139979224</c:v>
                </c:pt>
                <c:pt idx="14">
                  <c:v>7.2030685469863638</c:v>
                </c:pt>
                <c:pt idx="15">
                  <c:v>7.2532785938614595</c:v>
                </c:pt>
                <c:pt idx="16">
                  <c:v>7.3011486547043347</c:v>
                </c:pt>
                <c:pt idx="17">
                  <c:v>7.3311258764594349</c:v>
                </c:pt>
                <c:pt idx="18">
                  <c:v>7.3276574060711894</c:v>
                </c:pt>
                <c:pt idx="19">
                  <c:v>7.1989114851057003</c:v>
                </c:pt>
                <c:pt idx="20">
                  <c:v>7.0251972015831647</c:v>
                </c:pt>
                <c:pt idx="21">
                  <c:v>6.814493947955512</c:v>
                </c:pt>
                <c:pt idx="22">
                  <c:v>6.5735236442608311</c:v>
                </c:pt>
                <c:pt idx="23">
                  <c:v>6.3155366657537897</c:v>
                </c:pt>
                <c:pt idx="24">
                  <c:v>6.0556745795303986</c:v>
                </c:pt>
                <c:pt idx="25">
                  <c:v>5.7722029018168932</c:v>
                </c:pt>
                <c:pt idx="26">
                  <c:v>5.4631463984143895</c:v>
                </c:pt>
                <c:pt idx="27">
                  <c:v>5.1152978375969553</c:v>
                </c:pt>
                <c:pt idx="28">
                  <c:v>4.7263132161759529</c:v>
                </c:pt>
                <c:pt idx="29">
                  <c:v>4.3192793378658365</c:v>
                </c:pt>
                <c:pt idx="30">
                  <c:v>3.902368538083465</c:v>
                </c:pt>
                <c:pt idx="31">
                  <c:v>3.4979953278537863</c:v>
                </c:pt>
                <c:pt idx="32">
                  <c:v>3.128037090271917</c:v>
                </c:pt>
                <c:pt idx="33">
                  <c:v>2.7537108977414704</c:v>
                </c:pt>
                <c:pt idx="34">
                  <c:v>2.3675968190679413</c:v>
                </c:pt>
                <c:pt idx="35">
                  <c:v>1.9622749230567536</c:v>
                </c:pt>
                <c:pt idx="36">
                  <c:v>1.5120207513027761</c:v>
                </c:pt>
                <c:pt idx="37">
                  <c:v>1.0342314843339917</c:v>
                </c:pt>
                <c:pt idx="38">
                  <c:v>0.53039474781455631</c:v>
                </c:pt>
                <c:pt idx="39">
                  <c:v>5.9383187794477266E-3</c:v>
                </c:pt>
              </c:numCache>
            </c:numRef>
          </c:yVal>
          <c:smooth val="0"/>
          <c:extLst>
            <c:ext xmlns:c16="http://schemas.microsoft.com/office/drawing/2014/chart" uri="{C3380CC4-5D6E-409C-BE32-E72D297353CC}">
              <c16:uniqueId val="{00000002-B256-4630-B0F5-44C98C1FBD0E}"/>
            </c:ext>
          </c:extLst>
        </c:ser>
        <c:ser>
          <c:idx val="6"/>
          <c:order val="6"/>
          <c:tx>
            <c:strRef>
              <c:f>'Results at 1500 dens 0.0375'!$D$3</c:f>
              <c:strCache>
                <c:ptCount val="1"/>
                <c:pt idx="0">
                  <c:v>Ps Adj Speed</c:v>
                </c:pt>
              </c:strCache>
            </c:strRef>
          </c:tx>
          <c:spPr>
            <a:ln w="28575"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'Results at 1500 dens 0.0375'!$E$5:$E$14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'Results at 1500 dens 0.0375'!$D$5:$D$14</c:f>
              <c:numCache>
                <c:formatCode>0.000</c:formatCode>
                <c:ptCount val="10"/>
                <c:pt idx="0">
                  <c:v>5.1054174449838285E-4</c:v>
                </c:pt>
                <c:pt idx="1">
                  <c:v>1.9330476234141791</c:v>
                </c:pt>
                <c:pt idx="2">
                  <c:v>3.6109054453313516</c:v>
                </c:pt>
                <c:pt idx="3">
                  <c:v>5.272269408258599</c:v>
                </c:pt>
                <c:pt idx="4">
                  <c:v>6.377673178084736</c:v>
                </c:pt>
                <c:pt idx="5">
                  <c:v>7.3272552445435402</c:v>
                </c:pt>
                <c:pt idx="6">
                  <c:v>7.1793684736620218</c:v>
                </c:pt>
                <c:pt idx="7">
                  <c:v>7.4577788386759973</c:v>
                </c:pt>
                <c:pt idx="8">
                  <c:v>7.7037753883228586</c:v>
                </c:pt>
                <c:pt idx="9">
                  <c:v>6.4513623526694239</c:v>
                </c:pt>
              </c:numCache>
            </c:numRef>
          </c:yVal>
          <c:smooth val="0"/>
          <c:extLst>
            <c:ext xmlns:c16="http://schemas.microsoft.com/office/drawing/2014/chart" uri="{C3380CC4-5D6E-409C-BE32-E72D297353CC}">
              <c16:uniqueId val="{00000003-B256-4630-B0F5-44C98C1FBD0E}"/>
            </c:ext>
          </c:extLst>
        </c:ser>
        <c:dLbls>
          <c:showLegendKey val="0"/>
          <c:showVal val="0"/>
          <c:showCatName val="0"/>
          <c:showSerName val="0"/>
          <c:showPercent val="0"/>
          <c:showBubbleSize val="0"/>
        </c:dLbls>
        <c:axId val="681979528"/>
        <c:axId val="681977288"/>
      </c:scatterChart>
      <c:scatterChart>
        <c:scatterStyle val="lineMarker"/>
        <c:varyColors val="0"/>
        <c:ser>
          <c:idx val="1"/>
          <c:order val="1"/>
          <c:tx>
            <c:strRef>
              <c:f>Base!$E$19</c:f>
              <c:strCache>
                <c:ptCount val="1"/>
                <c:pt idx="0">
                  <c:v>Power</c:v>
                </c:pt>
              </c:strCache>
            </c:strRef>
          </c:tx>
          <c:spPr>
            <a:ln w="28575" cap="rnd">
              <a:solidFill>
                <a:schemeClr val="accent2"/>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Base!$E$20:$E$59</c:f>
              <c:numCache>
                <c:formatCode>#,##0.0</c:formatCode>
                <c:ptCount val="40"/>
                <c:pt idx="0">
                  <c:v>15.23952211341398</c:v>
                </c:pt>
                <c:pt idx="1">
                  <c:v>16.466174034340828</c:v>
                </c:pt>
                <c:pt idx="2">
                  <c:v>17.620337672568191</c:v>
                </c:pt>
                <c:pt idx="3">
                  <c:v>18.689196078490845</c:v>
                </c:pt>
                <c:pt idx="4">
                  <c:v>19.672749252108783</c:v>
                </c:pt>
                <c:pt idx="5">
                  <c:v>20.570997193422009</c:v>
                </c:pt>
                <c:pt idx="6">
                  <c:v>21.137310903357715</c:v>
                </c:pt>
                <c:pt idx="7">
                  <c:v>21.713425325312599</c:v>
                </c:pt>
                <c:pt idx="8">
                  <c:v>22.405991448450369</c:v>
                </c:pt>
                <c:pt idx="9">
                  <c:v>23.302498646568534</c:v>
                </c:pt>
                <c:pt idx="10">
                  <c:v>24.980044687509334</c:v>
                </c:pt>
                <c:pt idx="11">
                  <c:v>26.898555059146844</c:v>
                </c:pt>
                <c:pt idx="12">
                  <c:v>28.96070345809531</c:v>
                </c:pt>
                <c:pt idx="13">
                  <c:v>31.077539914210348</c:v>
                </c:pt>
                <c:pt idx="14">
                  <c:v>33.030949922044194</c:v>
                </c:pt>
                <c:pt idx="15">
                  <c:v>34.798644942945579</c:v>
                </c:pt>
                <c:pt idx="16">
                  <c:v>36.456970264841459</c:v>
                </c:pt>
                <c:pt idx="17">
                  <c:v>37.984931584223887</c:v>
                </c:pt>
                <c:pt idx="18">
                  <c:v>39.361534597584892</c:v>
                </c:pt>
                <c:pt idx="19">
                  <c:v>40.438293282981242</c:v>
                </c:pt>
                <c:pt idx="20">
                  <c:v>41.354435924521674</c:v>
                </c:pt>
                <c:pt idx="21">
                  <c:v>42.128299753458869</c:v>
                </c:pt>
                <c:pt idx="22">
                  <c:v>42.776120275566676</c:v>
                </c:pt>
                <c:pt idx="23">
                  <c:v>43.339327127731721</c:v>
                </c:pt>
                <c:pt idx="24">
                  <c:v>43.866648294401948</c:v>
                </c:pt>
                <c:pt idx="25">
                  <c:v>44.26450243420345</c:v>
                </c:pt>
                <c:pt idx="26">
                  <c:v>44.515561639072644</c:v>
                </c:pt>
                <c:pt idx="27">
                  <c:v>44.555642128853748</c:v>
                </c:pt>
                <c:pt idx="28">
                  <c:v>44.365877623294836</c:v>
                </c:pt>
                <c:pt idx="29">
                  <c:v>44.033490063102448</c:v>
                </c:pt>
                <c:pt idx="30">
                  <c:v>43.583483567336316</c:v>
                </c:pt>
                <c:pt idx="31">
                  <c:v>43.090673838112394</c:v>
                </c:pt>
                <c:pt idx="32">
                  <c:v>42.627997988683774</c:v>
                </c:pt>
                <c:pt idx="33">
                  <c:v>42.056235510645024</c:v>
                </c:pt>
                <c:pt idx="34">
                  <c:v>41.345857037110193</c:v>
                </c:pt>
                <c:pt idx="35">
                  <c:v>40.467333201193412</c:v>
                </c:pt>
                <c:pt idx="36">
                  <c:v>39.318287451112624</c:v>
                </c:pt>
                <c:pt idx="37">
                  <c:v>37.967955971553451</c:v>
                </c:pt>
                <c:pt idx="38">
                  <c:v>36.422259119847794</c:v>
                </c:pt>
                <c:pt idx="39">
                  <c:v>34.699574576826265</c:v>
                </c:pt>
              </c:numCache>
            </c:numRef>
          </c:yVal>
          <c:smooth val="0"/>
          <c:extLst>
            <c:ext xmlns:c16="http://schemas.microsoft.com/office/drawing/2014/chart" uri="{C3380CC4-5D6E-409C-BE32-E72D297353CC}">
              <c16:uniqueId val="{00000004-B256-4630-B0F5-44C98C1FBD0E}"/>
            </c:ext>
          </c:extLst>
        </c:ser>
        <c:ser>
          <c:idx val="3"/>
          <c:order val="3"/>
          <c:tx>
            <c:v>Adj Data Points Power</c:v>
          </c:tx>
          <c:spPr>
            <a:ln w="28575" cap="rnd">
              <a:noFill/>
              <a:round/>
            </a:ln>
            <a:effectLst/>
          </c:spPr>
          <c:marker>
            <c:symbol val="circle"/>
            <c:size val="5"/>
            <c:spPr>
              <a:solidFill>
                <a:schemeClr val="accent4"/>
              </a:solidFill>
              <a:ln w="9525">
                <a:solidFill>
                  <a:schemeClr val="accent4"/>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Base!$F$5:$F$14</c:f>
              <c:numCache>
                <c:formatCode>0.000</c:formatCode>
                <c:ptCount val="10"/>
                <c:pt idx="0">
                  <c:v>34.6811968959924</c:v>
                </c:pt>
                <c:pt idx="1">
                  <c:v>40.398908879789673</c:v>
                </c:pt>
                <c:pt idx="2">
                  <c:v>43.214390996721697</c:v>
                </c:pt>
                <c:pt idx="3">
                  <c:v>44.586894847616705</c:v>
                </c:pt>
                <c:pt idx="4">
                  <c:v>43.187712581772992</c:v>
                </c:pt>
                <c:pt idx="5">
                  <c:v>39.381715162330082</c:v>
                </c:pt>
                <c:pt idx="6">
                  <c:v>31.982732962566203</c:v>
                </c:pt>
                <c:pt idx="7">
                  <c:v>23.319330972569183</c:v>
                </c:pt>
                <c:pt idx="8">
                  <c:v>20.626802661860072</c:v>
                </c:pt>
                <c:pt idx="9">
                  <c:v>15.226705163808758</c:v>
                </c:pt>
              </c:numCache>
            </c:numRef>
          </c:yVal>
          <c:smooth val="0"/>
          <c:extLst>
            <c:ext xmlns:c16="http://schemas.microsoft.com/office/drawing/2014/chart" uri="{C3380CC4-5D6E-409C-BE32-E72D297353CC}">
              <c16:uniqueId val="{00000005-B256-4630-B0F5-44C98C1FBD0E}"/>
            </c:ext>
          </c:extLst>
        </c:ser>
        <c:ser>
          <c:idx val="5"/>
          <c:order val="5"/>
          <c:tx>
            <c:strRef>
              <c:f>'Results at 1500 dens 0.0375'!$E$19</c:f>
              <c:strCache>
                <c:ptCount val="1"/>
                <c:pt idx="0">
                  <c:v>Power</c:v>
                </c:pt>
              </c:strCache>
            </c:strRef>
          </c:tx>
          <c:spPr>
            <a:ln w="28575" cap="rnd">
              <a:solidFill>
                <a:schemeClr val="accent6"/>
              </a:solidFill>
              <a:round/>
            </a:ln>
            <a:effectLst/>
          </c:spPr>
          <c:marker>
            <c:symbol val="none"/>
          </c:marker>
          <c:xVal>
            <c:numRef>
              <c:f>'Results at 1500 dens 0.0375'!$C$20:$C$59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'Results at 1500 dens 0.0375'!$E$20:$E$59</c:f>
              <c:numCache>
                <c:formatCode>#,##0.0</c:formatCode>
                <c:ptCount val="40"/>
                <c:pt idx="0">
                  <c:v>7.6197610567069898</c:v>
                </c:pt>
                <c:pt idx="1">
                  <c:v>8.2330870171704138</c:v>
                </c:pt>
                <c:pt idx="2">
                  <c:v>8.8101688362840953</c:v>
                </c:pt>
                <c:pt idx="3">
                  <c:v>9.3445980392454224</c:v>
                </c:pt>
                <c:pt idx="4">
                  <c:v>9.8363746260543916</c:v>
                </c:pt>
                <c:pt idx="5">
                  <c:v>10.285498596711005</c:v>
                </c:pt>
                <c:pt idx="6">
                  <c:v>10.568655451678858</c:v>
                </c:pt>
                <c:pt idx="7">
                  <c:v>10.8567126626563</c:v>
                </c:pt>
                <c:pt idx="8">
                  <c:v>11.202995724225184</c:v>
                </c:pt>
                <c:pt idx="9">
                  <c:v>11.651249323284267</c:v>
                </c:pt>
                <c:pt idx="10">
                  <c:v>12.490022343754667</c:v>
                </c:pt>
                <c:pt idx="11">
                  <c:v>13.449277529573422</c:v>
                </c:pt>
                <c:pt idx="12">
                  <c:v>14.480351729047655</c:v>
                </c:pt>
                <c:pt idx="13">
                  <c:v>15.538769957105174</c:v>
                </c:pt>
                <c:pt idx="14">
                  <c:v>16.515474961022097</c:v>
                </c:pt>
                <c:pt idx="15">
                  <c:v>17.399322471472789</c:v>
                </c:pt>
                <c:pt idx="16">
                  <c:v>18.22848513242073</c:v>
                </c:pt>
                <c:pt idx="17">
                  <c:v>18.992465792111943</c:v>
                </c:pt>
                <c:pt idx="18">
                  <c:v>19.680767298792446</c:v>
                </c:pt>
                <c:pt idx="19">
                  <c:v>20.219146641490621</c:v>
                </c:pt>
                <c:pt idx="20">
                  <c:v>20.677217962260837</c:v>
                </c:pt>
                <c:pt idx="21">
                  <c:v>21.064149876729434</c:v>
                </c:pt>
                <c:pt idx="22">
                  <c:v>21.388060137783338</c:v>
                </c:pt>
                <c:pt idx="23">
                  <c:v>21.669663563865861</c:v>
                </c:pt>
                <c:pt idx="24">
                  <c:v>21.933324147200974</c:v>
                </c:pt>
                <c:pt idx="25">
                  <c:v>22.132251217101725</c:v>
                </c:pt>
                <c:pt idx="26">
                  <c:v>22.257780819536322</c:v>
                </c:pt>
                <c:pt idx="27">
                  <c:v>22.277821064426874</c:v>
                </c:pt>
                <c:pt idx="28">
                  <c:v>22.182938811647418</c:v>
                </c:pt>
                <c:pt idx="29">
                  <c:v>22.016745031551224</c:v>
                </c:pt>
                <c:pt idx="30">
                  <c:v>21.791741783668158</c:v>
                </c:pt>
                <c:pt idx="31">
                  <c:v>21.545336919056197</c:v>
                </c:pt>
                <c:pt idx="32">
                  <c:v>21.313998994341887</c:v>
                </c:pt>
                <c:pt idx="33">
                  <c:v>21.028117755322512</c:v>
                </c:pt>
                <c:pt idx="34">
                  <c:v>20.672928518555096</c:v>
                </c:pt>
                <c:pt idx="35">
                  <c:v>20.233666600596706</c:v>
                </c:pt>
                <c:pt idx="36">
                  <c:v>19.659143725556312</c:v>
                </c:pt>
                <c:pt idx="37">
                  <c:v>18.983977985776725</c:v>
                </c:pt>
                <c:pt idx="38">
                  <c:v>18.211129559923897</c:v>
                </c:pt>
                <c:pt idx="39">
                  <c:v>17.349787288413133</c:v>
                </c:pt>
              </c:numCache>
            </c:numRef>
          </c:yVal>
          <c:smooth val="0"/>
          <c:extLst>
            <c:ext xmlns:c16="http://schemas.microsoft.com/office/drawing/2014/chart" uri="{C3380CC4-5D6E-409C-BE32-E72D297353CC}">
              <c16:uniqueId val="{00000006-B256-4630-B0F5-44C98C1FBD0E}"/>
            </c:ext>
          </c:extLst>
        </c:ser>
        <c:ser>
          <c:idx val="7"/>
          <c:order val="7"/>
          <c:tx>
            <c:strRef>
              <c:f>'Results at 1500 dens 0.0375'!$F$3</c:f>
              <c:strCache>
                <c:ptCount val="1"/>
                <c:pt idx="0">
                  <c:v>Hi Adj Speed</c:v>
                </c:pt>
              </c:strCache>
            </c:strRef>
          </c:tx>
          <c:spPr>
            <a:ln w="28575"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'Results at 1500 dens 0.0375'!$E$5:$E$14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'Results at 1500 dens 0.0375'!$F$5:$F$14</c:f>
              <c:numCache>
                <c:formatCode>0.000</c:formatCode>
                <c:ptCount val="10"/>
                <c:pt idx="0">
                  <c:v>17.3405984479962</c:v>
                </c:pt>
                <c:pt idx="1">
                  <c:v>20.199454439894836</c:v>
                </c:pt>
                <c:pt idx="2">
                  <c:v>21.607195498360849</c:v>
                </c:pt>
                <c:pt idx="3">
                  <c:v>22.293447423808352</c:v>
                </c:pt>
                <c:pt idx="4">
                  <c:v>21.593856290886496</c:v>
                </c:pt>
                <c:pt idx="5">
                  <c:v>19.690857581165041</c:v>
                </c:pt>
                <c:pt idx="6">
                  <c:v>15.991366481283102</c:v>
                </c:pt>
                <c:pt idx="7">
                  <c:v>11.659665486284592</c:v>
                </c:pt>
                <c:pt idx="8">
                  <c:v>10.313401330930036</c:v>
                </c:pt>
                <c:pt idx="9">
                  <c:v>7.6133525819043788</c:v>
                </c:pt>
              </c:numCache>
            </c:numRef>
          </c:yVal>
          <c:smooth val="0"/>
          <c:extLst>
            <c:ext xmlns:c16="http://schemas.microsoft.com/office/drawing/2014/chart" uri="{C3380CC4-5D6E-409C-BE32-E72D297353CC}">
              <c16:uniqueId val="{00000007-B256-4630-B0F5-44C98C1FBD0E}"/>
            </c:ext>
          </c:extLst>
        </c:ser>
        <c:dLbls>
          <c:showLegendKey val="0"/>
          <c:showVal val="0"/>
          <c:showCatName val="0"/>
          <c:showSerName val="0"/>
          <c:showPercent val="0"/>
          <c:showBubbleSize val="0"/>
        </c:dLbls>
        <c:axId val="681945928"/>
        <c:axId val="681931528"/>
      </c:scatterChart>
      <c:valAx>
        <c:axId val="681979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CFM Flow</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7288"/>
        <c:crosses val="autoZero"/>
        <c:crossBetween val="midCat"/>
      </c:valAx>
      <c:valAx>
        <c:axId val="681977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Inches H₂O Pressure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9528"/>
        <c:crosses val="autoZero"/>
        <c:crossBetween val="midCat"/>
      </c:valAx>
      <c:valAx>
        <c:axId val="681931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HP 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45928"/>
        <c:crosses val="max"/>
        <c:crossBetween val="midCat"/>
      </c:valAx>
      <c:valAx>
        <c:axId val="681945928"/>
        <c:scaling>
          <c:orientation val="minMax"/>
        </c:scaling>
        <c:delete val="1"/>
        <c:axPos val="b"/>
        <c:numFmt formatCode="#,##0" sourceLinked="1"/>
        <c:majorTickMark val="out"/>
        <c:minorTickMark val="none"/>
        <c:tickLblPos val="nextTo"/>
        <c:crossAx val="681931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'Results at 1800 dens 0.0375'!$A$18</c:f>
          <c:strCache>
            <c:ptCount val="1"/>
            <c:pt idx="0">
              <c:v>Performance Curve Results at 1800 dens 0.0375</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Base!$D$19</c:f>
              <c:strCache>
                <c:ptCount val="1"/>
                <c:pt idx="0">
                  <c:v>Pressure</c:v>
                </c:pt>
              </c:strCache>
            </c:strRef>
          </c:tx>
          <c:spPr>
            <a:ln w="28575" cap="rnd">
              <a:solidFill>
                <a:schemeClr val="accent1"/>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Base!$D$20:$D$59</c:f>
              <c:numCache>
                <c:formatCode>#,##0.00</c:formatCode>
                <c:ptCount val="40"/>
                <c:pt idx="0">
                  <c:v>12.911140469717042</c:v>
                </c:pt>
                <c:pt idx="1">
                  <c:v>13.676332331039756</c:v>
                </c:pt>
                <c:pt idx="2">
                  <c:v>14.312629225186681</c:v>
                </c:pt>
                <c:pt idx="3">
                  <c:v>14.811615387779618</c:v>
                </c:pt>
                <c:pt idx="4">
                  <c:v>15.173290818818565</c:v>
                </c:pt>
                <c:pt idx="5">
                  <c:v>15.397655518303523</c:v>
                </c:pt>
                <c:pt idx="6">
                  <c:v>15.398490828510749</c:v>
                </c:pt>
                <c:pt idx="7">
                  <c:v>15.295263349993018</c:v>
                </c:pt>
                <c:pt idx="8">
                  <c:v>15.12525704029456</c:v>
                </c:pt>
                <c:pt idx="9">
                  <c:v>14.91905717690614</c:v>
                </c:pt>
                <c:pt idx="10">
                  <c:v>14.764633175996511</c:v>
                </c:pt>
                <c:pt idx="11">
                  <c:v>14.619017219363736</c:v>
                </c:pt>
                <c:pt idx="12">
                  <c:v>14.491133419007248</c:v>
                </c:pt>
                <c:pt idx="13">
                  <c:v>14.390887627995845</c:v>
                </c:pt>
                <c:pt idx="14">
                  <c:v>14.406137093972728</c:v>
                </c:pt>
                <c:pt idx="15">
                  <c:v>14.506557187722919</c:v>
                </c:pt>
                <c:pt idx="16">
                  <c:v>14.602297309408669</c:v>
                </c:pt>
                <c:pt idx="17">
                  <c:v>14.66225175291887</c:v>
                </c:pt>
                <c:pt idx="18">
                  <c:v>14.655314812142379</c:v>
                </c:pt>
                <c:pt idx="19">
                  <c:v>14.397822970211401</c:v>
                </c:pt>
                <c:pt idx="20">
                  <c:v>14.050394403166329</c:v>
                </c:pt>
                <c:pt idx="21">
                  <c:v>13.628987895911024</c:v>
                </c:pt>
                <c:pt idx="22">
                  <c:v>13.147047288521662</c:v>
                </c:pt>
                <c:pt idx="23">
                  <c:v>12.631073331507579</c:v>
                </c:pt>
                <c:pt idx="24">
                  <c:v>12.111349159060797</c:v>
                </c:pt>
                <c:pt idx="25">
                  <c:v>11.544405803633786</c:v>
                </c:pt>
                <c:pt idx="26">
                  <c:v>10.926292796828779</c:v>
                </c:pt>
                <c:pt idx="27">
                  <c:v>10.230595675193911</c:v>
                </c:pt>
                <c:pt idx="28">
                  <c:v>9.4526264323519058</c:v>
                </c:pt>
                <c:pt idx="29">
                  <c:v>8.638558675731673</c:v>
                </c:pt>
                <c:pt idx="30">
                  <c:v>7.8047370761669299</c:v>
                </c:pt>
                <c:pt idx="31">
                  <c:v>6.9959906557075726</c:v>
                </c:pt>
                <c:pt idx="32">
                  <c:v>6.256074180543834</c:v>
                </c:pt>
                <c:pt idx="33">
                  <c:v>5.5074217954829408</c:v>
                </c:pt>
                <c:pt idx="34">
                  <c:v>4.7351936381358826</c:v>
                </c:pt>
                <c:pt idx="35">
                  <c:v>3.9245498461135071</c:v>
                </c:pt>
                <c:pt idx="36">
                  <c:v>3.0240415026055523</c:v>
                </c:pt>
                <c:pt idx="37">
                  <c:v>2.0684629686679834</c:v>
                </c:pt>
                <c:pt idx="38">
                  <c:v>1.0607894956291126</c:v>
                </c:pt>
                <c:pt idx="39">
                  <c:v>1.1876637558895453E-2</c:v>
                </c:pt>
              </c:numCache>
            </c:numRef>
          </c:yVal>
          <c:smooth val="0"/>
          <c:extLst>
            <c:ext xmlns:c16="http://schemas.microsoft.com/office/drawing/2014/chart" uri="{C3380CC4-5D6E-409C-BE32-E72D297353CC}">
              <c16:uniqueId val="{00000000-3499-47A2-A0E0-013C023DF5A1}"/>
            </c:ext>
          </c:extLst>
        </c:ser>
        <c:ser>
          <c:idx val="2"/>
          <c:order val="2"/>
          <c:tx>
            <c:v>Adj Data Points Press</c:v>
          </c:tx>
          <c:spPr>
            <a:ln w="28575" cap="rnd">
              <a:noFill/>
              <a:round/>
            </a:ln>
            <a:effectLst/>
          </c:spPr>
          <c:marker>
            <c:symbol val="circle"/>
            <c:size val="5"/>
            <c:spPr>
              <a:solidFill>
                <a:schemeClr val="accent3"/>
              </a:solidFill>
              <a:ln w="9525">
                <a:solidFill>
                  <a:schemeClr val="accent3"/>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Base!$D$5:$D$14</c:f>
              <c:numCache>
                <c:formatCode>0.000</c:formatCode>
                <c:ptCount val="10"/>
                <c:pt idx="0">
                  <c:v>1.0210834889967657E-3</c:v>
                </c:pt>
                <c:pt idx="1">
                  <c:v>3.8660952468283583</c:v>
                </c:pt>
                <c:pt idx="2">
                  <c:v>7.2218108906627032</c:v>
                </c:pt>
                <c:pt idx="3">
                  <c:v>10.544538816517198</c:v>
                </c:pt>
                <c:pt idx="4">
                  <c:v>12.755346356169472</c:v>
                </c:pt>
                <c:pt idx="5">
                  <c:v>14.65451048908708</c:v>
                </c:pt>
                <c:pt idx="6">
                  <c:v>14.358736947324044</c:v>
                </c:pt>
                <c:pt idx="7">
                  <c:v>14.915557677351995</c:v>
                </c:pt>
                <c:pt idx="8">
                  <c:v>15.407550776645717</c:v>
                </c:pt>
                <c:pt idx="9">
                  <c:v>12.902724705338848</c:v>
                </c:pt>
              </c:numCache>
            </c:numRef>
          </c:yVal>
          <c:smooth val="0"/>
          <c:extLst>
            <c:ext xmlns:c16="http://schemas.microsoft.com/office/drawing/2014/chart" uri="{C3380CC4-5D6E-409C-BE32-E72D297353CC}">
              <c16:uniqueId val="{00000001-3499-47A2-A0E0-013C023DF5A1}"/>
            </c:ext>
          </c:extLst>
        </c:ser>
        <c:ser>
          <c:idx val="4"/>
          <c:order val="4"/>
          <c:tx>
            <c:strRef>
              <c:f>'Results at 1800 dens 0.0375'!$D$19</c:f>
              <c:strCache>
                <c:ptCount val="1"/>
                <c:pt idx="0">
                  <c:v>Pressure</c:v>
                </c:pt>
              </c:strCache>
            </c:strRef>
          </c:tx>
          <c:spPr>
            <a:ln w="28575" cap="rnd">
              <a:solidFill>
                <a:schemeClr val="accent5"/>
              </a:solidFill>
              <a:round/>
            </a:ln>
            <a:effectLst/>
          </c:spPr>
          <c:marker>
            <c:symbol val="none"/>
          </c:marker>
          <c:xVal>
            <c:numRef>
              <c:f>'Results at 1800 dens 0.0375'!$C$20:$C$59</c:f>
              <c:numCache>
                <c:formatCode>#,##0</c:formatCode>
                <c:ptCount val="40"/>
                <c:pt idx="0">
                  <c:v>8.883070961302904</c:v>
                </c:pt>
                <c:pt idx="1">
                  <c:v>888.30709613028955</c:v>
                </c:pt>
                <c:pt idx="2">
                  <c:v>1776.6141922605791</c:v>
                </c:pt>
                <c:pt idx="3">
                  <c:v>2664.921288390869</c:v>
                </c:pt>
                <c:pt idx="4">
                  <c:v>3553.2283845211582</c:v>
                </c:pt>
                <c:pt idx="5">
                  <c:v>4441.5354806514479</c:v>
                </c:pt>
                <c:pt idx="6">
                  <c:v>5329.842576781738</c:v>
                </c:pt>
                <c:pt idx="7">
                  <c:v>6218.1496729120272</c:v>
                </c:pt>
                <c:pt idx="8">
                  <c:v>7106.4567690423164</c:v>
                </c:pt>
                <c:pt idx="9">
                  <c:v>7994.7638651726074</c:v>
                </c:pt>
                <c:pt idx="10">
                  <c:v>8883.0709613028957</c:v>
                </c:pt>
                <c:pt idx="11">
                  <c:v>9771.3780574331849</c:v>
                </c:pt>
                <c:pt idx="12">
                  <c:v>10659.685153563476</c:v>
                </c:pt>
                <c:pt idx="13">
                  <c:v>11547.992249693765</c:v>
                </c:pt>
                <c:pt idx="14">
                  <c:v>12436.299345824054</c:v>
                </c:pt>
                <c:pt idx="15">
                  <c:v>13324.606441954345</c:v>
                </c:pt>
                <c:pt idx="16">
                  <c:v>14212.913538084633</c:v>
                </c:pt>
                <c:pt idx="17">
                  <c:v>15101.220634214924</c:v>
                </c:pt>
                <c:pt idx="18">
                  <c:v>15989.527730345215</c:v>
                </c:pt>
                <c:pt idx="19">
                  <c:v>16877.834826475504</c:v>
                </c:pt>
                <c:pt idx="20">
                  <c:v>17766.141922605791</c:v>
                </c:pt>
                <c:pt idx="21">
                  <c:v>18654.449018736083</c:v>
                </c:pt>
                <c:pt idx="22">
                  <c:v>19542.75611486637</c:v>
                </c:pt>
                <c:pt idx="23">
                  <c:v>20431.063210996661</c:v>
                </c:pt>
                <c:pt idx="24">
                  <c:v>21319.370307126952</c:v>
                </c:pt>
                <c:pt idx="25">
                  <c:v>22207.677403257243</c:v>
                </c:pt>
                <c:pt idx="26">
                  <c:v>23095.98449938753</c:v>
                </c:pt>
                <c:pt idx="27">
                  <c:v>23984.291595517818</c:v>
                </c:pt>
                <c:pt idx="28">
                  <c:v>24872.598691648109</c:v>
                </c:pt>
                <c:pt idx="29">
                  <c:v>25760.9057877784</c:v>
                </c:pt>
                <c:pt idx="30">
                  <c:v>26649.212883908691</c:v>
                </c:pt>
                <c:pt idx="31">
                  <c:v>27537.519980038978</c:v>
                </c:pt>
                <c:pt idx="32">
                  <c:v>28425.827076169266</c:v>
                </c:pt>
                <c:pt idx="33">
                  <c:v>29314.134172299557</c:v>
                </c:pt>
                <c:pt idx="34">
                  <c:v>30202.441268429848</c:v>
                </c:pt>
                <c:pt idx="35">
                  <c:v>31090.748364560139</c:v>
                </c:pt>
                <c:pt idx="36">
                  <c:v>31979.05546069043</c:v>
                </c:pt>
                <c:pt idx="37">
                  <c:v>32867.362556820714</c:v>
                </c:pt>
                <c:pt idx="38">
                  <c:v>33755.669652951008</c:v>
                </c:pt>
                <c:pt idx="39">
                  <c:v>34635.093678119993</c:v>
                </c:pt>
              </c:numCache>
            </c:numRef>
          </c:xVal>
          <c:yVal>
            <c:numRef>
              <c:f>'Results at 1800 dens 0.0375'!$D$20:$D$59</c:f>
              <c:numCache>
                <c:formatCode>#,##0.00</c:formatCode>
                <c:ptCount val="40"/>
                <c:pt idx="0">
                  <c:v>9.2960211381962754</c:v>
                </c:pt>
                <c:pt idx="1">
                  <c:v>9.8469592783486277</c:v>
                </c:pt>
                <c:pt idx="2">
                  <c:v>10.305093042134414</c:v>
                </c:pt>
                <c:pt idx="3">
                  <c:v>10.664363079201328</c:v>
                </c:pt>
                <c:pt idx="4">
                  <c:v>10.92476938954937</c:v>
                </c:pt>
                <c:pt idx="5">
                  <c:v>11.086311973178541</c:v>
                </c:pt>
                <c:pt idx="6">
                  <c:v>11.086913396527734</c:v>
                </c:pt>
                <c:pt idx="7">
                  <c:v>11.012589611994969</c:v>
                </c:pt>
                <c:pt idx="8">
                  <c:v>10.890185069012079</c:v>
                </c:pt>
                <c:pt idx="9">
                  <c:v>10.741721167372418</c:v>
                </c:pt>
                <c:pt idx="10">
                  <c:v>10.630535886717487</c:v>
                </c:pt>
                <c:pt idx="11">
                  <c:v>10.525692397941889</c:v>
                </c:pt>
                <c:pt idx="12">
                  <c:v>10.433616061685218</c:v>
                </c:pt>
                <c:pt idx="13">
                  <c:v>10.361439092157008</c:v>
                </c:pt>
                <c:pt idx="14">
                  <c:v>10.372418707660351</c:v>
                </c:pt>
                <c:pt idx="15">
                  <c:v>10.444721175160499</c:v>
                </c:pt>
                <c:pt idx="16">
                  <c:v>10.513654062774233</c:v>
                </c:pt>
                <c:pt idx="17">
                  <c:v>10.556821262101575</c:v>
                </c:pt>
                <c:pt idx="18">
                  <c:v>10.551826664742521</c:v>
                </c:pt>
                <c:pt idx="19">
                  <c:v>10.366432538552189</c:v>
                </c:pt>
                <c:pt idx="20">
                  <c:v>10.116283970279753</c:v>
                </c:pt>
                <c:pt idx="21">
                  <c:v>9.8128712850559268</c:v>
                </c:pt>
                <c:pt idx="22">
                  <c:v>9.4658740477355892</c:v>
                </c:pt>
                <c:pt idx="23">
                  <c:v>9.094372798685459</c:v>
                </c:pt>
                <c:pt idx="24">
                  <c:v>8.7201713945237742</c:v>
                </c:pt>
                <c:pt idx="25">
                  <c:v>8.3119721786163279</c:v>
                </c:pt>
                <c:pt idx="26">
                  <c:v>7.8669308137167224</c:v>
                </c:pt>
                <c:pt idx="27">
                  <c:v>7.3660288861396026</c:v>
                </c:pt>
                <c:pt idx="28">
                  <c:v>6.8058910312933705</c:v>
                </c:pt>
                <c:pt idx="29">
                  <c:v>6.2197622465268125</c:v>
                </c:pt>
                <c:pt idx="30">
                  <c:v>5.6194106948401696</c:v>
                </c:pt>
                <c:pt idx="31">
                  <c:v>5.0371132721093943</c:v>
                </c:pt>
                <c:pt idx="32">
                  <c:v>4.5043734099915298</c:v>
                </c:pt>
                <c:pt idx="33">
                  <c:v>3.9653436927477088</c:v>
                </c:pt>
                <c:pt idx="34">
                  <c:v>3.4093394194578224</c:v>
                </c:pt>
                <c:pt idx="35">
                  <c:v>2.8256758892016762</c:v>
                </c:pt>
                <c:pt idx="36">
                  <c:v>2.1773098818765266</c:v>
                </c:pt>
                <c:pt idx="37">
                  <c:v>1.4892933374414934</c:v>
                </c:pt>
                <c:pt idx="38">
                  <c:v>0.7637684368535087</c:v>
                </c:pt>
                <c:pt idx="39">
                  <c:v>8.5511790429695367E-3</c:v>
                </c:pt>
              </c:numCache>
            </c:numRef>
          </c:yVal>
          <c:smooth val="0"/>
          <c:extLst>
            <c:ext xmlns:c16="http://schemas.microsoft.com/office/drawing/2014/chart" uri="{C3380CC4-5D6E-409C-BE32-E72D297353CC}">
              <c16:uniqueId val="{00000002-3499-47A2-A0E0-013C023DF5A1}"/>
            </c:ext>
          </c:extLst>
        </c:ser>
        <c:ser>
          <c:idx val="6"/>
          <c:order val="6"/>
          <c:tx>
            <c:strRef>
              <c:f>'Results at 1800 dens 0.0375'!$D$3</c:f>
              <c:strCache>
                <c:ptCount val="1"/>
                <c:pt idx="0">
                  <c:v>Ps Adj Speed</c:v>
                </c:pt>
              </c:strCache>
            </c:strRef>
          </c:tx>
          <c:spPr>
            <a:ln w="28575"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'Results at 1800 dens 0.0375'!$E$5:$E$14</c:f>
              <c:numCache>
                <c:formatCode>0</c:formatCode>
                <c:ptCount val="10"/>
                <c:pt idx="0">
                  <c:v>34643.976749081296</c:v>
                </c:pt>
                <c:pt idx="1">
                  <c:v>31152.810579984623</c:v>
                </c:pt>
                <c:pt idx="2">
                  <c:v>27267.046423512784</c:v>
                </c:pt>
                <c:pt idx="3">
                  <c:v>23608.902856849254</c:v>
                </c:pt>
                <c:pt idx="4">
                  <c:v>20206.692065705629</c:v>
                </c:pt>
                <c:pt idx="5">
                  <c:v>16003.396540207534</c:v>
                </c:pt>
                <c:pt idx="6">
                  <c:v>11930.087950799541</c:v>
                </c:pt>
                <c:pt idx="7">
                  <c:v>8009.2802704835049</c:v>
                </c:pt>
                <c:pt idx="8">
                  <c:v>4499.6641710224203</c:v>
                </c:pt>
                <c:pt idx="9">
                  <c:v>0</c:v>
                </c:pt>
              </c:numCache>
            </c:numRef>
          </c:xVal>
          <c:yVal>
            <c:numRef>
              <c:f>'Results at 1800 dens 0.0375'!$D$5:$D$14</c:f>
              <c:numCache>
                <c:formatCode>0.000</c:formatCode>
                <c:ptCount val="10"/>
                <c:pt idx="0">
                  <c:v>7.3518011207767125E-4</c:v>
                </c:pt>
                <c:pt idx="1">
                  <c:v>2.7835885777164178</c:v>
                </c:pt>
                <c:pt idx="2">
                  <c:v>5.1997038412771461</c:v>
                </c:pt>
                <c:pt idx="3">
                  <c:v>7.5920679478923825</c:v>
                </c:pt>
                <c:pt idx="4">
                  <c:v>9.1838493764420193</c:v>
                </c:pt>
                <c:pt idx="5">
                  <c:v>10.551247552142698</c:v>
                </c:pt>
                <c:pt idx="6">
                  <c:v>10.338290602073311</c:v>
                </c:pt>
                <c:pt idx="7">
                  <c:v>10.739201527693435</c:v>
                </c:pt>
                <c:pt idx="8">
                  <c:v>11.093436559184916</c:v>
                </c:pt>
                <c:pt idx="9">
                  <c:v>9.2899617878439695</c:v>
                </c:pt>
              </c:numCache>
            </c:numRef>
          </c:yVal>
          <c:smooth val="0"/>
          <c:extLst>
            <c:ext xmlns:c16="http://schemas.microsoft.com/office/drawing/2014/chart" uri="{C3380CC4-5D6E-409C-BE32-E72D297353CC}">
              <c16:uniqueId val="{00000003-3499-47A2-A0E0-013C023DF5A1}"/>
            </c:ext>
          </c:extLst>
        </c:ser>
        <c:dLbls>
          <c:showLegendKey val="0"/>
          <c:showVal val="0"/>
          <c:showCatName val="0"/>
          <c:showSerName val="0"/>
          <c:showPercent val="0"/>
          <c:showBubbleSize val="0"/>
        </c:dLbls>
        <c:axId val="681979528"/>
        <c:axId val="681977288"/>
      </c:scatterChart>
      <c:scatterChart>
        <c:scatterStyle val="lineMarker"/>
        <c:varyColors val="0"/>
        <c:ser>
          <c:idx val="1"/>
          <c:order val="1"/>
          <c:tx>
            <c:strRef>
              <c:f>Base!$E$19</c:f>
              <c:strCache>
                <c:ptCount val="1"/>
                <c:pt idx="0">
                  <c:v>Power</c:v>
                </c:pt>
              </c:strCache>
            </c:strRef>
          </c:tx>
          <c:spPr>
            <a:ln w="28575" cap="rnd">
              <a:solidFill>
                <a:schemeClr val="accent2"/>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Base!$E$20:$E$59</c:f>
              <c:numCache>
                <c:formatCode>#,##0.0</c:formatCode>
                <c:ptCount val="40"/>
                <c:pt idx="0">
                  <c:v>15.23952211341398</c:v>
                </c:pt>
                <c:pt idx="1">
                  <c:v>16.466174034340828</c:v>
                </c:pt>
                <c:pt idx="2">
                  <c:v>17.620337672568191</c:v>
                </c:pt>
                <c:pt idx="3">
                  <c:v>18.689196078490845</c:v>
                </c:pt>
                <c:pt idx="4">
                  <c:v>19.672749252108783</c:v>
                </c:pt>
                <c:pt idx="5">
                  <c:v>20.570997193422009</c:v>
                </c:pt>
                <c:pt idx="6">
                  <c:v>21.137310903357715</c:v>
                </c:pt>
                <c:pt idx="7">
                  <c:v>21.713425325312599</c:v>
                </c:pt>
                <c:pt idx="8">
                  <c:v>22.405991448450369</c:v>
                </c:pt>
                <c:pt idx="9">
                  <c:v>23.302498646568534</c:v>
                </c:pt>
                <c:pt idx="10">
                  <c:v>24.980044687509334</c:v>
                </c:pt>
                <c:pt idx="11">
                  <c:v>26.898555059146844</c:v>
                </c:pt>
                <c:pt idx="12">
                  <c:v>28.96070345809531</c:v>
                </c:pt>
                <c:pt idx="13">
                  <c:v>31.077539914210348</c:v>
                </c:pt>
                <c:pt idx="14">
                  <c:v>33.030949922044194</c:v>
                </c:pt>
                <c:pt idx="15">
                  <c:v>34.798644942945579</c:v>
                </c:pt>
                <c:pt idx="16">
                  <c:v>36.456970264841459</c:v>
                </c:pt>
                <c:pt idx="17">
                  <c:v>37.984931584223887</c:v>
                </c:pt>
                <c:pt idx="18">
                  <c:v>39.361534597584892</c:v>
                </c:pt>
                <c:pt idx="19">
                  <c:v>40.438293282981242</c:v>
                </c:pt>
                <c:pt idx="20">
                  <c:v>41.354435924521674</c:v>
                </c:pt>
                <c:pt idx="21">
                  <c:v>42.128299753458869</c:v>
                </c:pt>
                <c:pt idx="22">
                  <c:v>42.776120275566676</c:v>
                </c:pt>
                <c:pt idx="23">
                  <c:v>43.339327127731721</c:v>
                </c:pt>
                <c:pt idx="24">
                  <c:v>43.866648294401948</c:v>
                </c:pt>
                <c:pt idx="25">
                  <c:v>44.26450243420345</c:v>
                </c:pt>
                <c:pt idx="26">
                  <c:v>44.515561639072644</c:v>
                </c:pt>
                <c:pt idx="27">
                  <c:v>44.555642128853748</c:v>
                </c:pt>
                <c:pt idx="28">
                  <c:v>44.365877623294836</c:v>
                </c:pt>
                <c:pt idx="29">
                  <c:v>44.033490063102448</c:v>
                </c:pt>
                <c:pt idx="30">
                  <c:v>43.583483567336316</c:v>
                </c:pt>
                <c:pt idx="31">
                  <c:v>43.090673838112394</c:v>
                </c:pt>
                <c:pt idx="32">
                  <c:v>42.627997988683774</c:v>
                </c:pt>
                <c:pt idx="33">
                  <c:v>42.056235510645024</c:v>
                </c:pt>
                <c:pt idx="34">
                  <c:v>41.345857037110193</c:v>
                </c:pt>
                <c:pt idx="35">
                  <c:v>40.467333201193412</c:v>
                </c:pt>
                <c:pt idx="36">
                  <c:v>39.318287451112624</c:v>
                </c:pt>
                <c:pt idx="37">
                  <c:v>37.967955971553451</c:v>
                </c:pt>
                <c:pt idx="38">
                  <c:v>36.422259119847794</c:v>
                </c:pt>
                <c:pt idx="39">
                  <c:v>34.699574576826265</c:v>
                </c:pt>
              </c:numCache>
            </c:numRef>
          </c:yVal>
          <c:smooth val="0"/>
          <c:extLst>
            <c:ext xmlns:c16="http://schemas.microsoft.com/office/drawing/2014/chart" uri="{C3380CC4-5D6E-409C-BE32-E72D297353CC}">
              <c16:uniqueId val="{00000004-3499-47A2-A0E0-013C023DF5A1}"/>
            </c:ext>
          </c:extLst>
        </c:ser>
        <c:ser>
          <c:idx val="3"/>
          <c:order val="3"/>
          <c:tx>
            <c:v>Adj Data Points Power</c:v>
          </c:tx>
          <c:spPr>
            <a:ln w="28575" cap="rnd">
              <a:noFill/>
              <a:round/>
            </a:ln>
            <a:effectLst/>
          </c:spPr>
          <c:marker>
            <c:symbol val="circle"/>
            <c:size val="5"/>
            <c:spPr>
              <a:solidFill>
                <a:schemeClr val="accent4"/>
              </a:solidFill>
              <a:ln w="9525">
                <a:solidFill>
                  <a:schemeClr val="accent4"/>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Base!$F$5:$F$14</c:f>
              <c:numCache>
                <c:formatCode>0.000</c:formatCode>
                <c:ptCount val="10"/>
                <c:pt idx="0">
                  <c:v>34.6811968959924</c:v>
                </c:pt>
                <c:pt idx="1">
                  <c:v>40.398908879789673</c:v>
                </c:pt>
                <c:pt idx="2">
                  <c:v>43.214390996721697</c:v>
                </c:pt>
                <c:pt idx="3">
                  <c:v>44.586894847616705</c:v>
                </c:pt>
                <c:pt idx="4">
                  <c:v>43.187712581772992</c:v>
                </c:pt>
                <c:pt idx="5">
                  <c:v>39.381715162330082</c:v>
                </c:pt>
                <c:pt idx="6">
                  <c:v>31.982732962566203</c:v>
                </c:pt>
                <c:pt idx="7">
                  <c:v>23.319330972569183</c:v>
                </c:pt>
                <c:pt idx="8">
                  <c:v>20.626802661860072</c:v>
                </c:pt>
                <c:pt idx="9">
                  <c:v>15.226705163808758</c:v>
                </c:pt>
              </c:numCache>
            </c:numRef>
          </c:yVal>
          <c:smooth val="0"/>
          <c:extLst>
            <c:ext xmlns:c16="http://schemas.microsoft.com/office/drawing/2014/chart" uri="{C3380CC4-5D6E-409C-BE32-E72D297353CC}">
              <c16:uniqueId val="{00000005-3499-47A2-A0E0-013C023DF5A1}"/>
            </c:ext>
          </c:extLst>
        </c:ser>
        <c:ser>
          <c:idx val="5"/>
          <c:order val="5"/>
          <c:tx>
            <c:strRef>
              <c:f>'Results at 1800 dens 0.0375'!$E$19</c:f>
              <c:strCache>
                <c:ptCount val="1"/>
                <c:pt idx="0">
                  <c:v>Power</c:v>
                </c:pt>
              </c:strCache>
            </c:strRef>
          </c:tx>
          <c:spPr>
            <a:ln w="28575" cap="rnd">
              <a:solidFill>
                <a:schemeClr val="accent6"/>
              </a:solidFill>
              <a:round/>
            </a:ln>
            <a:effectLst/>
          </c:spPr>
          <c:marker>
            <c:symbol val="none"/>
          </c:marker>
          <c:xVal>
            <c:numRef>
              <c:f>'Results at 1800 dens 0.0375'!$C$20:$C$59</c:f>
              <c:numCache>
                <c:formatCode>#,##0</c:formatCode>
                <c:ptCount val="40"/>
                <c:pt idx="0">
                  <c:v>8.883070961302904</c:v>
                </c:pt>
                <c:pt idx="1">
                  <c:v>888.30709613028955</c:v>
                </c:pt>
                <c:pt idx="2">
                  <c:v>1776.6141922605791</c:v>
                </c:pt>
                <c:pt idx="3">
                  <c:v>2664.921288390869</c:v>
                </c:pt>
                <c:pt idx="4">
                  <c:v>3553.2283845211582</c:v>
                </c:pt>
                <c:pt idx="5">
                  <c:v>4441.5354806514479</c:v>
                </c:pt>
                <c:pt idx="6">
                  <c:v>5329.842576781738</c:v>
                </c:pt>
                <c:pt idx="7">
                  <c:v>6218.1496729120272</c:v>
                </c:pt>
                <c:pt idx="8">
                  <c:v>7106.4567690423164</c:v>
                </c:pt>
                <c:pt idx="9">
                  <c:v>7994.7638651726074</c:v>
                </c:pt>
                <c:pt idx="10">
                  <c:v>8883.0709613028957</c:v>
                </c:pt>
                <c:pt idx="11">
                  <c:v>9771.3780574331849</c:v>
                </c:pt>
                <c:pt idx="12">
                  <c:v>10659.685153563476</c:v>
                </c:pt>
                <c:pt idx="13">
                  <c:v>11547.992249693765</c:v>
                </c:pt>
                <c:pt idx="14">
                  <c:v>12436.299345824054</c:v>
                </c:pt>
                <c:pt idx="15">
                  <c:v>13324.606441954345</c:v>
                </c:pt>
                <c:pt idx="16">
                  <c:v>14212.913538084633</c:v>
                </c:pt>
                <c:pt idx="17">
                  <c:v>15101.220634214924</c:v>
                </c:pt>
                <c:pt idx="18">
                  <c:v>15989.527730345215</c:v>
                </c:pt>
                <c:pt idx="19">
                  <c:v>16877.834826475504</c:v>
                </c:pt>
                <c:pt idx="20">
                  <c:v>17766.141922605791</c:v>
                </c:pt>
                <c:pt idx="21">
                  <c:v>18654.449018736083</c:v>
                </c:pt>
                <c:pt idx="22">
                  <c:v>19542.75611486637</c:v>
                </c:pt>
                <c:pt idx="23">
                  <c:v>20431.063210996661</c:v>
                </c:pt>
                <c:pt idx="24">
                  <c:v>21319.370307126952</c:v>
                </c:pt>
                <c:pt idx="25">
                  <c:v>22207.677403257243</c:v>
                </c:pt>
                <c:pt idx="26">
                  <c:v>23095.98449938753</c:v>
                </c:pt>
                <c:pt idx="27">
                  <c:v>23984.291595517818</c:v>
                </c:pt>
                <c:pt idx="28">
                  <c:v>24872.598691648109</c:v>
                </c:pt>
                <c:pt idx="29">
                  <c:v>25760.9057877784</c:v>
                </c:pt>
                <c:pt idx="30">
                  <c:v>26649.212883908691</c:v>
                </c:pt>
                <c:pt idx="31">
                  <c:v>27537.519980038978</c:v>
                </c:pt>
                <c:pt idx="32">
                  <c:v>28425.827076169266</c:v>
                </c:pt>
                <c:pt idx="33">
                  <c:v>29314.134172299557</c:v>
                </c:pt>
                <c:pt idx="34">
                  <c:v>30202.441268429848</c:v>
                </c:pt>
                <c:pt idx="35">
                  <c:v>31090.748364560139</c:v>
                </c:pt>
                <c:pt idx="36">
                  <c:v>31979.05546069043</c:v>
                </c:pt>
                <c:pt idx="37">
                  <c:v>32867.362556820714</c:v>
                </c:pt>
                <c:pt idx="38">
                  <c:v>33755.669652951008</c:v>
                </c:pt>
                <c:pt idx="39">
                  <c:v>34635.093678119993</c:v>
                </c:pt>
              </c:numCache>
            </c:numRef>
          </c:xVal>
          <c:yVal>
            <c:numRef>
              <c:f>'Results at 1800 dens 0.0375'!$E$20:$E$59</c:f>
              <c:numCache>
                <c:formatCode>#,##0.0</c:formatCode>
                <c:ptCount val="40"/>
                <c:pt idx="0">
                  <c:v>13.166947105989689</c:v>
                </c:pt>
                <c:pt idx="1">
                  <c:v>14.226774365670487</c:v>
                </c:pt>
                <c:pt idx="2">
                  <c:v>15.223971749098929</c:v>
                </c:pt>
                <c:pt idx="3">
                  <c:v>16.1474654118161</c:v>
                </c:pt>
                <c:pt idx="4">
                  <c:v>16.997255353821998</c:v>
                </c:pt>
                <c:pt idx="5">
                  <c:v>17.773341575116628</c:v>
                </c:pt>
                <c:pt idx="6">
                  <c:v>18.262636620501059</c:v>
                </c:pt>
                <c:pt idx="7">
                  <c:v>18.760399481070081</c:v>
                </c:pt>
                <c:pt idx="8">
                  <c:v>19.35877661146111</c:v>
                </c:pt>
                <c:pt idx="9">
                  <c:v>20.133358830635203</c:v>
                </c:pt>
                <c:pt idx="10">
                  <c:v>21.582758610008057</c:v>
                </c:pt>
                <c:pt idx="11">
                  <c:v>23.240351571102849</c:v>
                </c:pt>
                <c:pt idx="12">
                  <c:v>25.022047787794321</c:v>
                </c:pt>
                <c:pt idx="13">
                  <c:v>26.850994485877727</c:v>
                </c:pt>
                <c:pt idx="14">
                  <c:v>28.538740732646168</c:v>
                </c:pt>
                <c:pt idx="15">
                  <c:v>30.066029230704974</c:v>
                </c:pt>
                <c:pt idx="16">
                  <c:v>31.498822308823016</c:v>
                </c:pt>
                <c:pt idx="17">
                  <c:v>32.818980888769431</c:v>
                </c:pt>
                <c:pt idx="18">
                  <c:v>34.00836589231335</c:v>
                </c:pt>
                <c:pt idx="19">
                  <c:v>34.938685396495764</c:v>
                </c:pt>
                <c:pt idx="20">
                  <c:v>35.73023263878671</c:v>
                </c:pt>
                <c:pt idx="21">
                  <c:v>36.398850986988428</c:v>
                </c:pt>
                <c:pt idx="22">
                  <c:v>36.958567918089578</c:v>
                </c:pt>
                <c:pt idx="23">
                  <c:v>37.445178638360197</c:v>
                </c:pt>
                <c:pt idx="24">
                  <c:v>37.900784126363277</c:v>
                </c:pt>
                <c:pt idx="25">
                  <c:v>38.244530103151774</c:v>
                </c:pt>
                <c:pt idx="26">
                  <c:v>38.461445256158775</c:v>
                </c:pt>
                <c:pt idx="27">
                  <c:v>38.496074799329563</c:v>
                </c:pt>
                <c:pt idx="28">
                  <c:v>38.332118266526663</c:v>
                </c:pt>
                <c:pt idx="29">
                  <c:v>38.044935414520467</c:v>
                </c:pt>
                <c:pt idx="30">
                  <c:v>37.656129802178384</c:v>
                </c:pt>
                <c:pt idx="31">
                  <c:v>37.230342196129044</c:v>
                </c:pt>
                <c:pt idx="32">
                  <c:v>36.830590262222813</c:v>
                </c:pt>
                <c:pt idx="33">
                  <c:v>36.336587481197228</c:v>
                </c:pt>
                <c:pt idx="34">
                  <c:v>35.722820480063092</c:v>
                </c:pt>
                <c:pt idx="35">
                  <c:v>34.963775885831041</c:v>
                </c:pt>
                <c:pt idx="36">
                  <c:v>33.971000357760623</c:v>
                </c:pt>
                <c:pt idx="37">
                  <c:v>32.8043139594214</c:v>
                </c:pt>
                <c:pt idx="38">
                  <c:v>31.468831879547515</c:v>
                </c:pt>
                <c:pt idx="39">
                  <c:v>29.980432434376745</c:v>
                </c:pt>
              </c:numCache>
            </c:numRef>
          </c:yVal>
          <c:smooth val="0"/>
          <c:extLst>
            <c:ext xmlns:c16="http://schemas.microsoft.com/office/drawing/2014/chart" uri="{C3380CC4-5D6E-409C-BE32-E72D297353CC}">
              <c16:uniqueId val="{00000006-3499-47A2-A0E0-013C023DF5A1}"/>
            </c:ext>
          </c:extLst>
        </c:ser>
        <c:ser>
          <c:idx val="7"/>
          <c:order val="7"/>
          <c:tx>
            <c:strRef>
              <c:f>'Results at 1800 dens 0.0375'!$F$3</c:f>
              <c:strCache>
                <c:ptCount val="1"/>
                <c:pt idx="0">
                  <c:v>Hi Adj Speed</c:v>
                </c:pt>
              </c:strCache>
            </c:strRef>
          </c:tx>
          <c:spPr>
            <a:ln w="28575"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'Results at 1800 dens 0.0375'!$E$5:$E$14</c:f>
              <c:numCache>
                <c:formatCode>0</c:formatCode>
                <c:ptCount val="10"/>
                <c:pt idx="0">
                  <c:v>34643.976749081296</c:v>
                </c:pt>
                <c:pt idx="1">
                  <c:v>31152.810579984623</c:v>
                </c:pt>
                <c:pt idx="2">
                  <c:v>27267.046423512784</c:v>
                </c:pt>
                <c:pt idx="3">
                  <c:v>23608.902856849254</c:v>
                </c:pt>
                <c:pt idx="4">
                  <c:v>20206.692065705629</c:v>
                </c:pt>
                <c:pt idx="5">
                  <c:v>16003.396540207534</c:v>
                </c:pt>
                <c:pt idx="6">
                  <c:v>11930.087950799541</c:v>
                </c:pt>
                <c:pt idx="7">
                  <c:v>8009.2802704835049</c:v>
                </c:pt>
                <c:pt idx="8">
                  <c:v>4499.6641710224203</c:v>
                </c:pt>
                <c:pt idx="9">
                  <c:v>0</c:v>
                </c:pt>
              </c:numCache>
            </c:numRef>
          </c:xVal>
          <c:yVal>
            <c:numRef>
              <c:f>'Results at 1800 dens 0.0375'!$F$5:$F$14</c:f>
              <c:numCache>
                <c:formatCode>0.000</c:formatCode>
                <c:ptCount val="10"/>
                <c:pt idx="0">
                  <c:v>29.964554118137432</c:v>
                </c:pt>
                <c:pt idx="1">
                  <c:v>34.90465727213828</c:v>
                </c:pt>
                <c:pt idx="2">
                  <c:v>37.337233821167544</c:v>
                </c:pt>
                <c:pt idx="3">
                  <c:v>38.523077148340832</c:v>
                </c:pt>
                <c:pt idx="4">
                  <c:v>37.314183670651865</c:v>
                </c:pt>
                <c:pt idx="5">
                  <c:v>34.025801900253192</c:v>
                </c:pt>
                <c:pt idx="6">
                  <c:v>27.633081279657198</c:v>
                </c:pt>
                <c:pt idx="7">
                  <c:v>20.147901960299773</c:v>
                </c:pt>
                <c:pt idx="8">
                  <c:v>17.821557499847103</c:v>
                </c:pt>
                <c:pt idx="9">
                  <c:v>13.155873261530767</c:v>
                </c:pt>
              </c:numCache>
            </c:numRef>
          </c:yVal>
          <c:smooth val="0"/>
          <c:extLst>
            <c:ext xmlns:c16="http://schemas.microsoft.com/office/drawing/2014/chart" uri="{C3380CC4-5D6E-409C-BE32-E72D297353CC}">
              <c16:uniqueId val="{00000007-3499-47A2-A0E0-013C023DF5A1}"/>
            </c:ext>
          </c:extLst>
        </c:ser>
        <c:dLbls>
          <c:showLegendKey val="0"/>
          <c:showVal val="0"/>
          <c:showCatName val="0"/>
          <c:showSerName val="0"/>
          <c:showPercent val="0"/>
          <c:showBubbleSize val="0"/>
        </c:dLbls>
        <c:axId val="681945928"/>
        <c:axId val="681931528"/>
      </c:scatterChart>
      <c:valAx>
        <c:axId val="681979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CFM Flow</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7288"/>
        <c:crosses val="autoZero"/>
        <c:crossBetween val="midCat"/>
      </c:valAx>
      <c:valAx>
        <c:axId val="681977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Inches H₂O Pressure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9528"/>
        <c:crosses val="autoZero"/>
        <c:crossBetween val="midCat"/>
      </c:valAx>
      <c:valAx>
        <c:axId val="681931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HP 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45928"/>
        <c:crosses val="max"/>
        <c:crossBetween val="midCat"/>
      </c:valAx>
      <c:valAx>
        <c:axId val="681945928"/>
        <c:scaling>
          <c:orientation val="minMax"/>
        </c:scaling>
        <c:delete val="1"/>
        <c:axPos val="b"/>
        <c:numFmt formatCode="#,##0" sourceLinked="1"/>
        <c:majorTickMark val="out"/>
        <c:minorTickMark val="none"/>
        <c:tickLblPos val="nextTo"/>
        <c:crossAx val="681931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'Results at Dia. to 40.25'!$A$18</c:f>
          <c:strCache>
            <c:ptCount val="1"/>
            <c:pt idx="0">
              <c:v>Performance Curve Results at Dia. to 40.25</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Base!$D$19</c:f>
              <c:strCache>
                <c:ptCount val="1"/>
                <c:pt idx="0">
                  <c:v>Pressure</c:v>
                </c:pt>
              </c:strCache>
            </c:strRef>
          </c:tx>
          <c:spPr>
            <a:ln w="28575" cap="rnd">
              <a:solidFill>
                <a:schemeClr val="accent1"/>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Base!$D$20:$D$59</c:f>
              <c:numCache>
                <c:formatCode>#,##0.00</c:formatCode>
                <c:ptCount val="40"/>
                <c:pt idx="0">
                  <c:v>12.911140469717042</c:v>
                </c:pt>
                <c:pt idx="1">
                  <c:v>13.676332331039756</c:v>
                </c:pt>
                <c:pt idx="2">
                  <c:v>14.312629225186681</c:v>
                </c:pt>
                <c:pt idx="3">
                  <c:v>14.811615387779618</c:v>
                </c:pt>
                <c:pt idx="4">
                  <c:v>15.173290818818565</c:v>
                </c:pt>
                <c:pt idx="5">
                  <c:v>15.397655518303523</c:v>
                </c:pt>
                <c:pt idx="6">
                  <c:v>15.398490828510749</c:v>
                </c:pt>
                <c:pt idx="7">
                  <c:v>15.295263349993018</c:v>
                </c:pt>
                <c:pt idx="8">
                  <c:v>15.12525704029456</c:v>
                </c:pt>
                <c:pt idx="9">
                  <c:v>14.91905717690614</c:v>
                </c:pt>
                <c:pt idx="10">
                  <c:v>14.764633175996511</c:v>
                </c:pt>
                <c:pt idx="11">
                  <c:v>14.619017219363736</c:v>
                </c:pt>
                <c:pt idx="12">
                  <c:v>14.491133419007248</c:v>
                </c:pt>
                <c:pt idx="13">
                  <c:v>14.390887627995845</c:v>
                </c:pt>
                <c:pt idx="14">
                  <c:v>14.406137093972728</c:v>
                </c:pt>
                <c:pt idx="15">
                  <c:v>14.506557187722919</c:v>
                </c:pt>
                <c:pt idx="16">
                  <c:v>14.602297309408669</c:v>
                </c:pt>
                <c:pt idx="17">
                  <c:v>14.66225175291887</c:v>
                </c:pt>
                <c:pt idx="18">
                  <c:v>14.655314812142379</c:v>
                </c:pt>
                <c:pt idx="19">
                  <c:v>14.397822970211401</c:v>
                </c:pt>
                <c:pt idx="20">
                  <c:v>14.050394403166329</c:v>
                </c:pt>
                <c:pt idx="21">
                  <c:v>13.628987895911024</c:v>
                </c:pt>
                <c:pt idx="22">
                  <c:v>13.147047288521662</c:v>
                </c:pt>
                <c:pt idx="23">
                  <c:v>12.631073331507579</c:v>
                </c:pt>
                <c:pt idx="24">
                  <c:v>12.111349159060797</c:v>
                </c:pt>
                <c:pt idx="25">
                  <c:v>11.544405803633786</c:v>
                </c:pt>
                <c:pt idx="26">
                  <c:v>10.926292796828779</c:v>
                </c:pt>
                <c:pt idx="27">
                  <c:v>10.230595675193911</c:v>
                </c:pt>
                <c:pt idx="28">
                  <c:v>9.4526264323519058</c:v>
                </c:pt>
                <c:pt idx="29">
                  <c:v>8.638558675731673</c:v>
                </c:pt>
                <c:pt idx="30">
                  <c:v>7.8047370761669299</c:v>
                </c:pt>
                <c:pt idx="31">
                  <c:v>6.9959906557075726</c:v>
                </c:pt>
                <c:pt idx="32">
                  <c:v>6.256074180543834</c:v>
                </c:pt>
                <c:pt idx="33">
                  <c:v>5.5074217954829408</c:v>
                </c:pt>
                <c:pt idx="34">
                  <c:v>4.7351936381358826</c:v>
                </c:pt>
                <c:pt idx="35">
                  <c:v>3.9245498461135071</c:v>
                </c:pt>
                <c:pt idx="36">
                  <c:v>3.0240415026055523</c:v>
                </c:pt>
                <c:pt idx="37">
                  <c:v>2.0684629686679834</c:v>
                </c:pt>
                <c:pt idx="38">
                  <c:v>1.0607894956291126</c:v>
                </c:pt>
                <c:pt idx="39">
                  <c:v>1.1876637558895453E-2</c:v>
                </c:pt>
              </c:numCache>
            </c:numRef>
          </c:yVal>
          <c:smooth val="0"/>
          <c:extLst>
            <c:ext xmlns:c16="http://schemas.microsoft.com/office/drawing/2014/chart" uri="{C3380CC4-5D6E-409C-BE32-E72D297353CC}">
              <c16:uniqueId val="{00000000-014F-4ECC-9ED0-3A95B837DCC3}"/>
            </c:ext>
          </c:extLst>
        </c:ser>
        <c:ser>
          <c:idx val="2"/>
          <c:order val="2"/>
          <c:tx>
            <c:v>Adj Data Points Press</c:v>
          </c:tx>
          <c:spPr>
            <a:ln w="28575" cap="rnd">
              <a:noFill/>
              <a:round/>
            </a:ln>
            <a:effectLst/>
          </c:spPr>
          <c:marker>
            <c:symbol val="circle"/>
            <c:size val="5"/>
            <c:spPr>
              <a:solidFill>
                <a:schemeClr val="accent3"/>
              </a:solidFill>
              <a:ln w="9525">
                <a:solidFill>
                  <a:schemeClr val="accent3"/>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Base!$D$5:$D$14</c:f>
              <c:numCache>
                <c:formatCode>0.000</c:formatCode>
                <c:ptCount val="10"/>
                <c:pt idx="0">
                  <c:v>1.0210834889967657E-3</c:v>
                </c:pt>
                <c:pt idx="1">
                  <c:v>3.8660952468283583</c:v>
                </c:pt>
                <c:pt idx="2">
                  <c:v>7.2218108906627032</c:v>
                </c:pt>
                <c:pt idx="3">
                  <c:v>10.544538816517198</c:v>
                </c:pt>
                <c:pt idx="4">
                  <c:v>12.755346356169472</c:v>
                </c:pt>
                <c:pt idx="5">
                  <c:v>14.65451048908708</c:v>
                </c:pt>
                <c:pt idx="6">
                  <c:v>14.358736947324044</c:v>
                </c:pt>
                <c:pt idx="7">
                  <c:v>14.915557677351995</c:v>
                </c:pt>
                <c:pt idx="8">
                  <c:v>15.407550776645717</c:v>
                </c:pt>
                <c:pt idx="9">
                  <c:v>12.902724705338848</c:v>
                </c:pt>
              </c:numCache>
            </c:numRef>
          </c:yVal>
          <c:smooth val="0"/>
          <c:extLst>
            <c:ext xmlns:c16="http://schemas.microsoft.com/office/drawing/2014/chart" uri="{C3380CC4-5D6E-409C-BE32-E72D297353CC}">
              <c16:uniqueId val="{00000001-014F-4ECC-9ED0-3A95B837DCC3}"/>
            </c:ext>
          </c:extLst>
        </c:ser>
        <c:ser>
          <c:idx val="4"/>
          <c:order val="4"/>
          <c:tx>
            <c:strRef>
              <c:f>'Results at Dia. to 40.25'!$D$19</c:f>
              <c:strCache>
                <c:ptCount val="1"/>
                <c:pt idx="0">
                  <c:v>Pressure</c:v>
                </c:pt>
              </c:strCache>
            </c:strRef>
          </c:tx>
          <c:spPr>
            <a:ln w="28575" cap="rnd">
              <a:solidFill>
                <a:schemeClr val="accent5"/>
              </a:solidFill>
              <a:round/>
            </a:ln>
            <a:effectLst/>
          </c:spPr>
          <c:marker>
            <c:symbol val="none"/>
          </c:marker>
          <c:xVal>
            <c:numRef>
              <c:f>'Results at Dia. to 40.25'!$C$20:$C$59</c:f>
              <c:numCache>
                <c:formatCode>#,##0</c:formatCode>
                <c:ptCount val="40"/>
                <c:pt idx="0">
                  <c:v>9.9266096941289259</c:v>
                </c:pt>
                <c:pt idx="1">
                  <c:v>992.66096941289175</c:v>
                </c:pt>
                <c:pt idx="2">
                  <c:v>1985.3219388257835</c:v>
                </c:pt>
                <c:pt idx="3">
                  <c:v>2977.9829082386755</c:v>
                </c:pt>
                <c:pt idx="4">
                  <c:v>3970.643877651567</c:v>
                </c:pt>
                <c:pt idx="5">
                  <c:v>4963.304847064458</c:v>
                </c:pt>
                <c:pt idx="6">
                  <c:v>5955.9658164773509</c:v>
                </c:pt>
                <c:pt idx="7">
                  <c:v>6948.626785890242</c:v>
                </c:pt>
                <c:pt idx="8">
                  <c:v>7941.287755303134</c:v>
                </c:pt>
                <c:pt idx="9">
                  <c:v>8933.9487247160268</c:v>
                </c:pt>
                <c:pt idx="10">
                  <c:v>9926.6096941289161</c:v>
                </c:pt>
                <c:pt idx="11">
                  <c:v>10919.270663541809</c:v>
                </c:pt>
                <c:pt idx="12">
                  <c:v>11911.931632954702</c:v>
                </c:pt>
                <c:pt idx="13">
                  <c:v>12904.592602367593</c:v>
                </c:pt>
                <c:pt idx="14">
                  <c:v>13897.253571780484</c:v>
                </c:pt>
                <c:pt idx="15">
                  <c:v>14889.914541193377</c:v>
                </c:pt>
                <c:pt idx="16">
                  <c:v>15882.575510606268</c:v>
                </c:pt>
                <c:pt idx="17">
                  <c:v>16875.236480019161</c:v>
                </c:pt>
                <c:pt idx="18">
                  <c:v>17867.897449432054</c:v>
                </c:pt>
                <c:pt idx="19">
                  <c:v>18860.558418844943</c:v>
                </c:pt>
                <c:pt idx="20">
                  <c:v>19853.219388257832</c:v>
                </c:pt>
                <c:pt idx="21">
                  <c:v>20845.880357670725</c:v>
                </c:pt>
                <c:pt idx="22">
                  <c:v>21838.541327083618</c:v>
                </c:pt>
                <c:pt idx="23">
                  <c:v>22831.202296496511</c:v>
                </c:pt>
                <c:pt idx="24">
                  <c:v>23823.863265909404</c:v>
                </c:pt>
                <c:pt idx="25">
                  <c:v>24816.524235322297</c:v>
                </c:pt>
                <c:pt idx="26">
                  <c:v>25809.185204735186</c:v>
                </c:pt>
                <c:pt idx="27">
                  <c:v>26801.846174148079</c:v>
                </c:pt>
                <c:pt idx="28">
                  <c:v>27794.507143560968</c:v>
                </c:pt>
                <c:pt idx="29">
                  <c:v>28787.168112973861</c:v>
                </c:pt>
                <c:pt idx="30">
                  <c:v>29779.829082386754</c:v>
                </c:pt>
                <c:pt idx="31">
                  <c:v>30772.490051799643</c:v>
                </c:pt>
                <c:pt idx="32">
                  <c:v>31765.151021212536</c:v>
                </c:pt>
                <c:pt idx="33">
                  <c:v>32757.811990625429</c:v>
                </c:pt>
                <c:pt idx="34">
                  <c:v>33750.472960038322</c:v>
                </c:pt>
                <c:pt idx="35">
                  <c:v>34743.133929451214</c:v>
                </c:pt>
                <c:pt idx="36">
                  <c:v>35735.794898864107</c:v>
                </c:pt>
                <c:pt idx="37">
                  <c:v>36728.455868276993</c:v>
                </c:pt>
                <c:pt idx="38">
                  <c:v>37721.116837689886</c:v>
                </c:pt>
                <c:pt idx="39">
                  <c:v>38703.85119740865</c:v>
                </c:pt>
              </c:numCache>
            </c:numRef>
          </c:xVal>
          <c:yVal>
            <c:numRef>
              <c:f>'Results at Dia. to 40.25'!$D$20:$D$59</c:f>
              <c:numCache>
                <c:formatCode>#,##0.00</c:formatCode>
                <c:ptCount val="40"/>
                <c:pt idx="0">
                  <c:v>15.700397453346575</c:v>
                </c:pt>
                <c:pt idx="1">
                  <c:v>16.630897464481219</c:v>
                </c:pt>
                <c:pt idx="2">
                  <c:v>17.404656696662794</c:v>
                </c:pt>
                <c:pt idx="3">
                  <c:v>18.011441286668962</c:v>
                </c:pt>
                <c:pt idx="4">
                  <c:v>18.451251234499725</c:v>
                </c:pt>
                <c:pt idx="5">
                  <c:v>18.724086540155081</c:v>
                </c:pt>
                <c:pt idx="6">
                  <c:v>18.725102306522189</c:v>
                </c:pt>
                <c:pt idx="7">
                  <c:v>18.599574089658891</c:v>
                </c:pt>
                <c:pt idx="8">
                  <c:v>18.392840483274309</c:v>
                </c:pt>
                <c:pt idx="9">
                  <c:v>18.142094252326139</c:v>
                </c:pt>
                <c:pt idx="10">
                  <c:v>17.954309277303693</c:v>
                </c:pt>
                <c:pt idx="11">
                  <c:v>17.777235191552229</c:v>
                </c:pt>
                <c:pt idx="12">
                  <c:v>17.621724026744548</c:v>
                </c:pt>
                <c:pt idx="13">
                  <c:v>17.499821645959852</c:v>
                </c:pt>
                <c:pt idx="14">
                  <c:v>17.518365528845294</c:v>
                </c:pt>
                <c:pt idx="15">
                  <c:v>17.640479867844114</c:v>
                </c:pt>
                <c:pt idx="16">
                  <c:v>17.756903197465824</c:v>
                </c:pt>
                <c:pt idx="17">
                  <c:v>17.829809893385686</c:v>
                </c:pt>
                <c:pt idx="18">
                  <c:v>17.82137433127896</c:v>
                </c:pt>
                <c:pt idx="19">
                  <c:v>17.508255264160702</c:v>
                </c:pt>
                <c:pt idx="20">
                  <c:v>17.085770000209905</c:v>
                </c:pt>
                <c:pt idx="21">
                  <c:v>16.57332497888487</c:v>
                </c:pt>
                <c:pt idx="22">
                  <c:v>15.98726837895336</c:v>
                </c:pt>
                <c:pt idx="23">
                  <c:v>15.359826037999994</c:v>
                </c:pt>
                <c:pt idx="24">
                  <c:v>14.727823304185346</c:v>
                </c:pt>
                <c:pt idx="25">
                  <c:v>14.038400395758647</c:v>
                </c:pt>
                <c:pt idx="26">
                  <c:v>13.286753405263592</c:v>
                </c:pt>
                <c:pt idx="27">
                  <c:v>12.44076142318923</c:v>
                </c:pt>
                <c:pt idx="28">
                  <c:v>11.494723670153576</c:v>
                </c:pt>
                <c:pt idx="29">
                  <c:v>10.504788864404247</c:v>
                </c:pt>
                <c:pt idx="30">
                  <c:v>9.4908326961589182</c:v>
                </c:pt>
                <c:pt idx="31">
                  <c:v>8.507368820913598</c:v>
                </c:pt>
                <c:pt idx="32">
                  <c:v>7.6076045615441217</c:v>
                </c:pt>
                <c:pt idx="33">
                  <c:v>6.6972171308271413</c:v>
                </c:pt>
                <c:pt idx="34">
                  <c:v>5.7581607381365529</c:v>
                </c:pt>
                <c:pt idx="35">
                  <c:v>4.7723895928460252</c:v>
                </c:pt>
                <c:pt idx="36">
                  <c:v>3.6773400163748398</c:v>
                </c:pt>
                <c:pt idx="37">
                  <c:v>2.5153231662061564</c:v>
                </c:pt>
                <c:pt idx="38">
                  <c:v>1.2899570518019181</c:v>
                </c:pt>
                <c:pt idx="39">
                  <c:v>1.4442405806510461E-2</c:v>
                </c:pt>
              </c:numCache>
            </c:numRef>
          </c:yVal>
          <c:smooth val="0"/>
          <c:extLst>
            <c:ext xmlns:c16="http://schemas.microsoft.com/office/drawing/2014/chart" uri="{C3380CC4-5D6E-409C-BE32-E72D297353CC}">
              <c16:uniqueId val="{00000002-014F-4ECC-9ED0-3A95B837DCC3}"/>
            </c:ext>
          </c:extLst>
        </c:ser>
        <c:ser>
          <c:idx val="6"/>
          <c:order val="6"/>
          <c:tx>
            <c:strRef>
              <c:f>'Results at Dia. to 40.25'!$D$3</c:f>
              <c:strCache>
                <c:ptCount val="1"/>
                <c:pt idx="0">
                  <c:v>Ps Adj Speed</c:v>
                </c:pt>
              </c:strCache>
            </c:strRef>
          </c:tx>
          <c:spPr>
            <a:ln w="28575"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'Results at Dia. to 40.25'!$E$5:$E$14</c:f>
              <c:numCache>
                <c:formatCode>0</c:formatCode>
                <c:ptCount val="10"/>
                <c:pt idx="0">
                  <c:v>38713.777807102779</c:v>
                </c:pt>
                <c:pt idx="1">
                  <c:v>34812.48690343459</c:v>
                </c:pt>
                <c:pt idx="2">
                  <c:v>30470.242615083829</c:v>
                </c:pt>
                <c:pt idx="3">
                  <c:v>26382.358644602584</c:v>
                </c:pt>
                <c:pt idx="4">
                  <c:v>22580.473151628561</c:v>
                </c:pt>
                <c:pt idx="5">
                  <c:v>17883.395497688682</c:v>
                </c:pt>
                <c:pt idx="6">
                  <c:v>13331.574994741193</c:v>
                </c:pt>
                <c:pt idx="7">
                  <c:v>8950.1704446944877</c:v>
                </c:pt>
                <c:pt idx="8">
                  <c:v>5028.2622051512244</c:v>
                </c:pt>
                <c:pt idx="9">
                  <c:v>0</c:v>
                </c:pt>
              </c:numCache>
            </c:numRef>
          </c:xVal>
          <c:yVal>
            <c:numRef>
              <c:f>'Results at Dia. to 40.25'!$D$5:$D$14</c:f>
              <c:numCache>
                <c:formatCode>0.000</c:formatCode>
                <c:ptCount val="10"/>
                <c:pt idx="0">
                  <c:v>1.241673161863631E-3</c:v>
                </c:pt>
                <c:pt idx="1">
                  <c:v>4.701306759853531</c:v>
                </c:pt>
                <c:pt idx="2">
                  <c:v>8.7819741085038423</c:v>
                </c:pt>
                <c:pt idx="3">
                  <c:v>12.822527240708494</c:v>
                </c:pt>
                <c:pt idx="4">
                  <c:v>15.51094637353485</c:v>
                </c:pt>
                <c:pt idx="5">
                  <c:v>17.820396246370152</c:v>
                </c:pt>
                <c:pt idx="6">
                  <c:v>17.460725296096193</c:v>
                </c:pt>
                <c:pt idx="7">
                  <c:v>18.13783873872401</c:v>
                </c:pt>
                <c:pt idx="8">
                  <c:v>18.736119519676937</c:v>
                </c:pt>
                <c:pt idx="9">
                  <c:v>15.690163590124238</c:v>
                </c:pt>
              </c:numCache>
            </c:numRef>
          </c:yVal>
          <c:smooth val="0"/>
          <c:extLst>
            <c:ext xmlns:c16="http://schemas.microsoft.com/office/drawing/2014/chart" uri="{C3380CC4-5D6E-409C-BE32-E72D297353CC}">
              <c16:uniqueId val="{00000003-014F-4ECC-9ED0-3A95B837DCC3}"/>
            </c:ext>
          </c:extLst>
        </c:ser>
        <c:dLbls>
          <c:showLegendKey val="0"/>
          <c:showVal val="0"/>
          <c:showCatName val="0"/>
          <c:showSerName val="0"/>
          <c:showPercent val="0"/>
          <c:showBubbleSize val="0"/>
        </c:dLbls>
        <c:axId val="681979528"/>
        <c:axId val="681977288"/>
      </c:scatterChart>
      <c:scatterChart>
        <c:scatterStyle val="lineMarker"/>
        <c:varyColors val="0"/>
        <c:ser>
          <c:idx val="1"/>
          <c:order val="1"/>
          <c:tx>
            <c:strRef>
              <c:f>Base!$E$19</c:f>
              <c:strCache>
                <c:ptCount val="1"/>
                <c:pt idx="0">
                  <c:v>Power</c:v>
                </c:pt>
              </c:strCache>
            </c:strRef>
          </c:tx>
          <c:spPr>
            <a:ln w="28575" cap="rnd">
              <a:solidFill>
                <a:schemeClr val="accent2"/>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Base!$E$20:$E$59</c:f>
              <c:numCache>
                <c:formatCode>#,##0.0</c:formatCode>
                <c:ptCount val="40"/>
                <c:pt idx="0">
                  <c:v>15.23952211341398</c:v>
                </c:pt>
                <c:pt idx="1">
                  <c:v>16.466174034340828</c:v>
                </c:pt>
                <c:pt idx="2">
                  <c:v>17.620337672568191</c:v>
                </c:pt>
                <c:pt idx="3">
                  <c:v>18.689196078490845</c:v>
                </c:pt>
                <c:pt idx="4">
                  <c:v>19.672749252108783</c:v>
                </c:pt>
                <c:pt idx="5">
                  <c:v>20.570997193422009</c:v>
                </c:pt>
                <c:pt idx="6">
                  <c:v>21.137310903357715</c:v>
                </c:pt>
                <c:pt idx="7">
                  <c:v>21.713425325312599</c:v>
                </c:pt>
                <c:pt idx="8">
                  <c:v>22.405991448450369</c:v>
                </c:pt>
                <c:pt idx="9">
                  <c:v>23.302498646568534</c:v>
                </c:pt>
                <c:pt idx="10">
                  <c:v>24.980044687509334</c:v>
                </c:pt>
                <c:pt idx="11">
                  <c:v>26.898555059146844</c:v>
                </c:pt>
                <c:pt idx="12">
                  <c:v>28.96070345809531</c:v>
                </c:pt>
                <c:pt idx="13">
                  <c:v>31.077539914210348</c:v>
                </c:pt>
                <c:pt idx="14">
                  <c:v>33.030949922044194</c:v>
                </c:pt>
                <c:pt idx="15">
                  <c:v>34.798644942945579</c:v>
                </c:pt>
                <c:pt idx="16">
                  <c:v>36.456970264841459</c:v>
                </c:pt>
                <c:pt idx="17">
                  <c:v>37.984931584223887</c:v>
                </c:pt>
                <c:pt idx="18">
                  <c:v>39.361534597584892</c:v>
                </c:pt>
                <c:pt idx="19">
                  <c:v>40.438293282981242</c:v>
                </c:pt>
                <c:pt idx="20">
                  <c:v>41.354435924521674</c:v>
                </c:pt>
                <c:pt idx="21">
                  <c:v>42.128299753458869</c:v>
                </c:pt>
                <c:pt idx="22">
                  <c:v>42.776120275566676</c:v>
                </c:pt>
                <c:pt idx="23">
                  <c:v>43.339327127731721</c:v>
                </c:pt>
                <c:pt idx="24">
                  <c:v>43.866648294401948</c:v>
                </c:pt>
                <c:pt idx="25">
                  <c:v>44.26450243420345</c:v>
                </c:pt>
                <c:pt idx="26">
                  <c:v>44.515561639072644</c:v>
                </c:pt>
                <c:pt idx="27">
                  <c:v>44.555642128853748</c:v>
                </c:pt>
                <c:pt idx="28">
                  <c:v>44.365877623294836</c:v>
                </c:pt>
                <c:pt idx="29">
                  <c:v>44.033490063102448</c:v>
                </c:pt>
                <c:pt idx="30">
                  <c:v>43.583483567336316</c:v>
                </c:pt>
                <c:pt idx="31">
                  <c:v>43.090673838112394</c:v>
                </c:pt>
                <c:pt idx="32">
                  <c:v>42.627997988683774</c:v>
                </c:pt>
                <c:pt idx="33">
                  <c:v>42.056235510645024</c:v>
                </c:pt>
                <c:pt idx="34">
                  <c:v>41.345857037110193</c:v>
                </c:pt>
                <c:pt idx="35">
                  <c:v>40.467333201193412</c:v>
                </c:pt>
                <c:pt idx="36">
                  <c:v>39.318287451112624</c:v>
                </c:pt>
                <c:pt idx="37">
                  <c:v>37.967955971553451</c:v>
                </c:pt>
                <c:pt idx="38">
                  <c:v>36.422259119847794</c:v>
                </c:pt>
                <c:pt idx="39">
                  <c:v>34.699574576826265</c:v>
                </c:pt>
              </c:numCache>
            </c:numRef>
          </c:yVal>
          <c:smooth val="0"/>
          <c:extLst>
            <c:ext xmlns:c16="http://schemas.microsoft.com/office/drawing/2014/chart" uri="{C3380CC4-5D6E-409C-BE32-E72D297353CC}">
              <c16:uniqueId val="{00000004-014F-4ECC-9ED0-3A95B837DCC3}"/>
            </c:ext>
          </c:extLst>
        </c:ser>
        <c:ser>
          <c:idx val="3"/>
          <c:order val="3"/>
          <c:tx>
            <c:v>Adj Data Points Power</c:v>
          </c:tx>
          <c:spPr>
            <a:ln w="28575" cap="rnd">
              <a:noFill/>
              <a:round/>
            </a:ln>
            <a:effectLst/>
          </c:spPr>
          <c:marker>
            <c:symbol val="circle"/>
            <c:size val="5"/>
            <c:spPr>
              <a:solidFill>
                <a:schemeClr val="accent4"/>
              </a:solidFill>
              <a:ln w="9525">
                <a:solidFill>
                  <a:schemeClr val="accent4"/>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Base!$F$5:$F$14</c:f>
              <c:numCache>
                <c:formatCode>0.000</c:formatCode>
                <c:ptCount val="10"/>
                <c:pt idx="0">
                  <c:v>34.6811968959924</c:v>
                </c:pt>
                <c:pt idx="1">
                  <c:v>40.398908879789673</c:v>
                </c:pt>
                <c:pt idx="2">
                  <c:v>43.214390996721697</c:v>
                </c:pt>
                <c:pt idx="3">
                  <c:v>44.586894847616705</c:v>
                </c:pt>
                <c:pt idx="4">
                  <c:v>43.187712581772992</c:v>
                </c:pt>
                <c:pt idx="5">
                  <c:v>39.381715162330082</c:v>
                </c:pt>
                <c:pt idx="6">
                  <c:v>31.982732962566203</c:v>
                </c:pt>
                <c:pt idx="7">
                  <c:v>23.319330972569183</c:v>
                </c:pt>
                <c:pt idx="8">
                  <c:v>20.626802661860072</c:v>
                </c:pt>
                <c:pt idx="9">
                  <c:v>15.226705163808758</c:v>
                </c:pt>
              </c:numCache>
            </c:numRef>
          </c:yVal>
          <c:smooth val="0"/>
          <c:extLst>
            <c:ext xmlns:c16="http://schemas.microsoft.com/office/drawing/2014/chart" uri="{C3380CC4-5D6E-409C-BE32-E72D297353CC}">
              <c16:uniqueId val="{00000005-014F-4ECC-9ED0-3A95B837DCC3}"/>
            </c:ext>
          </c:extLst>
        </c:ser>
        <c:ser>
          <c:idx val="5"/>
          <c:order val="5"/>
          <c:tx>
            <c:strRef>
              <c:f>'Results at Dia. to 40.25'!$E$19</c:f>
              <c:strCache>
                <c:ptCount val="1"/>
                <c:pt idx="0">
                  <c:v>Power</c:v>
                </c:pt>
              </c:strCache>
            </c:strRef>
          </c:tx>
          <c:spPr>
            <a:ln w="28575" cap="rnd">
              <a:solidFill>
                <a:schemeClr val="accent6"/>
              </a:solidFill>
              <a:round/>
            </a:ln>
            <a:effectLst/>
          </c:spPr>
          <c:marker>
            <c:symbol val="none"/>
          </c:marker>
          <c:xVal>
            <c:numRef>
              <c:f>'Results at Dia. to 40.25'!$C$20:$C$59</c:f>
              <c:numCache>
                <c:formatCode>#,##0</c:formatCode>
                <c:ptCount val="40"/>
                <c:pt idx="0">
                  <c:v>9.9266096941289259</c:v>
                </c:pt>
                <c:pt idx="1">
                  <c:v>992.66096941289175</c:v>
                </c:pt>
                <c:pt idx="2">
                  <c:v>1985.3219388257835</c:v>
                </c:pt>
                <c:pt idx="3">
                  <c:v>2977.9829082386755</c:v>
                </c:pt>
                <c:pt idx="4">
                  <c:v>3970.643877651567</c:v>
                </c:pt>
                <c:pt idx="5">
                  <c:v>4963.304847064458</c:v>
                </c:pt>
                <c:pt idx="6">
                  <c:v>5955.9658164773509</c:v>
                </c:pt>
                <c:pt idx="7">
                  <c:v>6948.626785890242</c:v>
                </c:pt>
                <c:pt idx="8">
                  <c:v>7941.287755303134</c:v>
                </c:pt>
                <c:pt idx="9">
                  <c:v>8933.9487247160268</c:v>
                </c:pt>
                <c:pt idx="10">
                  <c:v>9926.6096941289161</c:v>
                </c:pt>
                <c:pt idx="11">
                  <c:v>10919.270663541809</c:v>
                </c:pt>
                <c:pt idx="12">
                  <c:v>11911.931632954702</c:v>
                </c:pt>
                <c:pt idx="13">
                  <c:v>12904.592602367593</c:v>
                </c:pt>
                <c:pt idx="14">
                  <c:v>13897.253571780484</c:v>
                </c:pt>
                <c:pt idx="15">
                  <c:v>14889.914541193377</c:v>
                </c:pt>
                <c:pt idx="16">
                  <c:v>15882.575510606268</c:v>
                </c:pt>
                <c:pt idx="17">
                  <c:v>16875.236480019161</c:v>
                </c:pt>
                <c:pt idx="18">
                  <c:v>17867.897449432054</c:v>
                </c:pt>
                <c:pt idx="19">
                  <c:v>18860.558418844943</c:v>
                </c:pt>
                <c:pt idx="20">
                  <c:v>19853.219388257832</c:v>
                </c:pt>
                <c:pt idx="21">
                  <c:v>20845.880357670725</c:v>
                </c:pt>
                <c:pt idx="22">
                  <c:v>21838.541327083618</c:v>
                </c:pt>
                <c:pt idx="23">
                  <c:v>22831.202296496511</c:v>
                </c:pt>
                <c:pt idx="24">
                  <c:v>23823.863265909404</c:v>
                </c:pt>
                <c:pt idx="25">
                  <c:v>24816.524235322297</c:v>
                </c:pt>
                <c:pt idx="26">
                  <c:v>25809.185204735186</c:v>
                </c:pt>
                <c:pt idx="27">
                  <c:v>26801.846174148079</c:v>
                </c:pt>
                <c:pt idx="28">
                  <c:v>27794.507143560968</c:v>
                </c:pt>
                <c:pt idx="29">
                  <c:v>28787.168112973861</c:v>
                </c:pt>
                <c:pt idx="30">
                  <c:v>29779.829082386754</c:v>
                </c:pt>
                <c:pt idx="31">
                  <c:v>30772.490051799643</c:v>
                </c:pt>
                <c:pt idx="32">
                  <c:v>31765.151021212536</c:v>
                </c:pt>
                <c:pt idx="33">
                  <c:v>32757.811990625429</c:v>
                </c:pt>
                <c:pt idx="34">
                  <c:v>33750.472960038322</c:v>
                </c:pt>
                <c:pt idx="35">
                  <c:v>34743.133929451214</c:v>
                </c:pt>
                <c:pt idx="36">
                  <c:v>35735.794898864107</c:v>
                </c:pt>
                <c:pt idx="37">
                  <c:v>36728.455868276993</c:v>
                </c:pt>
                <c:pt idx="38">
                  <c:v>37721.116837689886</c:v>
                </c:pt>
                <c:pt idx="39">
                  <c:v>38703.85119740865</c:v>
                </c:pt>
              </c:numCache>
            </c:numRef>
          </c:xVal>
          <c:yVal>
            <c:numRef>
              <c:f>'Results at Dia. to 40.25'!$E$20:$E$59</c:f>
              <c:numCache>
                <c:formatCode>#,##0.0</c:formatCode>
                <c:ptCount val="40"/>
                <c:pt idx="0">
                  <c:v>24.850575438662577</c:v>
                </c:pt>
                <c:pt idx="1">
                  <c:v>26.8508354121129</c:v>
                </c:pt>
                <c:pt idx="2">
                  <c:v>28.732891184392301</c:v>
                </c:pt>
                <c:pt idx="3">
                  <c:v>30.475842587458253</c:v>
                </c:pt>
                <c:pt idx="4">
                  <c:v>32.079689621310749</c:v>
                </c:pt>
                <c:pt idx="5">
                  <c:v>33.544432285949796</c:v>
                </c:pt>
                <c:pt idx="6">
                  <c:v>34.467900979126114</c:v>
                </c:pt>
                <c:pt idx="7">
                  <c:v>35.407351363301188</c:v>
                </c:pt>
                <c:pt idx="8">
                  <c:v>36.536695614466936</c:v>
                </c:pt>
                <c:pt idx="9">
                  <c:v>37.998599707806548</c:v>
                </c:pt>
                <c:pt idx="10">
                  <c:v>40.734117536514233</c:v>
                </c:pt>
                <c:pt idx="11">
                  <c:v>43.862567783538026</c:v>
                </c:pt>
                <c:pt idx="12">
                  <c:v>47.225243723925871</c:v>
                </c:pt>
                <c:pt idx="13">
                  <c:v>50.677097637225117</c:v>
                </c:pt>
                <c:pt idx="14">
                  <c:v>53.862457545563998</c:v>
                </c:pt>
                <c:pt idx="15">
                  <c:v>56.744978279648706</c:v>
                </c:pt>
                <c:pt idx="16">
                  <c:v>59.449153529169436</c:v>
                </c:pt>
                <c:pt idx="17">
                  <c:v>61.940748590490244</c:v>
                </c:pt>
                <c:pt idx="18">
                  <c:v>64.185528759975114</c:v>
                </c:pt>
                <c:pt idx="19">
                  <c:v>65.941362882695032</c:v>
                </c:pt>
                <c:pt idx="20">
                  <c:v>67.435285832295705</c:v>
                </c:pt>
                <c:pt idx="21">
                  <c:v>68.697199514177427</c:v>
                </c:pt>
                <c:pt idx="22">
                  <c:v>69.753578620788858</c:v>
                </c:pt>
                <c:pt idx="23">
                  <c:v>70.671981065638505</c:v>
                </c:pt>
                <c:pt idx="24">
                  <c:v>71.531865931792396</c:v>
                </c:pt>
                <c:pt idx="25">
                  <c:v>72.180633277719778</c:v>
                </c:pt>
                <c:pt idx="26">
                  <c:v>72.590027067350547</c:v>
                </c:pt>
                <c:pt idx="27">
                  <c:v>72.655384972113609</c:v>
                </c:pt>
                <c:pt idx="28">
                  <c:v>72.345942384224315</c:v>
                </c:pt>
                <c:pt idx="29">
                  <c:v>71.80392918473143</c:v>
                </c:pt>
                <c:pt idx="30">
                  <c:v>71.07011874843937</c:v>
                </c:pt>
                <c:pt idx="31">
                  <c:v>70.266510520973441</c:v>
                </c:pt>
                <c:pt idx="32">
                  <c:v>69.512040596372003</c:v>
                </c:pt>
                <c:pt idx="33">
                  <c:v>68.579686780566135</c:v>
                </c:pt>
                <c:pt idx="34">
                  <c:v>67.421296529533208</c:v>
                </c:pt>
                <c:pt idx="35">
                  <c:v>65.988717299250368</c:v>
                </c:pt>
                <c:pt idx="36">
                  <c:v>64.115007094789789</c:v>
                </c:pt>
                <c:pt idx="37">
                  <c:v>61.913067030642466</c:v>
                </c:pt>
                <c:pt idx="38">
                  <c:v>59.392551234100168</c:v>
                </c:pt>
                <c:pt idx="39">
                  <c:v>56.583427570327743</c:v>
                </c:pt>
              </c:numCache>
            </c:numRef>
          </c:yVal>
          <c:smooth val="0"/>
          <c:extLst>
            <c:ext xmlns:c16="http://schemas.microsoft.com/office/drawing/2014/chart" uri="{C3380CC4-5D6E-409C-BE32-E72D297353CC}">
              <c16:uniqueId val="{00000006-014F-4ECC-9ED0-3A95B837DCC3}"/>
            </c:ext>
          </c:extLst>
        </c:ser>
        <c:ser>
          <c:idx val="7"/>
          <c:order val="7"/>
          <c:tx>
            <c:strRef>
              <c:f>'Results at Dia. to 40.25'!$F$3</c:f>
              <c:strCache>
                <c:ptCount val="1"/>
                <c:pt idx="0">
                  <c:v>Hi Adj Speed</c:v>
                </c:pt>
              </c:strCache>
            </c:strRef>
          </c:tx>
          <c:spPr>
            <a:ln w="28575"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'Results at Dia. to 40.25'!$E$5:$E$14</c:f>
              <c:numCache>
                <c:formatCode>0</c:formatCode>
                <c:ptCount val="10"/>
                <c:pt idx="0">
                  <c:v>38713.777807102779</c:v>
                </c:pt>
                <c:pt idx="1">
                  <c:v>34812.48690343459</c:v>
                </c:pt>
                <c:pt idx="2">
                  <c:v>30470.242615083829</c:v>
                </c:pt>
                <c:pt idx="3">
                  <c:v>26382.358644602584</c:v>
                </c:pt>
                <c:pt idx="4">
                  <c:v>22580.473151628561</c:v>
                </c:pt>
                <c:pt idx="5">
                  <c:v>17883.395497688682</c:v>
                </c:pt>
                <c:pt idx="6">
                  <c:v>13331.574994741193</c:v>
                </c:pt>
                <c:pt idx="7">
                  <c:v>8950.1704446944877</c:v>
                </c:pt>
                <c:pt idx="8">
                  <c:v>5028.2622051512244</c:v>
                </c:pt>
                <c:pt idx="9">
                  <c:v>0</c:v>
                </c:pt>
              </c:numCache>
            </c:numRef>
          </c:xVal>
          <c:yVal>
            <c:numRef>
              <c:f>'Results at Dia. to 40.25'!$F$5:$F$14</c:f>
              <c:numCache>
                <c:formatCode>0.000</c:formatCode>
                <c:ptCount val="10"/>
                <c:pt idx="0">
                  <c:v>56.553459705167661</c:v>
                </c:pt>
                <c:pt idx="1">
                  <c:v>65.877140062889083</c:v>
                </c:pt>
                <c:pt idx="2">
                  <c:v>70.468251924686868</c:v>
                </c:pt>
                <c:pt idx="3">
                  <c:v>72.706347727999457</c:v>
                </c:pt>
                <c:pt idx="4">
                  <c:v>70.424748331967038</c:v>
                </c:pt>
                <c:pt idx="5">
                  <c:v>64.218436527217619</c:v>
                </c:pt>
                <c:pt idx="6">
                  <c:v>52.153165454005261</c:v>
                </c:pt>
                <c:pt idx="7">
                  <c:v>38.026047614897998</c:v>
                </c:pt>
                <c:pt idx="8">
                  <c:v>33.635432383786792</c:v>
                </c:pt>
                <c:pt idx="9">
                  <c:v>24.82967527062004</c:v>
                </c:pt>
              </c:numCache>
            </c:numRef>
          </c:yVal>
          <c:smooth val="0"/>
          <c:extLst>
            <c:ext xmlns:c16="http://schemas.microsoft.com/office/drawing/2014/chart" uri="{C3380CC4-5D6E-409C-BE32-E72D297353CC}">
              <c16:uniqueId val="{00000007-014F-4ECC-9ED0-3A95B837DCC3}"/>
            </c:ext>
          </c:extLst>
        </c:ser>
        <c:dLbls>
          <c:showLegendKey val="0"/>
          <c:showVal val="0"/>
          <c:showCatName val="0"/>
          <c:showSerName val="0"/>
          <c:showPercent val="0"/>
          <c:showBubbleSize val="0"/>
        </c:dLbls>
        <c:axId val="681945928"/>
        <c:axId val="681931528"/>
      </c:scatterChart>
      <c:valAx>
        <c:axId val="681979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CFM Flow</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7288"/>
        <c:crosses val="autoZero"/>
        <c:crossBetween val="midCat"/>
      </c:valAx>
      <c:valAx>
        <c:axId val="681977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Inches H₂O Pressure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9528"/>
        <c:crosses val="autoZero"/>
        <c:crossBetween val="midCat"/>
      </c:valAx>
      <c:valAx>
        <c:axId val="681931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HP 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45928"/>
        <c:crosses val="max"/>
        <c:crossBetween val="midCat"/>
      </c:valAx>
      <c:valAx>
        <c:axId val="681945928"/>
        <c:scaling>
          <c:orientation val="minMax"/>
        </c:scaling>
        <c:delete val="1"/>
        <c:axPos val="b"/>
        <c:numFmt formatCode="#,##0" sourceLinked="1"/>
        <c:majorTickMark val="out"/>
        <c:minorTickMark val="none"/>
        <c:tickLblPos val="nextTo"/>
        <c:crossAx val="681931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'Results at Dia. to 40.25 and '!$A$18</c:f>
          <c:strCache>
            <c:ptCount val="1"/>
            <c:pt idx="0">
              <c:v>Performance Curve RPM 1800 Results at Dia. to 40.25 and  dens.: 0.0375</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Base!$D$19</c:f>
              <c:strCache>
                <c:ptCount val="1"/>
                <c:pt idx="0">
                  <c:v>Pressure</c:v>
                </c:pt>
              </c:strCache>
            </c:strRef>
          </c:tx>
          <c:spPr>
            <a:ln w="28575" cap="rnd">
              <a:solidFill>
                <a:schemeClr val="accent1"/>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Base!$D$20:$D$59</c:f>
              <c:numCache>
                <c:formatCode>#,##0.00</c:formatCode>
                <c:ptCount val="40"/>
                <c:pt idx="0">
                  <c:v>12.911140469717042</c:v>
                </c:pt>
                <c:pt idx="1">
                  <c:v>13.676332331039756</c:v>
                </c:pt>
                <c:pt idx="2">
                  <c:v>14.312629225186681</c:v>
                </c:pt>
                <c:pt idx="3">
                  <c:v>14.811615387779618</c:v>
                </c:pt>
                <c:pt idx="4">
                  <c:v>15.173290818818565</c:v>
                </c:pt>
                <c:pt idx="5">
                  <c:v>15.397655518303523</c:v>
                </c:pt>
                <c:pt idx="6">
                  <c:v>15.398490828510749</c:v>
                </c:pt>
                <c:pt idx="7">
                  <c:v>15.295263349993018</c:v>
                </c:pt>
                <c:pt idx="8">
                  <c:v>15.12525704029456</c:v>
                </c:pt>
                <c:pt idx="9">
                  <c:v>14.91905717690614</c:v>
                </c:pt>
                <c:pt idx="10">
                  <c:v>14.764633175996511</c:v>
                </c:pt>
                <c:pt idx="11">
                  <c:v>14.619017219363736</c:v>
                </c:pt>
                <c:pt idx="12">
                  <c:v>14.491133419007248</c:v>
                </c:pt>
                <c:pt idx="13">
                  <c:v>14.390887627995845</c:v>
                </c:pt>
                <c:pt idx="14">
                  <c:v>14.406137093972728</c:v>
                </c:pt>
                <c:pt idx="15">
                  <c:v>14.506557187722919</c:v>
                </c:pt>
                <c:pt idx="16">
                  <c:v>14.602297309408669</c:v>
                </c:pt>
                <c:pt idx="17">
                  <c:v>14.66225175291887</c:v>
                </c:pt>
                <c:pt idx="18">
                  <c:v>14.655314812142379</c:v>
                </c:pt>
                <c:pt idx="19">
                  <c:v>14.397822970211401</c:v>
                </c:pt>
                <c:pt idx="20">
                  <c:v>14.050394403166329</c:v>
                </c:pt>
                <c:pt idx="21">
                  <c:v>13.628987895911024</c:v>
                </c:pt>
                <c:pt idx="22">
                  <c:v>13.147047288521662</c:v>
                </c:pt>
                <c:pt idx="23">
                  <c:v>12.631073331507579</c:v>
                </c:pt>
                <c:pt idx="24">
                  <c:v>12.111349159060797</c:v>
                </c:pt>
                <c:pt idx="25">
                  <c:v>11.544405803633786</c:v>
                </c:pt>
                <c:pt idx="26">
                  <c:v>10.926292796828779</c:v>
                </c:pt>
                <c:pt idx="27">
                  <c:v>10.230595675193911</c:v>
                </c:pt>
                <c:pt idx="28">
                  <c:v>9.4526264323519058</c:v>
                </c:pt>
                <c:pt idx="29">
                  <c:v>8.638558675731673</c:v>
                </c:pt>
                <c:pt idx="30">
                  <c:v>7.8047370761669299</c:v>
                </c:pt>
                <c:pt idx="31">
                  <c:v>6.9959906557075726</c:v>
                </c:pt>
                <c:pt idx="32">
                  <c:v>6.256074180543834</c:v>
                </c:pt>
                <c:pt idx="33">
                  <c:v>5.5074217954829408</c:v>
                </c:pt>
                <c:pt idx="34">
                  <c:v>4.7351936381358826</c:v>
                </c:pt>
                <c:pt idx="35">
                  <c:v>3.9245498461135071</c:v>
                </c:pt>
                <c:pt idx="36">
                  <c:v>3.0240415026055523</c:v>
                </c:pt>
                <c:pt idx="37">
                  <c:v>2.0684629686679834</c:v>
                </c:pt>
                <c:pt idx="38">
                  <c:v>1.0607894956291126</c:v>
                </c:pt>
                <c:pt idx="39">
                  <c:v>1.1876637558895453E-2</c:v>
                </c:pt>
              </c:numCache>
            </c:numRef>
          </c:yVal>
          <c:smooth val="0"/>
          <c:extLst>
            <c:ext xmlns:c16="http://schemas.microsoft.com/office/drawing/2014/chart" uri="{C3380CC4-5D6E-409C-BE32-E72D297353CC}">
              <c16:uniqueId val="{00000000-8313-414D-B562-139EC0BDCF91}"/>
            </c:ext>
          </c:extLst>
        </c:ser>
        <c:ser>
          <c:idx val="2"/>
          <c:order val="2"/>
          <c:tx>
            <c:v>Adj Data Points Press</c:v>
          </c:tx>
          <c:spPr>
            <a:ln w="28575" cap="rnd">
              <a:noFill/>
              <a:round/>
            </a:ln>
            <a:effectLst/>
          </c:spPr>
          <c:marker>
            <c:symbol val="circle"/>
            <c:size val="5"/>
            <c:spPr>
              <a:solidFill>
                <a:schemeClr val="accent3"/>
              </a:solidFill>
              <a:ln w="9525">
                <a:solidFill>
                  <a:schemeClr val="accent3"/>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Base!$D$5:$D$14</c:f>
              <c:numCache>
                <c:formatCode>0.000</c:formatCode>
                <c:ptCount val="10"/>
                <c:pt idx="0">
                  <c:v>1.0210834889967657E-3</c:v>
                </c:pt>
                <c:pt idx="1">
                  <c:v>3.8660952468283583</c:v>
                </c:pt>
                <c:pt idx="2">
                  <c:v>7.2218108906627032</c:v>
                </c:pt>
                <c:pt idx="3">
                  <c:v>10.544538816517198</c:v>
                </c:pt>
                <c:pt idx="4">
                  <c:v>12.755346356169472</c:v>
                </c:pt>
                <c:pt idx="5">
                  <c:v>14.65451048908708</c:v>
                </c:pt>
                <c:pt idx="6">
                  <c:v>14.358736947324044</c:v>
                </c:pt>
                <c:pt idx="7">
                  <c:v>14.915557677351995</c:v>
                </c:pt>
                <c:pt idx="8">
                  <c:v>15.407550776645717</c:v>
                </c:pt>
                <c:pt idx="9">
                  <c:v>12.902724705338848</c:v>
                </c:pt>
              </c:numCache>
            </c:numRef>
          </c:yVal>
          <c:smooth val="0"/>
          <c:extLst>
            <c:ext xmlns:c16="http://schemas.microsoft.com/office/drawing/2014/chart" uri="{C3380CC4-5D6E-409C-BE32-E72D297353CC}">
              <c16:uniqueId val="{00000001-8313-414D-B562-139EC0BDCF91}"/>
            </c:ext>
          </c:extLst>
        </c:ser>
        <c:ser>
          <c:idx val="4"/>
          <c:order val="4"/>
          <c:tx>
            <c:strRef>
              <c:f>'Results at Dia. to 40.25 and '!$D$19</c:f>
              <c:strCache>
                <c:ptCount val="1"/>
                <c:pt idx="0">
                  <c:v>Pressure</c:v>
                </c:pt>
              </c:strCache>
            </c:strRef>
          </c:tx>
          <c:spPr>
            <a:ln w="28575" cap="rnd">
              <a:solidFill>
                <a:schemeClr val="accent5"/>
              </a:solidFill>
              <a:round/>
            </a:ln>
            <a:effectLst/>
          </c:spPr>
          <c:marker>
            <c:symbol val="none"/>
          </c:marker>
          <c:xVal>
            <c:numRef>
              <c:f>'Results at Dia. to 40.25 and '!$C$20:$C$59</c:f>
              <c:numCache>
                <c:formatCode>#,##0</c:formatCode>
                <c:ptCount val="40"/>
                <c:pt idx="0">
                  <c:v>11.91193163295471</c:v>
                </c:pt>
                <c:pt idx="1">
                  <c:v>1191.19316329547</c:v>
                </c:pt>
                <c:pt idx="2">
                  <c:v>2382.3863265909399</c:v>
                </c:pt>
                <c:pt idx="3">
                  <c:v>3573.5794898864101</c:v>
                </c:pt>
                <c:pt idx="4">
                  <c:v>4764.7726531818798</c:v>
                </c:pt>
                <c:pt idx="5">
                  <c:v>5955.9658164773491</c:v>
                </c:pt>
                <c:pt idx="6">
                  <c:v>7147.1589797728202</c:v>
                </c:pt>
                <c:pt idx="7">
                  <c:v>8338.3521430682904</c:v>
                </c:pt>
                <c:pt idx="8">
                  <c:v>9529.5453063637597</c:v>
                </c:pt>
                <c:pt idx="9">
                  <c:v>10720.738469659231</c:v>
                </c:pt>
                <c:pt idx="10">
                  <c:v>11911.931632954698</c:v>
                </c:pt>
                <c:pt idx="11">
                  <c:v>13103.124796250169</c:v>
                </c:pt>
                <c:pt idx="12">
                  <c:v>14294.31795954564</c:v>
                </c:pt>
                <c:pt idx="13">
                  <c:v>15485.511122841108</c:v>
                </c:pt>
                <c:pt idx="14">
                  <c:v>16676.704286136581</c:v>
                </c:pt>
                <c:pt idx="15">
                  <c:v>17867.89744943205</c:v>
                </c:pt>
                <c:pt idx="16">
                  <c:v>19059.090612727519</c:v>
                </c:pt>
                <c:pt idx="17">
                  <c:v>20250.283776022989</c:v>
                </c:pt>
                <c:pt idx="18">
                  <c:v>21441.476939318462</c:v>
                </c:pt>
                <c:pt idx="19">
                  <c:v>22632.670102613927</c:v>
                </c:pt>
                <c:pt idx="20">
                  <c:v>23823.863265909396</c:v>
                </c:pt>
                <c:pt idx="21">
                  <c:v>25015.056429204866</c:v>
                </c:pt>
                <c:pt idx="22">
                  <c:v>26206.249592500339</c:v>
                </c:pt>
                <c:pt idx="23">
                  <c:v>27397.442755795808</c:v>
                </c:pt>
                <c:pt idx="24">
                  <c:v>28588.635919091281</c:v>
                </c:pt>
                <c:pt idx="25">
                  <c:v>29779.82908238675</c:v>
                </c:pt>
                <c:pt idx="26">
                  <c:v>30971.022245682216</c:v>
                </c:pt>
                <c:pt idx="27">
                  <c:v>32162.215408977689</c:v>
                </c:pt>
                <c:pt idx="28">
                  <c:v>33353.408572273162</c:v>
                </c:pt>
                <c:pt idx="29">
                  <c:v>34544.601735568627</c:v>
                </c:pt>
                <c:pt idx="30">
                  <c:v>35735.7948988641</c:v>
                </c:pt>
                <c:pt idx="31">
                  <c:v>36926.988062159566</c:v>
                </c:pt>
                <c:pt idx="32">
                  <c:v>38118.181225455039</c:v>
                </c:pt>
                <c:pt idx="33">
                  <c:v>39309.374388750504</c:v>
                </c:pt>
                <c:pt idx="34">
                  <c:v>40500.567552045977</c:v>
                </c:pt>
                <c:pt idx="35">
                  <c:v>41691.76071534145</c:v>
                </c:pt>
                <c:pt idx="36">
                  <c:v>42882.953878636923</c:v>
                </c:pt>
                <c:pt idx="37">
                  <c:v>44074.147041932389</c:v>
                </c:pt>
                <c:pt idx="38">
                  <c:v>45265.340205227854</c:v>
                </c:pt>
                <c:pt idx="39">
                  <c:v>46444.621436890375</c:v>
                </c:pt>
              </c:numCache>
            </c:numRef>
          </c:xVal>
          <c:yVal>
            <c:numRef>
              <c:f>'Results at Dia. to 40.25 and '!$D$20:$D$59</c:f>
              <c:numCache>
                <c:formatCode>#,##0.00</c:formatCode>
                <c:ptCount val="40"/>
                <c:pt idx="0">
                  <c:v>11.304286166409529</c:v>
                </c:pt>
                <c:pt idx="1">
                  <c:v>11.974246174426472</c:v>
                </c:pt>
                <c:pt idx="2">
                  <c:v>12.531352821597206</c:v>
                </c:pt>
                <c:pt idx="3">
                  <c:v>12.968237726401648</c:v>
                </c:pt>
                <c:pt idx="4">
                  <c:v>13.284900888839797</c:v>
                </c:pt>
                <c:pt idx="5">
                  <c:v>13.481342308911653</c:v>
                </c:pt>
                <c:pt idx="6">
                  <c:v>13.482073660695978</c:v>
                </c:pt>
                <c:pt idx="7">
                  <c:v>13.391693344554403</c:v>
                </c:pt>
                <c:pt idx="8">
                  <c:v>13.242845147957503</c:v>
                </c:pt>
                <c:pt idx="9">
                  <c:v>13.062307861674821</c:v>
                </c:pt>
                <c:pt idx="10">
                  <c:v>12.927102679658658</c:v>
                </c:pt>
                <c:pt idx="11">
                  <c:v>12.799609337917605</c:v>
                </c:pt>
                <c:pt idx="12">
                  <c:v>12.687641299256075</c:v>
                </c:pt>
                <c:pt idx="13">
                  <c:v>12.599871585091094</c:v>
                </c:pt>
                <c:pt idx="14">
                  <c:v>12.613223180768614</c:v>
                </c:pt>
                <c:pt idx="15">
                  <c:v>12.701145504847759</c:v>
                </c:pt>
                <c:pt idx="16">
                  <c:v>12.784970302175395</c:v>
                </c:pt>
                <c:pt idx="17">
                  <c:v>12.83746312323769</c:v>
                </c:pt>
                <c:pt idx="18">
                  <c:v>12.831389518520858</c:v>
                </c:pt>
                <c:pt idx="19">
                  <c:v>12.605943790195695</c:v>
                </c:pt>
                <c:pt idx="20">
                  <c:v>12.301754400151125</c:v>
                </c:pt>
                <c:pt idx="21">
                  <c:v>11.932793984797087</c:v>
                </c:pt>
                <c:pt idx="22">
                  <c:v>11.510833232846423</c:v>
                </c:pt>
                <c:pt idx="23">
                  <c:v>11.059074747360002</c:v>
                </c:pt>
                <c:pt idx="24">
                  <c:v>10.604032779013455</c:v>
                </c:pt>
                <c:pt idx="25">
                  <c:v>10.107648284946235</c:v>
                </c:pt>
                <c:pt idx="26">
                  <c:v>9.5664624517897945</c:v>
                </c:pt>
                <c:pt idx="27">
                  <c:v>8.9573482246962328</c:v>
                </c:pt>
                <c:pt idx="28">
                  <c:v>8.2762010425105359</c:v>
                </c:pt>
                <c:pt idx="29">
                  <c:v>7.5634479823710734</c:v>
                </c:pt>
                <c:pt idx="30">
                  <c:v>6.8333995412344279</c:v>
                </c:pt>
                <c:pt idx="31">
                  <c:v>6.1253055510578065</c:v>
                </c:pt>
                <c:pt idx="32">
                  <c:v>5.4774752843118506</c:v>
                </c:pt>
                <c:pt idx="33">
                  <c:v>4.8219963341956316</c:v>
                </c:pt>
                <c:pt idx="34">
                  <c:v>4.145875731458375</c:v>
                </c:pt>
                <c:pt idx="35">
                  <c:v>3.4361205068491643</c:v>
                </c:pt>
                <c:pt idx="36">
                  <c:v>2.6476848117898442</c:v>
                </c:pt>
                <c:pt idx="37">
                  <c:v>1.8110326796684006</c:v>
                </c:pt>
                <c:pt idx="38">
                  <c:v>0.92876907729737113</c:v>
                </c:pt>
                <c:pt idx="39">
                  <c:v>1.0398532180676767E-2</c:v>
                </c:pt>
              </c:numCache>
            </c:numRef>
          </c:yVal>
          <c:smooth val="0"/>
          <c:extLst>
            <c:ext xmlns:c16="http://schemas.microsoft.com/office/drawing/2014/chart" uri="{C3380CC4-5D6E-409C-BE32-E72D297353CC}">
              <c16:uniqueId val="{00000002-8313-414D-B562-139EC0BDCF91}"/>
            </c:ext>
          </c:extLst>
        </c:ser>
        <c:ser>
          <c:idx val="6"/>
          <c:order val="6"/>
          <c:tx>
            <c:strRef>
              <c:f>'Results at Dia. to 40.25 and '!$D$3</c:f>
              <c:strCache>
                <c:ptCount val="1"/>
                <c:pt idx="0">
                  <c:v>Ps Adj Speed</c:v>
                </c:pt>
              </c:strCache>
            </c:strRef>
          </c:tx>
          <c:spPr>
            <a:ln w="28575"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'Results at Dia. to 40.25 and '!$E$5:$E$14</c:f>
              <c:numCache>
                <c:formatCode>0</c:formatCode>
                <c:ptCount val="10"/>
                <c:pt idx="0">
                  <c:v>46456.533368523327</c:v>
                </c:pt>
                <c:pt idx="1">
                  <c:v>41774.984284121514</c:v>
                </c:pt>
                <c:pt idx="2">
                  <c:v>36564.291138100591</c:v>
                </c:pt>
                <c:pt idx="3">
                  <c:v>31658.830373523102</c:v>
                </c:pt>
                <c:pt idx="4">
                  <c:v>27096.567781954269</c:v>
                </c:pt>
                <c:pt idx="5">
                  <c:v>21460.074597226412</c:v>
                </c:pt>
                <c:pt idx="6">
                  <c:v>15997.88999368943</c:v>
                </c:pt>
                <c:pt idx="7">
                  <c:v>10740.204533633383</c:v>
                </c:pt>
                <c:pt idx="8">
                  <c:v>6033.9146461814698</c:v>
                </c:pt>
                <c:pt idx="9">
                  <c:v>0</c:v>
                </c:pt>
              </c:numCache>
            </c:numRef>
          </c:xVal>
          <c:yVal>
            <c:numRef>
              <c:f>'Results at Dia. to 40.25 and '!$D$5:$D$14</c:f>
              <c:numCache>
                <c:formatCode>0.000</c:formatCode>
                <c:ptCount val="10"/>
                <c:pt idx="0">
                  <c:v>8.9400467654181433E-4</c:v>
                </c:pt>
                <c:pt idx="1">
                  <c:v>3.3849408670945418</c:v>
                </c:pt>
                <c:pt idx="2">
                  <c:v>6.3230213581227668</c:v>
                </c:pt>
                <c:pt idx="3">
                  <c:v>9.2322196133101162</c:v>
                </c:pt>
                <c:pt idx="4">
                  <c:v>11.167881388945091</c:v>
                </c:pt>
                <c:pt idx="5">
                  <c:v>12.830685297386509</c:v>
                </c:pt>
                <c:pt idx="6">
                  <c:v>12.571722213189259</c:v>
                </c:pt>
                <c:pt idx="7">
                  <c:v>13.059243891881286</c:v>
                </c:pt>
                <c:pt idx="8">
                  <c:v>13.490006054167393</c:v>
                </c:pt>
                <c:pt idx="9">
                  <c:v>11.29691778488945</c:v>
                </c:pt>
              </c:numCache>
            </c:numRef>
          </c:yVal>
          <c:smooth val="0"/>
          <c:extLst>
            <c:ext xmlns:c16="http://schemas.microsoft.com/office/drawing/2014/chart" uri="{C3380CC4-5D6E-409C-BE32-E72D297353CC}">
              <c16:uniqueId val="{00000003-8313-414D-B562-139EC0BDCF91}"/>
            </c:ext>
          </c:extLst>
        </c:ser>
        <c:dLbls>
          <c:showLegendKey val="0"/>
          <c:showVal val="0"/>
          <c:showCatName val="0"/>
          <c:showSerName val="0"/>
          <c:showPercent val="0"/>
          <c:showBubbleSize val="0"/>
        </c:dLbls>
        <c:axId val="681979528"/>
        <c:axId val="681977288"/>
      </c:scatterChart>
      <c:scatterChart>
        <c:scatterStyle val="lineMarker"/>
        <c:varyColors val="0"/>
        <c:ser>
          <c:idx val="1"/>
          <c:order val="1"/>
          <c:tx>
            <c:strRef>
              <c:f>Base!$E$19</c:f>
              <c:strCache>
                <c:ptCount val="1"/>
                <c:pt idx="0">
                  <c:v>Power</c:v>
                </c:pt>
              </c:strCache>
            </c:strRef>
          </c:tx>
          <c:spPr>
            <a:ln w="28575" cap="rnd">
              <a:solidFill>
                <a:schemeClr val="accent2"/>
              </a:solidFill>
              <a:round/>
            </a:ln>
            <a:effectLst/>
          </c:spPr>
          <c:marker>
            <c:symbol val="none"/>
          </c:marker>
          <c:xVal>
            <c:numRef>
              <c:f>Base!$C$20:$C$59</c:f>
              <c:numCache>
                <c:formatCode>#,##0</c:formatCode>
                <c:ptCount val="40"/>
                <c:pt idx="0">
                  <c:v>7.4025591344190875</c:v>
                </c:pt>
                <c:pt idx="1">
                  <c:v>740.25591344190809</c:v>
                </c:pt>
                <c:pt idx="2">
                  <c:v>1480.5118268838162</c:v>
                </c:pt>
                <c:pt idx="3">
                  <c:v>2220.7677403257244</c:v>
                </c:pt>
                <c:pt idx="4">
                  <c:v>2961.0236537676324</c:v>
                </c:pt>
                <c:pt idx="5">
                  <c:v>3701.2795672095403</c:v>
                </c:pt>
                <c:pt idx="6">
                  <c:v>4441.5354806514488</c:v>
                </c:pt>
                <c:pt idx="7">
                  <c:v>5181.7913940933568</c:v>
                </c:pt>
                <c:pt idx="8">
                  <c:v>5922.0473075352647</c:v>
                </c:pt>
                <c:pt idx="9">
                  <c:v>6662.3032209771736</c:v>
                </c:pt>
                <c:pt idx="10">
                  <c:v>7402.5591344190807</c:v>
                </c:pt>
                <c:pt idx="11">
                  <c:v>8142.8150478609896</c:v>
                </c:pt>
                <c:pt idx="12">
                  <c:v>8883.0709613028976</c:v>
                </c:pt>
                <c:pt idx="13">
                  <c:v>9623.3268747448055</c:v>
                </c:pt>
                <c:pt idx="14">
                  <c:v>10363.582788186714</c:v>
                </c:pt>
                <c:pt idx="15">
                  <c:v>11103.838701628621</c:v>
                </c:pt>
                <c:pt idx="16">
                  <c:v>11844.094615070529</c:v>
                </c:pt>
                <c:pt idx="17">
                  <c:v>12584.350528512437</c:v>
                </c:pt>
                <c:pt idx="18">
                  <c:v>13324.606441954347</c:v>
                </c:pt>
                <c:pt idx="19">
                  <c:v>14064.862355396253</c:v>
                </c:pt>
                <c:pt idx="20">
                  <c:v>14805.118268838161</c:v>
                </c:pt>
                <c:pt idx="21">
                  <c:v>15545.374182280069</c:v>
                </c:pt>
                <c:pt idx="22">
                  <c:v>16285.630095721979</c:v>
                </c:pt>
                <c:pt idx="23">
                  <c:v>17025.886009163885</c:v>
                </c:pt>
                <c:pt idx="24">
                  <c:v>17766.141922605795</c:v>
                </c:pt>
                <c:pt idx="25">
                  <c:v>18506.397836047705</c:v>
                </c:pt>
                <c:pt idx="26">
                  <c:v>19246.653749489611</c:v>
                </c:pt>
                <c:pt idx="27">
                  <c:v>19986.909662931517</c:v>
                </c:pt>
                <c:pt idx="28">
                  <c:v>20727.165576373427</c:v>
                </c:pt>
                <c:pt idx="29">
                  <c:v>21467.421489815337</c:v>
                </c:pt>
                <c:pt idx="30">
                  <c:v>22207.677403257243</c:v>
                </c:pt>
                <c:pt idx="31">
                  <c:v>22947.933316699149</c:v>
                </c:pt>
                <c:pt idx="32">
                  <c:v>23688.189230141059</c:v>
                </c:pt>
                <c:pt idx="33">
                  <c:v>24428.445143582969</c:v>
                </c:pt>
                <c:pt idx="34">
                  <c:v>25168.701057024875</c:v>
                </c:pt>
                <c:pt idx="35">
                  <c:v>25908.956970466785</c:v>
                </c:pt>
                <c:pt idx="36">
                  <c:v>26649.212883908694</c:v>
                </c:pt>
                <c:pt idx="37">
                  <c:v>27389.468797350601</c:v>
                </c:pt>
                <c:pt idx="38">
                  <c:v>28129.724710792507</c:v>
                </c:pt>
                <c:pt idx="39">
                  <c:v>28862.578065099999</c:v>
                </c:pt>
              </c:numCache>
            </c:numRef>
          </c:xVal>
          <c:yVal>
            <c:numRef>
              <c:f>Base!$E$20:$E$59</c:f>
              <c:numCache>
                <c:formatCode>#,##0.0</c:formatCode>
                <c:ptCount val="40"/>
                <c:pt idx="0">
                  <c:v>15.23952211341398</c:v>
                </c:pt>
                <c:pt idx="1">
                  <c:v>16.466174034340828</c:v>
                </c:pt>
                <c:pt idx="2">
                  <c:v>17.620337672568191</c:v>
                </c:pt>
                <c:pt idx="3">
                  <c:v>18.689196078490845</c:v>
                </c:pt>
                <c:pt idx="4">
                  <c:v>19.672749252108783</c:v>
                </c:pt>
                <c:pt idx="5">
                  <c:v>20.570997193422009</c:v>
                </c:pt>
                <c:pt idx="6">
                  <c:v>21.137310903357715</c:v>
                </c:pt>
                <c:pt idx="7">
                  <c:v>21.713425325312599</c:v>
                </c:pt>
                <c:pt idx="8">
                  <c:v>22.405991448450369</c:v>
                </c:pt>
                <c:pt idx="9">
                  <c:v>23.302498646568534</c:v>
                </c:pt>
                <c:pt idx="10">
                  <c:v>24.980044687509334</c:v>
                </c:pt>
                <c:pt idx="11">
                  <c:v>26.898555059146844</c:v>
                </c:pt>
                <c:pt idx="12">
                  <c:v>28.96070345809531</c:v>
                </c:pt>
                <c:pt idx="13">
                  <c:v>31.077539914210348</c:v>
                </c:pt>
                <c:pt idx="14">
                  <c:v>33.030949922044194</c:v>
                </c:pt>
                <c:pt idx="15">
                  <c:v>34.798644942945579</c:v>
                </c:pt>
                <c:pt idx="16">
                  <c:v>36.456970264841459</c:v>
                </c:pt>
                <c:pt idx="17">
                  <c:v>37.984931584223887</c:v>
                </c:pt>
                <c:pt idx="18">
                  <c:v>39.361534597584892</c:v>
                </c:pt>
                <c:pt idx="19">
                  <c:v>40.438293282981242</c:v>
                </c:pt>
                <c:pt idx="20">
                  <c:v>41.354435924521674</c:v>
                </c:pt>
                <c:pt idx="21">
                  <c:v>42.128299753458869</c:v>
                </c:pt>
                <c:pt idx="22">
                  <c:v>42.776120275566676</c:v>
                </c:pt>
                <c:pt idx="23">
                  <c:v>43.339327127731721</c:v>
                </c:pt>
                <c:pt idx="24">
                  <c:v>43.866648294401948</c:v>
                </c:pt>
                <c:pt idx="25">
                  <c:v>44.26450243420345</c:v>
                </c:pt>
                <c:pt idx="26">
                  <c:v>44.515561639072644</c:v>
                </c:pt>
                <c:pt idx="27">
                  <c:v>44.555642128853748</c:v>
                </c:pt>
                <c:pt idx="28">
                  <c:v>44.365877623294836</c:v>
                </c:pt>
                <c:pt idx="29">
                  <c:v>44.033490063102448</c:v>
                </c:pt>
                <c:pt idx="30">
                  <c:v>43.583483567336316</c:v>
                </c:pt>
                <c:pt idx="31">
                  <c:v>43.090673838112394</c:v>
                </c:pt>
                <c:pt idx="32">
                  <c:v>42.627997988683774</c:v>
                </c:pt>
                <c:pt idx="33">
                  <c:v>42.056235510645024</c:v>
                </c:pt>
                <c:pt idx="34">
                  <c:v>41.345857037110193</c:v>
                </c:pt>
                <c:pt idx="35">
                  <c:v>40.467333201193412</c:v>
                </c:pt>
                <c:pt idx="36">
                  <c:v>39.318287451112624</c:v>
                </c:pt>
                <c:pt idx="37">
                  <c:v>37.967955971553451</c:v>
                </c:pt>
                <c:pt idx="38">
                  <c:v>36.422259119847794</c:v>
                </c:pt>
                <c:pt idx="39">
                  <c:v>34.699574576826265</c:v>
                </c:pt>
              </c:numCache>
            </c:numRef>
          </c:yVal>
          <c:smooth val="0"/>
          <c:extLst>
            <c:ext xmlns:c16="http://schemas.microsoft.com/office/drawing/2014/chart" uri="{C3380CC4-5D6E-409C-BE32-E72D297353CC}">
              <c16:uniqueId val="{00000004-8313-414D-B562-139EC0BDCF91}"/>
            </c:ext>
          </c:extLst>
        </c:ser>
        <c:ser>
          <c:idx val="3"/>
          <c:order val="3"/>
          <c:tx>
            <c:v>Adj Data Points Power</c:v>
          </c:tx>
          <c:spPr>
            <a:ln w="28575" cap="rnd">
              <a:noFill/>
              <a:round/>
            </a:ln>
            <a:effectLst/>
          </c:spPr>
          <c:marker>
            <c:symbol val="circle"/>
            <c:size val="5"/>
            <c:spPr>
              <a:solidFill>
                <a:schemeClr val="accent4"/>
              </a:solidFill>
              <a:ln w="9525">
                <a:solidFill>
                  <a:schemeClr val="accent4"/>
                </a:solidFill>
              </a:ln>
              <a:effectLst/>
            </c:spPr>
          </c:marker>
          <c:xVal>
            <c:numRef>
              <c:f>Base!$E$5:$E$14</c:f>
              <c:numCache>
                <c:formatCode>0</c:formatCode>
                <c:ptCount val="10"/>
                <c:pt idx="0">
                  <c:v>28869.980624234417</c:v>
                </c:pt>
                <c:pt idx="1">
                  <c:v>25960.67548332052</c:v>
                </c:pt>
                <c:pt idx="2">
                  <c:v>22722.538686260654</c:v>
                </c:pt>
                <c:pt idx="3">
                  <c:v>19674.085714041044</c:v>
                </c:pt>
                <c:pt idx="4">
                  <c:v>16838.910054754691</c:v>
                </c:pt>
                <c:pt idx="5">
                  <c:v>13336.163783506279</c:v>
                </c:pt>
                <c:pt idx="6">
                  <c:v>9941.7399589996185</c:v>
                </c:pt>
                <c:pt idx="7">
                  <c:v>6674.400225402921</c:v>
                </c:pt>
                <c:pt idx="8">
                  <c:v>3749.7201425186836</c:v>
                </c:pt>
                <c:pt idx="9">
                  <c:v>0</c:v>
                </c:pt>
              </c:numCache>
            </c:numRef>
          </c:xVal>
          <c:yVal>
            <c:numRef>
              <c:f>Base!$F$5:$F$14</c:f>
              <c:numCache>
                <c:formatCode>0.000</c:formatCode>
                <c:ptCount val="10"/>
                <c:pt idx="0">
                  <c:v>34.6811968959924</c:v>
                </c:pt>
                <c:pt idx="1">
                  <c:v>40.398908879789673</c:v>
                </c:pt>
                <c:pt idx="2">
                  <c:v>43.214390996721697</c:v>
                </c:pt>
                <c:pt idx="3">
                  <c:v>44.586894847616705</c:v>
                </c:pt>
                <c:pt idx="4">
                  <c:v>43.187712581772992</c:v>
                </c:pt>
                <c:pt idx="5">
                  <c:v>39.381715162330082</c:v>
                </c:pt>
                <c:pt idx="6">
                  <c:v>31.982732962566203</c:v>
                </c:pt>
                <c:pt idx="7">
                  <c:v>23.319330972569183</c:v>
                </c:pt>
                <c:pt idx="8">
                  <c:v>20.626802661860072</c:v>
                </c:pt>
                <c:pt idx="9">
                  <c:v>15.226705163808758</c:v>
                </c:pt>
              </c:numCache>
            </c:numRef>
          </c:yVal>
          <c:smooth val="0"/>
          <c:extLst>
            <c:ext xmlns:c16="http://schemas.microsoft.com/office/drawing/2014/chart" uri="{C3380CC4-5D6E-409C-BE32-E72D297353CC}">
              <c16:uniqueId val="{00000005-8313-414D-B562-139EC0BDCF91}"/>
            </c:ext>
          </c:extLst>
        </c:ser>
        <c:ser>
          <c:idx val="5"/>
          <c:order val="5"/>
          <c:tx>
            <c:strRef>
              <c:f>'Results at Dia. to 40.25 and '!$E$19</c:f>
              <c:strCache>
                <c:ptCount val="1"/>
                <c:pt idx="0">
                  <c:v>Power</c:v>
                </c:pt>
              </c:strCache>
            </c:strRef>
          </c:tx>
          <c:spPr>
            <a:ln w="28575" cap="rnd">
              <a:solidFill>
                <a:schemeClr val="accent6"/>
              </a:solidFill>
              <a:round/>
            </a:ln>
            <a:effectLst/>
          </c:spPr>
          <c:marker>
            <c:symbol val="none"/>
          </c:marker>
          <c:xVal>
            <c:numRef>
              <c:f>'Results at Dia. to 40.25 and '!$C$20:$C$59</c:f>
              <c:numCache>
                <c:formatCode>#,##0</c:formatCode>
                <c:ptCount val="40"/>
                <c:pt idx="0">
                  <c:v>11.91193163295471</c:v>
                </c:pt>
                <c:pt idx="1">
                  <c:v>1191.19316329547</c:v>
                </c:pt>
                <c:pt idx="2">
                  <c:v>2382.3863265909399</c:v>
                </c:pt>
                <c:pt idx="3">
                  <c:v>3573.5794898864101</c:v>
                </c:pt>
                <c:pt idx="4">
                  <c:v>4764.7726531818798</c:v>
                </c:pt>
                <c:pt idx="5">
                  <c:v>5955.9658164773491</c:v>
                </c:pt>
                <c:pt idx="6">
                  <c:v>7147.1589797728202</c:v>
                </c:pt>
                <c:pt idx="7">
                  <c:v>8338.3521430682904</c:v>
                </c:pt>
                <c:pt idx="8">
                  <c:v>9529.5453063637597</c:v>
                </c:pt>
                <c:pt idx="9">
                  <c:v>10720.738469659231</c:v>
                </c:pt>
                <c:pt idx="10">
                  <c:v>11911.931632954698</c:v>
                </c:pt>
                <c:pt idx="11">
                  <c:v>13103.124796250169</c:v>
                </c:pt>
                <c:pt idx="12">
                  <c:v>14294.31795954564</c:v>
                </c:pt>
                <c:pt idx="13">
                  <c:v>15485.511122841108</c:v>
                </c:pt>
                <c:pt idx="14">
                  <c:v>16676.704286136581</c:v>
                </c:pt>
                <c:pt idx="15">
                  <c:v>17867.89744943205</c:v>
                </c:pt>
                <c:pt idx="16">
                  <c:v>19059.090612727519</c:v>
                </c:pt>
                <c:pt idx="17">
                  <c:v>20250.283776022989</c:v>
                </c:pt>
                <c:pt idx="18">
                  <c:v>21441.476939318462</c:v>
                </c:pt>
                <c:pt idx="19">
                  <c:v>22632.670102613927</c:v>
                </c:pt>
                <c:pt idx="20">
                  <c:v>23823.863265909396</c:v>
                </c:pt>
                <c:pt idx="21">
                  <c:v>25015.056429204866</c:v>
                </c:pt>
                <c:pt idx="22">
                  <c:v>26206.249592500339</c:v>
                </c:pt>
                <c:pt idx="23">
                  <c:v>27397.442755795808</c:v>
                </c:pt>
                <c:pt idx="24">
                  <c:v>28588.635919091281</c:v>
                </c:pt>
                <c:pt idx="25">
                  <c:v>29779.82908238675</c:v>
                </c:pt>
                <c:pt idx="26">
                  <c:v>30971.022245682216</c:v>
                </c:pt>
                <c:pt idx="27">
                  <c:v>32162.215408977689</c:v>
                </c:pt>
                <c:pt idx="28">
                  <c:v>33353.408572273162</c:v>
                </c:pt>
                <c:pt idx="29">
                  <c:v>34544.601735568627</c:v>
                </c:pt>
                <c:pt idx="30">
                  <c:v>35735.7948988641</c:v>
                </c:pt>
                <c:pt idx="31">
                  <c:v>36926.988062159566</c:v>
                </c:pt>
                <c:pt idx="32">
                  <c:v>38118.181225455039</c:v>
                </c:pt>
                <c:pt idx="33">
                  <c:v>39309.374388750504</c:v>
                </c:pt>
                <c:pt idx="34">
                  <c:v>40500.567552045977</c:v>
                </c:pt>
                <c:pt idx="35">
                  <c:v>41691.76071534145</c:v>
                </c:pt>
                <c:pt idx="36">
                  <c:v>42882.953878636923</c:v>
                </c:pt>
                <c:pt idx="37">
                  <c:v>44074.147041932389</c:v>
                </c:pt>
                <c:pt idx="38">
                  <c:v>45265.340205227854</c:v>
                </c:pt>
                <c:pt idx="39">
                  <c:v>46444.621436890375</c:v>
                </c:pt>
              </c:numCache>
            </c:numRef>
          </c:xVal>
          <c:yVal>
            <c:numRef>
              <c:f>'Results at Dia. to 40.25 and '!$E$20:$E$59</c:f>
              <c:numCache>
                <c:formatCode>#,##0.0</c:formatCode>
                <c:ptCount val="40"/>
                <c:pt idx="0">
                  <c:v>21.47089717900446</c:v>
                </c:pt>
                <c:pt idx="1">
                  <c:v>23.199121796065537</c:v>
                </c:pt>
                <c:pt idx="2">
                  <c:v>24.825217983314939</c:v>
                </c:pt>
                <c:pt idx="3">
                  <c:v>26.331127995563921</c:v>
                </c:pt>
                <c:pt idx="4">
                  <c:v>27.71685183281248</c:v>
                </c:pt>
                <c:pt idx="5">
                  <c:v>28.982389495060612</c:v>
                </c:pt>
                <c:pt idx="6">
                  <c:v>29.780266445964955</c:v>
                </c:pt>
                <c:pt idx="7">
                  <c:v>30.591951577892218</c:v>
                </c:pt>
                <c:pt idx="8">
                  <c:v>31.56770501089942</c:v>
                </c:pt>
                <c:pt idx="9">
                  <c:v>32.830790147544846</c:v>
                </c:pt>
                <c:pt idx="10">
                  <c:v>35.194277551548325</c:v>
                </c:pt>
                <c:pt idx="11">
                  <c:v>37.897258564976852</c:v>
                </c:pt>
                <c:pt idx="12">
                  <c:v>40.802610577471967</c:v>
                </c:pt>
                <c:pt idx="13">
                  <c:v>43.785012358562497</c:v>
                </c:pt>
                <c:pt idx="14">
                  <c:v>46.537163319367309</c:v>
                </c:pt>
                <c:pt idx="15">
                  <c:v>49.027661233616485</c:v>
                </c:pt>
                <c:pt idx="16">
                  <c:v>51.364068649202409</c:v>
                </c:pt>
                <c:pt idx="17">
                  <c:v>53.516806782183565</c:v>
                </c:pt>
                <c:pt idx="18">
                  <c:v>55.456296848618514</c:v>
                </c:pt>
                <c:pt idx="19">
                  <c:v>56.973337530648465</c:v>
                </c:pt>
                <c:pt idx="20">
                  <c:v>58.264086959103452</c:v>
                </c:pt>
                <c:pt idx="21">
                  <c:v>59.354380380249253</c:v>
                </c:pt>
                <c:pt idx="22">
                  <c:v>60.267091928361594</c:v>
                </c:pt>
                <c:pt idx="23">
                  <c:v>61.060591640711692</c:v>
                </c:pt>
                <c:pt idx="24">
                  <c:v>61.803532165068646</c:v>
                </c:pt>
                <c:pt idx="25">
                  <c:v>62.364067151949897</c:v>
                </c:pt>
                <c:pt idx="26">
                  <c:v>62.717783386190895</c:v>
                </c:pt>
                <c:pt idx="27">
                  <c:v>62.774252615906249</c:v>
                </c:pt>
                <c:pt idx="28">
                  <c:v>62.50689421996961</c:v>
                </c:pt>
                <c:pt idx="29">
                  <c:v>62.038594815608036</c:v>
                </c:pt>
                <c:pt idx="30">
                  <c:v>61.404582598651615</c:v>
                </c:pt>
                <c:pt idx="31">
                  <c:v>60.71026509012097</c:v>
                </c:pt>
                <c:pt idx="32">
                  <c:v>60.058403075265403</c:v>
                </c:pt>
                <c:pt idx="33">
                  <c:v>59.252849378409053</c:v>
                </c:pt>
                <c:pt idx="34">
                  <c:v>58.252000201516523</c:v>
                </c:pt>
                <c:pt idx="35">
                  <c:v>57.014251746552134</c:v>
                </c:pt>
                <c:pt idx="36">
                  <c:v>55.395366129912667</c:v>
                </c:pt>
                <c:pt idx="37">
                  <c:v>53.492889914489631</c:v>
                </c:pt>
                <c:pt idx="38">
                  <c:v>51.315164266277371</c:v>
                </c:pt>
                <c:pt idx="39">
                  <c:v>48.888081420778228</c:v>
                </c:pt>
              </c:numCache>
            </c:numRef>
          </c:yVal>
          <c:smooth val="0"/>
          <c:extLst>
            <c:ext xmlns:c16="http://schemas.microsoft.com/office/drawing/2014/chart" uri="{C3380CC4-5D6E-409C-BE32-E72D297353CC}">
              <c16:uniqueId val="{00000006-8313-414D-B562-139EC0BDCF91}"/>
            </c:ext>
          </c:extLst>
        </c:ser>
        <c:ser>
          <c:idx val="7"/>
          <c:order val="7"/>
          <c:tx>
            <c:strRef>
              <c:f>'Results at Dia. to 40.25 and '!$F$3</c:f>
              <c:strCache>
                <c:ptCount val="1"/>
                <c:pt idx="0">
                  <c:v>Hi Adj Speed</c:v>
                </c:pt>
              </c:strCache>
            </c:strRef>
          </c:tx>
          <c:spPr>
            <a:ln w="28575"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'Results at Dia. to 40.25 and '!$E$5:$E$14</c:f>
              <c:numCache>
                <c:formatCode>0</c:formatCode>
                <c:ptCount val="10"/>
                <c:pt idx="0">
                  <c:v>46456.533368523327</c:v>
                </c:pt>
                <c:pt idx="1">
                  <c:v>41774.984284121514</c:v>
                </c:pt>
                <c:pt idx="2">
                  <c:v>36564.291138100591</c:v>
                </c:pt>
                <c:pt idx="3">
                  <c:v>31658.830373523102</c:v>
                </c:pt>
                <c:pt idx="4">
                  <c:v>27096.567781954269</c:v>
                </c:pt>
                <c:pt idx="5">
                  <c:v>21460.074597226412</c:v>
                </c:pt>
                <c:pt idx="6">
                  <c:v>15997.88999368943</c:v>
                </c:pt>
                <c:pt idx="7">
                  <c:v>10740.204533633383</c:v>
                </c:pt>
                <c:pt idx="8">
                  <c:v>6033.9146461814698</c:v>
                </c:pt>
                <c:pt idx="9">
                  <c:v>0</c:v>
                </c:pt>
              </c:numCache>
            </c:numRef>
          </c:xVal>
          <c:yVal>
            <c:numRef>
              <c:f>'Results at Dia. to 40.25 and '!$F$5:$F$14</c:f>
              <c:numCache>
                <c:formatCode>0.000</c:formatCode>
                <c:ptCount val="10"/>
                <c:pt idx="0">
                  <c:v>48.86218918526486</c:v>
                </c:pt>
                <c:pt idx="1">
                  <c:v>56.91784901433617</c:v>
                </c:pt>
                <c:pt idx="2">
                  <c:v>60.884569662929451</c:v>
                </c:pt>
                <c:pt idx="3">
                  <c:v>62.818284436991533</c:v>
                </c:pt>
                <c:pt idx="4">
                  <c:v>60.846982558819526</c:v>
                </c:pt>
                <c:pt idx="5">
                  <c:v>55.484729159516029</c:v>
                </c:pt>
                <c:pt idx="6">
                  <c:v>45.06033495226054</c:v>
                </c:pt>
                <c:pt idx="7">
                  <c:v>32.854505139271865</c:v>
                </c:pt>
                <c:pt idx="8">
                  <c:v>29.061013579591787</c:v>
                </c:pt>
                <c:pt idx="9">
                  <c:v>21.452839433815715</c:v>
                </c:pt>
              </c:numCache>
            </c:numRef>
          </c:yVal>
          <c:smooth val="0"/>
          <c:extLst>
            <c:ext xmlns:c16="http://schemas.microsoft.com/office/drawing/2014/chart" uri="{C3380CC4-5D6E-409C-BE32-E72D297353CC}">
              <c16:uniqueId val="{00000007-8313-414D-B562-139EC0BDCF91}"/>
            </c:ext>
          </c:extLst>
        </c:ser>
        <c:dLbls>
          <c:showLegendKey val="0"/>
          <c:showVal val="0"/>
          <c:showCatName val="0"/>
          <c:showSerName val="0"/>
          <c:showPercent val="0"/>
          <c:showBubbleSize val="0"/>
        </c:dLbls>
        <c:axId val="681945928"/>
        <c:axId val="681931528"/>
      </c:scatterChart>
      <c:valAx>
        <c:axId val="681979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CFM Flow</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7288"/>
        <c:crosses val="autoZero"/>
        <c:crossBetween val="midCat"/>
      </c:valAx>
      <c:valAx>
        <c:axId val="681977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Inches H₂O Pressure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79528"/>
        <c:crosses val="autoZero"/>
        <c:crossBetween val="midCat"/>
      </c:valAx>
      <c:valAx>
        <c:axId val="681931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HP 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45928"/>
        <c:crosses val="max"/>
        <c:crossBetween val="midCat"/>
      </c:valAx>
      <c:valAx>
        <c:axId val="681945928"/>
        <c:scaling>
          <c:orientation val="minMax"/>
        </c:scaling>
        <c:delete val="1"/>
        <c:axPos val="b"/>
        <c:numFmt formatCode="#,##0" sourceLinked="1"/>
        <c:majorTickMark val="out"/>
        <c:minorTickMark val="none"/>
        <c:tickLblPos val="nextTo"/>
        <c:crossAx val="681931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48B79-4109-49A8-80E8-50D1E642930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085EF9C-C6EB-4334-ACBD-532FBC8E0C05}">
      <dgm:prSet phldrT="[Text]"/>
      <dgm:spPr/>
      <dgm:t>
        <a:bodyPr/>
        <a:lstStyle/>
        <a:p>
          <a:r>
            <a:rPr lang="en-US" dirty="0"/>
            <a:t>Temperature Factor</a:t>
          </a:r>
        </a:p>
      </dgm:t>
    </dgm:pt>
    <dgm:pt modelId="{988467FE-F8FF-45C8-89B7-98EBCA14895E}" type="parTrans" cxnId="{F89982AB-989B-46E5-9364-FB43ED33B056}">
      <dgm:prSet/>
      <dgm:spPr/>
      <dgm:t>
        <a:bodyPr/>
        <a:lstStyle/>
        <a:p>
          <a:endParaRPr lang="en-US"/>
        </a:p>
      </dgm:t>
    </dgm:pt>
    <dgm:pt modelId="{E3FCFF5D-62BD-49EE-8042-99327F537AD2}" type="sibTrans" cxnId="{F89982AB-989B-46E5-9364-FB43ED33B056}">
      <dgm:prSet/>
      <dgm:spPr/>
      <dgm:t>
        <a:bodyPr/>
        <a:lstStyle/>
        <a:p>
          <a:endParaRPr lang="en-US" dirty="0"/>
        </a:p>
      </dgm:t>
    </dgm:pt>
    <dgm:pt modelId="{6673762A-5B15-4DAD-90A2-885C9DA78755}">
      <dgm:prSet phldrT="[Text]"/>
      <dgm:spPr/>
      <dgm:t>
        <a:bodyPr/>
        <a:lstStyle/>
        <a:p>
          <a:r>
            <a:rPr lang="en-US" dirty="0"/>
            <a:t>Pressure Factor</a:t>
          </a:r>
        </a:p>
      </dgm:t>
    </dgm:pt>
    <dgm:pt modelId="{AF96FCB4-2C21-4DAD-9C59-59108E3C2E76}" type="parTrans" cxnId="{D6A3B959-028F-4BEF-9350-673E91E229C5}">
      <dgm:prSet/>
      <dgm:spPr/>
      <dgm:t>
        <a:bodyPr/>
        <a:lstStyle/>
        <a:p>
          <a:endParaRPr lang="en-US"/>
        </a:p>
      </dgm:t>
    </dgm:pt>
    <dgm:pt modelId="{A8003FE3-BDFC-4997-90FD-B91C127F363D}" type="sibTrans" cxnId="{D6A3B959-028F-4BEF-9350-673E91E229C5}">
      <dgm:prSet/>
      <dgm:spPr/>
      <dgm:t>
        <a:bodyPr/>
        <a:lstStyle/>
        <a:p>
          <a:endParaRPr lang="en-US" dirty="0"/>
        </a:p>
      </dgm:t>
    </dgm:pt>
    <dgm:pt modelId="{FB6B4AF1-A64F-4A15-8A37-607CDBAE3130}">
      <dgm:prSet phldrT="[Text]"/>
      <dgm:spPr/>
      <dgm:t>
        <a:bodyPr/>
        <a:lstStyle/>
        <a:p>
          <a:r>
            <a:rPr lang="en-US" dirty="0"/>
            <a:t>Gas (MW) Factor</a:t>
          </a:r>
        </a:p>
      </dgm:t>
    </dgm:pt>
    <dgm:pt modelId="{696179E9-6B6D-4F0D-AF1E-6CCC55AF7540}" type="parTrans" cxnId="{E686F022-25EA-431E-82E2-EC8BF182F104}">
      <dgm:prSet/>
      <dgm:spPr/>
      <dgm:t>
        <a:bodyPr/>
        <a:lstStyle/>
        <a:p>
          <a:endParaRPr lang="en-US"/>
        </a:p>
      </dgm:t>
    </dgm:pt>
    <dgm:pt modelId="{428B7D62-D016-4FE2-AC3A-9EDBCA14868A}" type="sibTrans" cxnId="{E686F022-25EA-431E-82E2-EC8BF182F104}">
      <dgm:prSet/>
      <dgm:spPr/>
      <dgm:t>
        <a:bodyPr/>
        <a:lstStyle/>
        <a:p>
          <a:endParaRPr lang="en-US" dirty="0"/>
        </a:p>
      </dgm:t>
    </dgm:pt>
    <dgm:pt modelId="{54346C95-7DB4-4EC0-94E7-6391A14F41F3}" type="pres">
      <dgm:prSet presAssocID="{A4448B79-4109-49A8-80E8-50D1E6429307}" presName="Name0" presStyleCnt="0">
        <dgm:presLayoutVars>
          <dgm:dir/>
          <dgm:resizeHandles val="exact"/>
        </dgm:presLayoutVars>
      </dgm:prSet>
      <dgm:spPr/>
    </dgm:pt>
    <dgm:pt modelId="{07C40868-3067-468A-885D-247B63E4AE65}" type="pres">
      <dgm:prSet presAssocID="{0085EF9C-C6EB-4334-ACBD-532FBC8E0C05}" presName="node" presStyleLbl="node1" presStyleIdx="0" presStyleCnt="3">
        <dgm:presLayoutVars>
          <dgm:bulletEnabled val="1"/>
        </dgm:presLayoutVars>
      </dgm:prSet>
      <dgm:spPr/>
    </dgm:pt>
    <dgm:pt modelId="{6FEEDE44-ABEC-4668-8958-9694790FF501}" type="pres">
      <dgm:prSet presAssocID="{E3FCFF5D-62BD-49EE-8042-99327F537AD2}" presName="sibTrans" presStyleLbl="sibTrans2D1" presStyleIdx="0" presStyleCnt="3"/>
      <dgm:spPr/>
    </dgm:pt>
    <dgm:pt modelId="{D8ADD58C-3D0D-4B7D-BCF9-3ADA8008A9C9}" type="pres">
      <dgm:prSet presAssocID="{E3FCFF5D-62BD-49EE-8042-99327F537AD2}" presName="connectorText" presStyleLbl="sibTrans2D1" presStyleIdx="0" presStyleCnt="3"/>
      <dgm:spPr/>
    </dgm:pt>
    <dgm:pt modelId="{DB4023A2-CD7D-4A7A-A12D-136D3EA169B3}" type="pres">
      <dgm:prSet presAssocID="{6673762A-5B15-4DAD-90A2-885C9DA78755}" presName="node" presStyleLbl="node1" presStyleIdx="1" presStyleCnt="3">
        <dgm:presLayoutVars>
          <dgm:bulletEnabled val="1"/>
        </dgm:presLayoutVars>
      </dgm:prSet>
      <dgm:spPr/>
    </dgm:pt>
    <dgm:pt modelId="{3B62B19D-C178-4C59-BDF8-5ED69B57D0C7}" type="pres">
      <dgm:prSet presAssocID="{A8003FE3-BDFC-4997-90FD-B91C127F363D}" presName="sibTrans" presStyleLbl="sibTrans2D1" presStyleIdx="1" presStyleCnt="3"/>
      <dgm:spPr/>
    </dgm:pt>
    <dgm:pt modelId="{743FF0D3-1A41-416E-B080-D69A9D842264}" type="pres">
      <dgm:prSet presAssocID="{A8003FE3-BDFC-4997-90FD-B91C127F363D}" presName="connectorText" presStyleLbl="sibTrans2D1" presStyleIdx="1" presStyleCnt="3"/>
      <dgm:spPr/>
    </dgm:pt>
    <dgm:pt modelId="{BFF6B9D1-8EE6-4F49-85EC-FEB9008C1554}" type="pres">
      <dgm:prSet presAssocID="{FB6B4AF1-A64F-4A15-8A37-607CDBAE3130}" presName="node" presStyleLbl="node1" presStyleIdx="2" presStyleCnt="3">
        <dgm:presLayoutVars>
          <dgm:bulletEnabled val="1"/>
        </dgm:presLayoutVars>
      </dgm:prSet>
      <dgm:spPr/>
    </dgm:pt>
    <dgm:pt modelId="{12589E41-0CA6-4B1F-8C20-D059FE257E62}" type="pres">
      <dgm:prSet presAssocID="{428B7D62-D016-4FE2-AC3A-9EDBCA14868A}" presName="sibTrans" presStyleLbl="sibTrans2D1" presStyleIdx="2" presStyleCnt="3"/>
      <dgm:spPr/>
    </dgm:pt>
    <dgm:pt modelId="{6D2F9B4E-2740-4FD3-8514-3BD8F8284B99}" type="pres">
      <dgm:prSet presAssocID="{428B7D62-D016-4FE2-AC3A-9EDBCA14868A}" presName="connectorText" presStyleLbl="sibTrans2D1" presStyleIdx="2" presStyleCnt="3"/>
      <dgm:spPr/>
    </dgm:pt>
  </dgm:ptLst>
  <dgm:cxnLst>
    <dgm:cxn modelId="{E686F022-25EA-431E-82E2-EC8BF182F104}" srcId="{A4448B79-4109-49A8-80E8-50D1E6429307}" destId="{FB6B4AF1-A64F-4A15-8A37-607CDBAE3130}" srcOrd="2" destOrd="0" parTransId="{696179E9-6B6D-4F0D-AF1E-6CCC55AF7540}" sibTransId="{428B7D62-D016-4FE2-AC3A-9EDBCA14868A}"/>
    <dgm:cxn modelId="{570E2668-A923-43C3-A08C-B92BBA4E5106}" type="presOf" srcId="{A4448B79-4109-49A8-80E8-50D1E6429307}" destId="{54346C95-7DB4-4EC0-94E7-6391A14F41F3}" srcOrd="0" destOrd="0" presId="urn:microsoft.com/office/officeart/2005/8/layout/cycle7"/>
    <dgm:cxn modelId="{1416DD78-FD98-4074-94EB-96CF2669C628}" type="presOf" srcId="{E3FCFF5D-62BD-49EE-8042-99327F537AD2}" destId="{6FEEDE44-ABEC-4668-8958-9694790FF501}" srcOrd="0" destOrd="0" presId="urn:microsoft.com/office/officeart/2005/8/layout/cycle7"/>
    <dgm:cxn modelId="{FE0D1C79-12B5-47B6-BAA3-A531F8A1D473}" type="presOf" srcId="{6673762A-5B15-4DAD-90A2-885C9DA78755}" destId="{DB4023A2-CD7D-4A7A-A12D-136D3EA169B3}" srcOrd="0" destOrd="0" presId="urn:microsoft.com/office/officeart/2005/8/layout/cycle7"/>
    <dgm:cxn modelId="{D6A3B959-028F-4BEF-9350-673E91E229C5}" srcId="{A4448B79-4109-49A8-80E8-50D1E6429307}" destId="{6673762A-5B15-4DAD-90A2-885C9DA78755}" srcOrd="1" destOrd="0" parTransId="{AF96FCB4-2C21-4DAD-9C59-59108E3C2E76}" sibTransId="{A8003FE3-BDFC-4997-90FD-B91C127F363D}"/>
    <dgm:cxn modelId="{ED3662A7-9CFE-4599-A515-5EA49123F49A}" type="presOf" srcId="{428B7D62-D016-4FE2-AC3A-9EDBCA14868A}" destId="{6D2F9B4E-2740-4FD3-8514-3BD8F8284B99}" srcOrd="1" destOrd="0" presId="urn:microsoft.com/office/officeart/2005/8/layout/cycle7"/>
    <dgm:cxn modelId="{F89982AB-989B-46E5-9364-FB43ED33B056}" srcId="{A4448B79-4109-49A8-80E8-50D1E6429307}" destId="{0085EF9C-C6EB-4334-ACBD-532FBC8E0C05}" srcOrd="0" destOrd="0" parTransId="{988467FE-F8FF-45C8-89B7-98EBCA14895E}" sibTransId="{E3FCFF5D-62BD-49EE-8042-99327F537AD2}"/>
    <dgm:cxn modelId="{C352F1C3-85D6-4473-8619-401DE868E99C}" type="presOf" srcId="{0085EF9C-C6EB-4334-ACBD-532FBC8E0C05}" destId="{07C40868-3067-468A-885D-247B63E4AE65}" srcOrd="0" destOrd="0" presId="urn:microsoft.com/office/officeart/2005/8/layout/cycle7"/>
    <dgm:cxn modelId="{BEB347C9-EE86-4367-AE3D-D5969736FD9F}" type="presOf" srcId="{A8003FE3-BDFC-4997-90FD-B91C127F363D}" destId="{3B62B19D-C178-4C59-BDF8-5ED69B57D0C7}" srcOrd="0" destOrd="0" presId="urn:microsoft.com/office/officeart/2005/8/layout/cycle7"/>
    <dgm:cxn modelId="{001268D4-601D-43CB-9CC8-49D45F7C9C89}" type="presOf" srcId="{FB6B4AF1-A64F-4A15-8A37-607CDBAE3130}" destId="{BFF6B9D1-8EE6-4F49-85EC-FEB9008C1554}" srcOrd="0" destOrd="0" presId="urn:microsoft.com/office/officeart/2005/8/layout/cycle7"/>
    <dgm:cxn modelId="{23DA10EE-2913-44AB-AE24-71BA4070E14B}" type="presOf" srcId="{A8003FE3-BDFC-4997-90FD-B91C127F363D}" destId="{743FF0D3-1A41-416E-B080-D69A9D842264}" srcOrd="1" destOrd="0" presId="urn:microsoft.com/office/officeart/2005/8/layout/cycle7"/>
    <dgm:cxn modelId="{ACB343F8-2DCA-4D70-8ECA-2F44900C8F88}" type="presOf" srcId="{428B7D62-D016-4FE2-AC3A-9EDBCA14868A}" destId="{12589E41-0CA6-4B1F-8C20-D059FE257E62}" srcOrd="0" destOrd="0" presId="urn:microsoft.com/office/officeart/2005/8/layout/cycle7"/>
    <dgm:cxn modelId="{A4217BFF-B4D4-4866-B4A2-679CD178F13C}" type="presOf" srcId="{E3FCFF5D-62BD-49EE-8042-99327F537AD2}" destId="{D8ADD58C-3D0D-4B7D-BCF9-3ADA8008A9C9}" srcOrd="1" destOrd="0" presId="urn:microsoft.com/office/officeart/2005/8/layout/cycle7"/>
    <dgm:cxn modelId="{C28EB70D-BFE3-4611-8B21-E29F56973730}" type="presParOf" srcId="{54346C95-7DB4-4EC0-94E7-6391A14F41F3}" destId="{07C40868-3067-468A-885D-247B63E4AE65}" srcOrd="0" destOrd="0" presId="urn:microsoft.com/office/officeart/2005/8/layout/cycle7"/>
    <dgm:cxn modelId="{E9C66BB8-2E69-4DED-A010-035310CD1EC1}" type="presParOf" srcId="{54346C95-7DB4-4EC0-94E7-6391A14F41F3}" destId="{6FEEDE44-ABEC-4668-8958-9694790FF501}" srcOrd="1" destOrd="0" presId="urn:microsoft.com/office/officeart/2005/8/layout/cycle7"/>
    <dgm:cxn modelId="{96520FB2-D46F-4D32-8E5C-2CA2758D115F}" type="presParOf" srcId="{6FEEDE44-ABEC-4668-8958-9694790FF501}" destId="{D8ADD58C-3D0D-4B7D-BCF9-3ADA8008A9C9}" srcOrd="0" destOrd="0" presId="urn:microsoft.com/office/officeart/2005/8/layout/cycle7"/>
    <dgm:cxn modelId="{86174AE4-0F0C-45AA-ADA0-861DDEB5BA48}" type="presParOf" srcId="{54346C95-7DB4-4EC0-94E7-6391A14F41F3}" destId="{DB4023A2-CD7D-4A7A-A12D-136D3EA169B3}" srcOrd="2" destOrd="0" presId="urn:microsoft.com/office/officeart/2005/8/layout/cycle7"/>
    <dgm:cxn modelId="{8EE24154-09BA-4980-BC8F-363982CC9CD9}" type="presParOf" srcId="{54346C95-7DB4-4EC0-94E7-6391A14F41F3}" destId="{3B62B19D-C178-4C59-BDF8-5ED69B57D0C7}" srcOrd="3" destOrd="0" presId="urn:microsoft.com/office/officeart/2005/8/layout/cycle7"/>
    <dgm:cxn modelId="{AFD0087D-3C9B-475A-89ED-51F850488A6A}" type="presParOf" srcId="{3B62B19D-C178-4C59-BDF8-5ED69B57D0C7}" destId="{743FF0D3-1A41-416E-B080-D69A9D842264}" srcOrd="0" destOrd="0" presId="urn:microsoft.com/office/officeart/2005/8/layout/cycle7"/>
    <dgm:cxn modelId="{89E0E2BA-DCF1-4599-A928-F91A429574B6}" type="presParOf" srcId="{54346C95-7DB4-4EC0-94E7-6391A14F41F3}" destId="{BFF6B9D1-8EE6-4F49-85EC-FEB9008C1554}" srcOrd="4" destOrd="0" presId="urn:microsoft.com/office/officeart/2005/8/layout/cycle7"/>
    <dgm:cxn modelId="{B2E41200-1B47-4A13-912C-C06E9E511A66}" type="presParOf" srcId="{54346C95-7DB4-4EC0-94E7-6391A14F41F3}" destId="{12589E41-0CA6-4B1F-8C20-D059FE257E62}" srcOrd="5" destOrd="0" presId="urn:microsoft.com/office/officeart/2005/8/layout/cycle7"/>
    <dgm:cxn modelId="{82D5BE1D-7037-4180-96BB-55057DCE8F5D}" type="presParOf" srcId="{12589E41-0CA6-4B1F-8C20-D059FE257E62}" destId="{6D2F9B4E-2740-4FD3-8514-3BD8F8284B99}"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40868-3067-468A-885D-247B63E4AE65}">
      <dsp:nvSpPr>
        <dsp:cNvPr id="0" name=""/>
        <dsp:cNvSpPr/>
      </dsp:nvSpPr>
      <dsp:spPr>
        <a:xfrm>
          <a:off x="2045568" y="688"/>
          <a:ext cx="1090463" cy="5452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Temperature Factor</a:t>
          </a:r>
        </a:p>
      </dsp:txBody>
      <dsp:txXfrm>
        <a:off x="2061537" y="16657"/>
        <a:ext cx="1058525" cy="513293"/>
      </dsp:txXfrm>
    </dsp:sp>
    <dsp:sp modelId="{6FEEDE44-ABEC-4668-8958-9694790FF501}">
      <dsp:nvSpPr>
        <dsp:cNvPr id="0" name=""/>
        <dsp:cNvSpPr/>
      </dsp:nvSpPr>
      <dsp:spPr>
        <a:xfrm rot="3600000">
          <a:off x="2756785" y="957890"/>
          <a:ext cx="568698" cy="19083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814034" y="996056"/>
        <a:ext cx="454200" cy="114499"/>
      </dsp:txXfrm>
    </dsp:sp>
    <dsp:sp modelId="{DB4023A2-CD7D-4A7A-A12D-136D3EA169B3}">
      <dsp:nvSpPr>
        <dsp:cNvPr id="0" name=""/>
        <dsp:cNvSpPr/>
      </dsp:nvSpPr>
      <dsp:spPr>
        <a:xfrm>
          <a:off x="2946236" y="1560691"/>
          <a:ext cx="1090463" cy="5452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Pressure Factor</a:t>
          </a:r>
        </a:p>
      </dsp:txBody>
      <dsp:txXfrm>
        <a:off x="2962205" y="1576660"/>
        <a:ext cx="1058525" cy="513293"/>
      </dsp:txXfrm>
    </dsp:sp>
    <dsp:sp modelId="{3B62B19D-C178-4C59-BDF8-5ED69B57D0C7}">
      <dsp:nvSpPr>
        <dsp:cNvPr id="0" name=""/>
        <dsp:cNvSpPr/>
      </dsp:nvSpPr>
      <dsp:spPr>
        <a:xfrm rot="10800000">
          <a:off x="2306450" y="1737891"/>
          <a:ext cx="568698" cy="19083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2363699" y="1776057"/>
        <a:ext cx="454200" cy="114499"/>
      </dsp:txXfrm>
    </dsp:sp>
    <dsp:sp modelId="{BFF6B9D1-8EE6-4F49-85EC-FEB9008C1554}">
      <dsp:nvSpPr>
        <dsp:cNvPr id="0" name=""/>
        <dsp:cNvSpPr/>
      </dsp:nvSpPr>
      <dsp:spPr>
        <a:xfrm>
          <a:off x="1144899" y="1560691"/>
          <a:ext cx="1090463" cy="5452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Gas (MW) Factor</a:t>
          </a:r>
        </a:p>
      </dsp:txBody>
      <dsp:txXfrm>
        <a:off x="1160868" y="1576660"/>
        <a:ext cx="1058525" cy="513293"/>
      </dsp:txXfrm>
    </dsp:sp>
    <dsp:sp modelId="{12589E41-0CA6-4B1F-8C20-D059FE257E62}">
      <dsp:nvSpPr>
        <dsp:cNvPr id="0" name=""/>
        <dsp:cNvSpPr/>
      </dsp:nvSpPr>
      <dsp:spPr>
        <a:xfrm rot="18000000">
          <a:off x="1856116" y="957890"/>
          <a:ext cx="568698" cy="19083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1913365" y="996056"/>
        <a:ext cx="454200" cy="11449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C557E-4CE5-4CEB-8343-0D289FF420A2}"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2CB8A-CCFB-402F-9702-0D277538C38A}" type="slidenum">
              <a:rPr lang="en-US" smtClean="0"/>
              <a:t>‹#›</a:t>
            </a:fld>
            <a:endParaRPr lang="en-US"/>
          </a:p>
        </p:txBody>
      </p:sp>
    </p:spTree>
    <p:extLst>
      <p:ext uri="{BB962C8B-B14F-4D97-AF65-F5344CB8AC3E}">
        <p14:creationId xmlns:p14="http://schemas.microsoft.com/office/powerpoint/2010/main" val="93509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awlaughs.com/hell/lawyerclock.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A2365-C1B8-46A6-A0E1-83449D14F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5523117-F392-4164-AB8F-D036059F6A5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4/20/2020</a:t>
            </a:r>
          </a:p>
        </p:txBody>
      </p:sp>
      <p:sp>
        <p:nvSpPr>
          <p:cNvPr id="6" name="Header Placeholder 5">
            <a:extLst>
              <a:ext uri="{FF2B5EF4-FFF2-40B4-BE49-F238E27FC236}">
                <a16:creationId xmlns:a16="http://schemas.microsoft.com/office/drawing/2014/main" id="{9207E01B-0E0C-4C64-B2C1-33457766FE1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System Effects: AMCA Pub. 201– Changing the Curve</a:t>
            </a:r>
          </a:p>
        </p:txBody>
      </p:sp>
      <p:sp>
        <p:nvSpPr>
          <p:cNvPr id="7" name="Footer Placeholder 6">
            <a:extLst>
              <a:ext uri="{FF2B5EF4-FFF2-40B4-BE49-F238E27FC236}">
                <a16:creationId xmlns:a16="http://schemas.microsoft.com/office/drawing/2014/main" id="{2FB01E97-1B1F-4750-AEB4-4E49BAC8B42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William Howarth - Ventilation &amp; Fan Consulting Service International</a:t>
            </a:r>
          </a:p>
        </p:txBody>
      </p:sp>
    </p:spTree>
    <p:extLst>
      <p:ext uri="{BB962C8B-B14F-4D97-AF65-F5344CB8AC3E}">
        <p14:creationId xmlns:p14="http://schemas.microsoft.com/office/powerpoint/2010/main" val="207071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45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604" indent="-285616" eaLnBrk="0" hangingPunct="0">
              <a:defRPr>
                <a:solidFill>
                  <a:schemeClr val="tx1"/>
                </a:solidFill>
                <a:latin typeface="Tahoma" pitchFamily="34" charset="0"/>
                <a:cs typeface="Arial" charset="0"/>
              </a:defRPr>
            </a:lvl2pPr>
            <a:lvl3pPr marL="1142468" indent="-228493" eaLnBrk="0" hangingPunct="0">
              <a:defRPr>
                <a:solidFill>
                  <a:schemeClr val="tx1"/>
                </a:solidFill>
                <a:latin typeface="Tahoma" pitchFamily="34" charset="0"/>
                <a:cs typeface="Arial" charset="0"/>
              </a:defRPr>
            </a:lvl3pPr>
            <a:lvl4pPr marL="1599452" indent="-228493" eaLnBrk="0" hangingPunct="0">
              <a:defRPr>
                <a:solidFill>
                  <a:schemeClr val="tx1"/>
                </a:solidFill>
                <a:latin typeface="Tahoma" pitchFamily="34" charset="0"/>
                <a:cs typeface="Arial" charset="0"/>
              </a:defRPr>
            </a:lvl4pPr>
            <a:lvl5pPr marL="2056439" indent="-228493" eaLnBrk="0" hangingPunct="0">
              <a:defRPr>
                <a:solidFill>
                  <a:schemeClr val="tx1"/>
                </a:solidFill>
                <a:latin typeface="Tahoma" pitchFamily="34" charset="0"/>
                <a:cs typeface="Arial" charset="0"/>
              </a:defRPr>
            </a:lvl5pPr>
            <a:lvl6pPr marL="2513426" indent="-228493" eaLnBrk="0" fontAlgn="base" hangingPunct="0">
              <a:spcBef>
                <a:spcPct val="0"/>
              </a:spcBef>
              <a:spcAft>
                <a:spcPct val="0"/>
              </a:spcAft>
              <a:defRPr>
                <a:solidFill>
                  <a:schemeClr val="tx1"/>
                </a:solidFill>
                <a:latin typeface="Tahoma" pitchFamily="34" charset="0"/>
                <a:cs typeface="Arial" charset="0"/>
              </a:defRPr>
            </a:lvl6pPr>
            <a:lvl7pPr marL="2970413" indent="-228493" eaLnBrk="0" fontAlgn="base" hangingPunct="0">
              <a:spcBef>
                <a:spcPct val="0"/>
              </a:spcBef>
              <a:spcAft>
                <a:spcPct val="0"/>
              </a:spcAft>
              <a:defRPr>
                <a:solidFill>
                  <a:schemeClr val="tx1"/>
                </a:solidFill>
                <a:latin typeface="Tahoma" pitchFamily="34" charset="0"/>
                <a:cs typeface="Arial" charset="0"/>
              </a:defRPr>
            </a:lvl7pPr>
            <a:lvl8pPr marL="3427400" indent="-228493" eaLnBrk="0" fontAlgn="base" hangingPunct="0">
              <a:spcBef>
                <a:spcPct val="0"/>
              </a:spcBef>
              <a:spcAft>
                <a:spcPct val="0"/>
              </a:spcAft>
              <a:defRPr>
                <a:solidFill>
                  <a:schemeClr val="tx1"/>
                </a:solidFill>
                <a:latin typeface="Tahoma" pitchFamily="34" charset="0"/>
                <a:cs typeface="Arial" charset="0"/>
              </a:defRPr>
            </a:lvl8pPr>
            <a:lvl9pPr marL="3884387" indent="-228493"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dirty="0">
                <a:latin typeface="Arial" charset="0"/>
              </a:rPr>
              <a:t>10/24/2007</a:t>
            </a:r>
          </a:p>
        </p:txBody>
      </p:sp>
      <p:sp>
        <p:nvSpPr>
          <p:cNvPr id="645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604" indent="-285616" eaLnBrk="0" hangingPunct="0">
              <a:defRPr>
                <a:solidFill>
                  <a:schemeClr val="tx1"/>
                </a:solidFill>
                <a:latin typeface="Tahoma" pitchFamily="34" charset="0"/>
                <a:cs typeface="Arial" charset="0"/>
              </a:defRPr>
            </a:lvl2pPr>
            <a:lvl3pPr marL="1142468" indent="-228493" eaLnBrk="0" hangingPunct="0">
              <a:defRPr>
                <a:solidFill>
                  <a:schemeClr val="tx1"/>
                </a:solidFill>
                <a:latin typeface="Tahoma" pitchFamily="34" charset="0"/>
                <a:cs typeface="Arial" charset="0"/>
              </a:defRPr>
            </a:lvl3pPr>
            <a:lvl4pPr marL="1599452" indent="-228493" eaLnBrk="0" hangingPunct="0">
              <a:defRPr>
                <a:solidFill>
                  <a:schemeClr val="tx1"/>
                </a:solidFill>
                <a:latin typeface="Tahoma" pitchFamily="34" charset="0"/>
                <a:cs typeface="Arial" charset="0"/>
              </a:defRPr>
            </a:lvl4pPr>
            <a:lvl5pPr marL="2056439" indent="-228493" eaLnBrk="0" hangingPunct="0">
              <a:defRPr>
                <a:solidFill>
                  <a:schemeClr val="tx1"/>
                </a:solidFill>
                <a:latin typeface="Tahoma" pitchFamily="34" charset="0"/>
                <a:cs typeface="Arial" charset="0"/>
              </a:defRPr>
            </a:lvl5pPr>
            <a:lvl6pPr marL="2513426" indent="-228493" eaLnBrk="0" fontAlgn="base" hangingPunct="0">
              <a:spcBef>
                <a:spcPct val="0"/>
              </a:spcBef>
              <a:spcAft>
                <a:spcPct val="0"/>
              </a:spcAft>
              <a:defRPr>
                <a:solidFill>
                  <a:schemeClr val="tx1"/>
                </a:solidFill>
                <a:latin typeface="Tahoma" pitchFamily="34" charset="0"/>
                <a:cs typeface="Arial" charset="0"/>
              </a:defRPr>
            </a:lvl6pPr>
            <a:lvl7pPr marL="2970413" indent="-228493" eaLnBrk="0" fontAlgn="base" hangingPunct="0">
              <a:spcBef>
                <a:spcPct val="0"/>
              </a:spcBef>
              <a:spcAft>
                <a:spcPct val="0"/>
              </a:spcAft>
              <a:defRPr>
                <a:solidFill>
                  <a:schemeClr val="tx1"/>
                </a:solidFill>
                <a:latin typeface="Tahoma" pitchFamily="34" charset="0"/>
                <a:cs typeface="Arial" charset="0"/>
              </a:defRPr>
            </a:lvl7pPr>
            <a:lvl8pPr marL="3427400" indent="-228493" eaLnBrk="0" fontAlgn="base" hangingPunct="0">
              <a:spcBef>
                <a:spcPct val="0"/>
              </a:spcBef>
              <a:spcAft>
                <a:spcPct val="0"/>
              </a:spcAft>
              <a:defRPr>
                <a:solidFill>
                  <a:schemeClr val="tx1"/>
                </a:solidFill>
                <a:latin typeface="Tahoma" pitchFamily="34" charset="0"/>
                <a:cs typeface="Arial" charset="0"/>
              </a:defRPr>
            </a:lvl8pPr>
            <a:lvl9pPr marL="3884387" indent="-228493"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DEF0F5C-9267-4757-9BFA-4BC1E1A1723B}" type="slidenum">
              <a:rPr lang="en-US" altLang="en-US" smtClean="0">
                <a:latin typeface="Arial" charset="0"/>
              </a:rPr>
              <a:pPr eaLnBrk="1" hangingPunct="1"/>
              <a:t>14</a:t>
            </a:fld>
            <a:endParaRPr lang="en-US" altLang="en-US" dirty="0">
              <a:latin typeface="Arial" charset="0"/>
            </a:endParaRPr>
          </a:p>
        </p:txBody>
      </p:sp>
    </p:spTree>
    <p:extLst>
      <p:ext uri="{BB962C8B-B14F-4D97-AF65-F5344CB8AC3E}">
        <p14:creationId xmlns:p14="http://schemas.microsoft.com/office/powerpoint/2010/main" val="1792730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Navy - Fundamentals of Industrial Ventilation</a:t>
            </a:r>
          </a:p>
        </p:txBody>
      </p:sp>
      <p:sp>
        <p:nvSpPr>
          <p:cNvPr id="5" name="Date Placeholder 4"/>
          <p:cNvSpPr>
            <a:spLocks noGrp="1"/>
          </p:cNvSpPr>
          <p:nvPr>
            <p:ph type="dt" idx="11"/>
          </p:nvPr>
        </p:nvSpPr>
        <p:spPr/>
        <p:txBody>
          <a:bodyPr/>
          <a:lstStyle/>
          <a:p>
            <a:fld id="{F9717FD2-9092-4E75-80A4-5DBC00FE83C3}" type="datetime1">
              <a:rPr lang="en-US" smtClean="0"/>
              <a:t>9/15/2021</a:t>
            </a:fld>
            <a:endParaRPr lang="en-US" dirty="0"/>
          </a:p>
        </p:txBody>
      </p:sp>
      <p:sp>
        <p:nvSpPr>
          <p:cNvPr id="6" name="Slide Number Placeholder 5"/>
          <p:cNvSpPr>
            <a:spLocks noGrp="1"/>
          </p:cNvSpPr>
          <p:nvPr>
            <p:ph type="sldNum" sz="quarter" idx="12"/>
          </p:nvPr>
        </p:nvSpPr>
        <p:spPr/>
        <p:txBody>
          <a:bodyPr/>
          <a:lstStyle/>
          <a:p>
            <a:fld id="{A399A195-F6EB-4A5E-92AC-DFE9EF39BBF0}" type="slidenum">
              <a:rPr lang="en-US" smtClean="0"/>
              <a:t>15</a:t>
            </a:fld>
            <a:endParaRPr lang="en-US" dirty="0"/>
          </a:p>
        </p:txBody>
      </p:sp>
    </p:spTree>
    <p:extLst>
      <p:ext uri="{BB962C8B-B14F-4D97-AF65-F5344CB8AC3E}">
        <p14:creationId xmlns:p14="http://schemas.microsoft.com/office/powerpoint/2010/main" val="95678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Navy - Fundamentals of Industrial Ventilation</a:t>
            </a:r>
          </a:p>
        </p:txBody>
      </p:sp>
      <p:sp>
        <p:nvSpPr>
          <p:cNvPr id="5" name="Date Placeholder 4"/>
          <p:cNvSpPr>
            <a:spLocks noGrp="1"/>
          </p:cNvSpPr>
          <p:nvPr>
            <p:ph type="dt" idx="11"/>
          </p:nvPr>
        </p:nvSpPr>
        <p:spPr/>
        <p:txBody>
          <a:bodyPr/>
          <a:lstStyle/>
          <a:p>
            <a:fld id="{EAC01FB0-3BE4-4ED7-BB9A-55C7F40676A2}" type="datetime1">
              <a:rPr lang="en-US" smtClean="0"/>
              <a:t>9/15/2021</a:t>
            </a:fld>
            <a:endParaRPr lang="en-US" dirty="0"/>
          </a:p>
        </p:txBody>
      </p:sp>
      <p:sp>
        <p:nvSpPr>
          <p:cNvPr id="6" name="Slide Number Placeholder 5"/>
          <p:cNvSpPr>
            <a:spLocks noGrp="1"/>
          </p:cNvSpPr>
          <p:nvPr>
            <p:ph type="sldNum" sz="quarter" idx="12"/>
          </p:nvPr>
        </p:nvSpPr>
        <p:spPr/>
        <p:txBody>
          <a:bodyPr/>
          <a:lstStyle/>
          <a:p>
            <a:fld id="{A399A195-F6EB-4A5E-92AC-DFE9EF39BBF0}" type="slidenum">
              <a:rPr lang="en-US" smtClean="0"/>
              <a:t>16</a:t>
            </a:fld>
            <a:endParaRPr lang="en-US" dirty="0"/>
          </a:p>
        </p:txBody>
      </p:sp>
    </p:spTree>
    <p:extLst>
      <p:ext uri="{BB962C8B-B14F-4D97-AF65-F5344CB8AC3E}">
        <p14:creationId xmlns:p14="http://schemas.microsoft.com/office/powerpoint/2010/main" val="409175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Air </a:t>
            </a:r>
            <a:r>
              <a:rPr lang="en-US" dirty="0">
                <a:latin typeface="Calibri" panose="020F0502020204030204" pitchFamily="34" charset="0"/>
                <a:cs typeface="Calibri" panose="020F0502020204030204" pitchFamily="34" charset="0"/>
              </a:rPr>
              <a:t>→</a:t>
            </a:r>
            <a:r>
              <a:rPr lang="en-US" dirty="0"/>
              <a:t> standard density</a:t>
            </a:r>
          </a:p>
          <a:p>
            <a:pPr lvl="1"/>
            <a:r>
              <a:rPr lang="en-US" dirty="0"/>
              <a:t>Reference gas for:</a:t>
            </a:r>
          </a:p>
          <a:p>
            <a:pPr lvl="2"/>
            <a:r>
              <a:rPr lang="en-US" dirty="0"/>
              <a:t>Fan Catalogs</a:t>
            </a:r>
          </a:p>
          <a:p>
            <a:pPr lvl="2"/>
            <a:r>
              <a:rPr lang="en-US" dirty="0"/>
              <a:t>Performance test results</a:t>
            </a:r>
          </a:p>
          <a:p>
            <a:pPr lvl="2"/>
            <a:r>
              <a:rPr lang="en-US" dirty="0"/>
              <a:t>Rating tables</a:t>
            </a:r>
          </a:p>
          <a:p>
            <a:pPr lvl="2"/>
            <a:r>
              <a:rPr lang="en-US" dirty="0"/>
              <a:t>Data sets</a:t>
            </a:r>
          </a:p>
          <a:p>
            <a:pPr lvl="1"/>
            <a:r>
              <a:rPr lang="en-US" dirty="0"/>
              <a:t>STP - Standard Temperature and Pressure</a:t>
            </a:r>
          </a:p>
          <a:p>
            <a:r>
              <a:rPr lang="en-US" dirty="0"/>
              <a:t>Standard air in nature is rare</a:t>
            </a:r>
          </a:p>
          <a:p>
            <a:r>
              <a:rPr lang="en-US" dirty="0"/>
              <a:t>Fans handle actual air or gas</a:t>
            </a:r>
          </a:p>
          <a:p>
            <a:r>
              <a:rPr lang="en-US" dirty="0"/>
              <a:t>Change the recipe </a:t>
            </a:r>
            <a:r>
              <a:rPr lang="en-US" dirty="0">
                <a:latin typeface="Calibri" panose="020F0502020204030204" pitchFamily="34" charset="0"/>
                <a:cs typeface="Calibri" panose="020F0502020204030204" pitchFamily="34" charset="0"/>
              </a:rPr>
              <a:t>→</a:t>
            </a:r>
            <a:r>
              <a:rPr lang="en-US" dirty="0"/>
              <a:t> change the density </a:t>
            </a:r>
            <a:r>
              <a:rPr lang="en-US" dirty="0">
                <a:latin typeface="Calibri" panose="020F0502020204030204" pitchFamily="34" charset="0"/>
                <a:cs typeface="Calibri" panose="020F0502020204030204" pitchFamily="34" charset="0"/>
              </a:rPr>
              <a:t>→ Change the Factor</a:t>
            </a:r>
            <a:endParaRPr lang="en-US" dirty="0"/>
          </a:p>
          <a:p>
            <a:pPr lvl="1"/>
            <a:r>
              <a:rPr lang="en-US" dirty="0"/>
              <a:t>Temperature</a:t>
            </a:r>
          </a:p>
          <a:p>
            <a:pPr lvl="1"/>
            <a:r>
              <a:rPr lang="en-US" dirty="0"/>
              <a:t>Pressure</a:t>
            </a:r>
          </a:p>
          <a:p>
            <a:pPr lvl="1"/>
            <a:r>
              <a:rPr lang="en-US" dirty="0"/>
              <a:t>Ingredient gas mix</a:t>
            </a:r>
          </a:p>
          <a:p>
            <a:endParaRPr lang="en-US" dirty="0"/>
          </a:p>
        </p:txBody>
      </p:sp>
      <p:sp>
        <p:nvSpPr>
          <p:cNvPr id="4" name="Slide Number Placeholder 3"/>
          <p:cNvSpPr>
            <a:spLocks noGrp="1"/>
          </p:cNvSpPr>
          <p:nvPr>
            <p:ph type="sldNum" sz="quarter" idx="5"/>
          </p:nvPr>
        </p:nvSpPr>
        <p:spPr/>
        <p:txBody>
          <a:bodyPr/>
          <a:lstStyle/>
          <a:p>
            <a:fld id="{CF592874-6E02-47C6-B197-1BDED37ADEAA}" type="slidenum">
              <a:rPr lang="en-US" smtClean="0"/>
              <a:t>18</a:t>
            </a:fld>
            <a:endParaRPr lang="en-US" dirty="0"/>
          </a:p>
        </p:txBody>
      </p:sp>
    </p:spTree>
    <p:extLst>
      <p:ext uri="{BB962C8B-B14F-4D97-AF65-F5344CB8AC3E}">
        <p14:creationId xmlns:p14="http://schemas.microsoft.com/office/powerpoint/2010/main" val="187273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2F617E8-2D77-4C1A-9A22-8852D2B91EBD}"/>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969ADB38-4859-4149-B17B-54A5B8F8A1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70660" name="Date Placeholder 3">
            <a:extLst>
              <a:ext uri="{FF2B5EF4-FFF2-40B4-BE49-F238E27FC236}">
                <a16:creationId xmlns:a16="http://schemas.microsoft.com/office/drawing/2014/main" id="{9A56B18B-BB4B-43DF-9487-E992D79CA6A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289549B-A220-4E76-8C14-278BB09AB49C}" type="datetime1">
              <a:rPr lang="en-US" altLang="en-US" sz="1300" smtClean="0"/>
              <a:pPr eaLnBrk="1" hangingPunct="1">
                <a:spcBef>
                  <a:spcPct val="0"/>
                </a:spcBef>
              </a:pPr>
              <a:t>9/15/2021</a:t>
            </a:fld>
            <a:endParaRPr lang="en-US" altLang="en-US" sz="1300" dirty="0"/>
          </a:p>
        </p:txBody>
      </p:sp>
      <p:sp>
        <p:nvSpPr>
          <p:cNvPr id="70661" name="Footer Placeholder 4">
            <a:extLst>
              <a:ext uri="{FF2B5EF4-FFF2-40B4-BE49-F238E27FC236}">
                <a16:creationId xmlns:a16="http://schemas.microsoft.com/office/drawing/2014/main" id="{F11A1D3A-F7FF-4619-90F9-047CF2F9CDD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1300" dirty="0"/>
              <a:t>North Carolina IVC - 2011</a:t>
            </a:r>
          </a:p>
        </p:txBody>
      </p:sp>
      <p:sp>
        <p:nvSpPr>
          <p:cNvPr id="70662" name="Slide Number Placeholder 5">
            <a:extLst>
              <a:ext uri="{FF2B5EF4-FFF2-40B4-BE49-F238E27FC236}">
                <a16:creationId xmlns:a16="http://schemas.microsoft.com/office/drawing/2014/main" id="{41F3EC70-94B0-437A-AA39-551572A39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6EB10D3-3E68-48D5-A3F8-C5E81F4BAF17}" type="slidenum">
              <a:rPr lang="en-US" altLang="en-US" sz="1300"/>
              <a:pPr eaLnBrk="1" hangingPunct="1">
                <a:spcBef>
                  <a:spcPct val="0"/>
                </a:spcBef>
              </a:pPr>
              <a:t>19</a:t>
            </a:fld>
            <a:endParaRPr lang="en-US" altLang="en-US" sz="1300" dirty="0"/>
          </a:p>
        </p:txBody>
      </p:sp>
    </p:spTree>
    <p:extLst>
      <p:ext uri="{BB962C8B-B14F-4D97-AF65-F5344CB8AC3E}">
        <p14:creationId xmlns:p14="http://schemas.microsoft.com/office/powerpoint/2010/main" val="3434947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2F617E8-2D77-4C1A-9A22-8852D2B91EBD}"/>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969ADB38-4859-4149-B17B-54A5B8F8A1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70660" name="Date Placeholder 3">
            <a:extLst>
              <a:ext uri="{FF2B5EF4-FFF2-40B4-BE49-F238E27FC236}">
                <a16:creationId xmlns:a16="http://schemas.microsoft.com/office/drawing/2014/main" id="{9A56B18B-BB4B-43DF-9487-E992D79CA6A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289549B-A220-4E76-8C14-278BB09AB49C}" type="datetime1">
              <a:rPr lang="en-US" altLang="en-US" sz="1300" smtClean="0"/>
              <a:pPr eaLnBrk="1" hangingPunct="1">
                <a:spcBef>
                  <a:spcPct val="0"/>
                </a:spcBef>
              </a:pPr>
              <a:t>9/15/2021</a:t>
            </a:fld>
            <a:endParaRPr lang="en-US" altLang="en-US" sz="1300" dirty="0"/>
          </a:p>
        </p:txBody>
      </p:sp>
      <p:sp>
        <p:nvSpPr>
          <p:cNvPr id="70661" name="Footer Placeholder 4">
            <a:extLst>
              <a:ext uri="{FF2B5EF4-FFF2-40B4-BE49-F238E27FC236}">
                <a16:creationId xmlns:a16="http://schemas.microsoft.com/office/drawing/2014/main" id="{F11A1D3A-F7FF-4619-90F9-047CF2F9CDD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1300" dirty="0"/>
              <a:t>North Carolina IVC - 2011</a:t>
            </a:r>
          </a:p>
        </p:txBody>
      </p:sp>
      <p:sp>
        <p:nvSpPr>
          <p:cNvPr id="70662" name="Slide Number Placeholder 5">
            <a:extLst>
              <a:ext uri="{FF2B5EF4-FFF2-40B4-BE49-F238E27FC236}">
                <a16:creationId xmlns:a16="http://schemas.microsoft.com/office/drawing/2014/main" id="{41F3EC70-94B0-437A-AA39-551572A39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6EB10D3-3E68-48D5-A3F8-C5E81F4BAF17}" type="slidenum">
              <a:rPr lang="en-US" altLang="en-US" sz="1300"/>
              <a:pPr eaLnBrk="1" hangingPunct="1">
                <a:spcBef>
                  <a:spcPct val="0"/>
                </a:spcBef>
              </a:pPr>
              <a:t>30</a:t>
            </a:fld>
            <a:endParaRPr lang="en-US" altLang="en-US" sz="1300" dirty="0"/>
          </a:p>
        </p:txBody>
      </p:sp>
    </p:spTree>
    <p:extLst>
      <p:ext uri="{BB962C8B-B14F-4D97-AF65-F5344CB8AC3E}">
        <p14:creationId xmlns:p14="http://schemas.microsoft.com/office/powerpoint/2010/main" val="260063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Fan Laws are calculated in detail in </a:t>
            </a:r>
            <a:r>
              <a:rPr lang="en-US" dirty="0">
                <a:solidFill>
                  <a:schemeClr val="accent3">
                    <a:lumMod val="50000"/>
                  </a:schemeClr>
                </a:solidFill>
              </a:rPr>
              <a:t>99-16: Standards Handbook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3">
                    <a:lumMod val="50000"/>
                  </a:schemeClr>
                </a:solidFill>
              </a:rPr>
              <a:t>Fan Performance testing standard is 210-16: Laboratory Methods of Testing Fans for Certified Aerodynamic Performance Rating (ASHRAE 51-16)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AMCA Publication 201-02 (R2011) Fans and Systems contains additional information on density effects on fan and system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will be a question and answer session directly.</a:t>
            </a:r>
            <a:endParaRPr lang="en-US" dirty="0">
              <a:effectLst/>
            </a:endParaRP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21A2365-C1B8-46A6-A0E1-83449D14FA41}" type="slidenum">
              <a:rPr lang="en-US" smtClean="0"/>
              <a:t>34</a:t>
            </a:fld>
            <a:endParaRPr lang="en-US" dirty="0"/>
          </a:p>
        </p:txBody>
      </p:sp>
      <p:sp>
        <p:nvSpPr>
          <p:cNvPr id="5" name="Date Placeholder 4">
            <a:extLst>
              <a:ext uri="{FF2B5EF4-FFF2-40B4-BE49-F238E27FC236}">
                <a16:creationId xmlns:a16="http://schemas.microsoft.com/office/drawing/2014/main" id="{5A2F2266-5A42-4328-B8B5-C7DB50C1C6DB}"/>
              </a:ext>
            </a:extLst>
          </p:cNvPr>
          <p:cNvSpPr>
            <a:spLocks noGrp="1"/>
          </p:cNvSpPr>
          <p:nvPr>
            <p:ph type="dt" idx="1"/>
          </p:nvPr>
        </p:nvSpPr>
        <p:spPr/>
        <p:txBody>
          <a:bodyPr/>
          <a:lstStyle/>
          <a:p>
            <a:r>
              <a:rPr lang="en-US" dirty="0"/>
              <a:t>4/20/2020</a:t>
            </a:r>
          </a:p>
        </p:txBody>
      </p:sp>
      <p:sp>
        <p:nvSpPr>
          <p:cNvPr id="6" name="Header Placeholder 5">
            <a:extLst>
              <a:ext uri="{FF2B5EF4-FFF2-40B4-BE49-F238E27FC236}">
                <a16:creationId xmlns:a16="http://schemas.microsoft.com/office/drawing/2014/main" id="{A6AFC156-21CE-4208-82F1-8C41A4E3052A}"/>
              </a:ext>
            </a:extLst>
          </p:cNvPr>
          <p:cNvSpPr>
            <a:spLocks noGrp="1"/>
          </p:cNvSpPr>
          <p:nvPr>
            <p:ph type="hdr" sz="quarter"/>
          </p:nvPr>
        </p:nvSpPr>
        <p:spPr/>
        <p:txBody>
          <a:bodyPr/>
          <a:lstStyle/>
          <a:p>
            <a:r>
              <a:rPr lang="en-US" dirty="0"/>
              <a:t>System Effects: AMCA Pub. 201– Changing the Curve</a:t>
            </a:r>
          </a:p>
        </p:txBody>
      </p:sp>
      <p:sp>
        <p:nvSpPr>
          <p:cNvPr id="7" name="Footer Placeholder 6">
            <a:extLst>
              <a:ext uri="{FF2B5EF4-FFF2-40B4-BE49-F238E27FC236}">
                <a16:creationId xmlns:a16="http://schemas.microsoft.com/office/drawing/2014/main" id="{08D3F570-B2D8-4FCF-A9FF-EAC1E15D1E73}"/>
              </a:ext>
            </a:extLst>
          </p:cNvPr>
          <p:cNvSpPr>
            <a:spLocks noGrp="1"/>
          </p:cNvSpPr>
          <p:nvPr>
            <p:ph type="ftr" sz="quarter" idx="4"/>
          </p:nvPr>
        </p:nvSpPr>
        <p:spPr/>
        <p:txBody>
          <a:bodyPr/>
          <a:lstStyle/>
          <a:p>
            <a:r>
              <a:rPr lang="en-US" dirty="0"/>
              <a:t>William Howarth - Ventilation &amp; Fan Consulting Service International</a:t>
            </a:r>
          </a:p>
        </p:txBody>
      </p:sp>
    </p:spTree>
    <p:extLst>
      <p:ext uri="{BB962C8B-B14F-4D97-AF65-F5344CB8AC3E}">
        <p14:creationId xmlns:p14="http://schemas.microsoft.com/office/powerpoint/2010/main" val="408657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Lisa presents this slide.</a:t>
            </a:r>
          </a:p>
          <a:p>
            <a:endParaRPr lang="en-US" dirty="0"/>
          </a:p>
          <a:p>
            <a:r>
              <a:rPr lang="en-US" dirty="0"/>
              <a:t>Thank you for your time today.</a:t>
            </a:r>
          </a:p>
          <a:p>
            <a:r>
              <a:rPr lang="en-US" dirty="0"/>
              <a:t>PDH credit requires completing survey link that follows.</a:t>
            </a: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A2365-C1B8-46A6-A0E1-83449D14F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719222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Question and Answer session</a:t>
            </a:r>
          </a:p>
        </p:txBody>
      </p:sp>
      <p:sp>
        <p:nvSpPr>
          <p:cNvPr id="4" name="Date Placeholder 3">
            <a:extLst>
              <a:ext uri="{FF2B5EF4-FFF2-40B4-BE49-F238E27FC236}">
                <a16:creationId xmlns:a16="http://schemas.microsoft.com/office/drawing/2014/main" id="{F9AA56D5-CE10-4BEC-A0C5-DC73F0A25F2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4/20/2020</a:t>
            </a:r>
          </a:p>
        </p:txBody>
      </p:sp>
      <p:sp>
        <p:nvSpPr>
          <p:cNvPr id="5" name="Slide Number Placeholder 4">
            <a:extLst>
              <a:ext uri="{FF2B5EF4-FFF2-40B4-BE49-F238E27FC236}">
                <a16:creationId xmlns:a16="http://schemas.microsoft.com/office/drawing/2014/main" id="{972A28D4-2B59-4DBE-B04F-7EC88251C2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2B3BE-94DB-48A8-BEF9-FBB2521C2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081CFF54-857A-41EB-B245-FC8C8ABAB19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System Effects: AMCA Pub. 201– Changing the Curve</a:t>
            </a:r>
          </a:p>
        </p:txBody>
      </p:sp>
      <p:sp>
        <p:nvSpPr>
          <p:cNvPr id="7" name="Footer Placeholder 6">
            <a:extLst>
              <a:ext uri="{FF2B5EF4-FFF2-40B4-BE49-F238E27FC236}">
                <a16:creationId xmlns:a16="http://schemas.microsoft.com/office/drawing/2014/main" id="{9BCC38B4-20ED-4213-A1D1-B51947B7457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William Howarth - Ventilation &amp; Fan Consulting Service International</a:t>
            </a:r>
          </a:p>
        </p:txBody>
      </p:sp>
    </p:spTree>
    <p:extLst>
      <p:ext uri="{BB962C8B-B14F-4D97-AF65-F5344CB8AC3E}">
        <p14:creationId xmlns:p14="http://schemas.microsoft.com/office/powerpoint/2010/main" val="224609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Lisa to present this slide.</a:t>
            </a: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A2365-C1B8-46A6-A0E1-83449D14F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10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A2365-C1B8-46A6-A0E1-83449D14F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5" name="Date Placeholder 4">
            <a:extLst>
              <a:ext uri="{FF2B5EF4-FFF2-40B4-BE49-F238E27FC236}">
                <a16:creationId xmlns:a16="http://schemas.microsoft.com/office/drawing/2014/main" id="{B1849F1D-1706-4307-848D-67A0D86F49D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rPr>
              <a:t>4/20/2020</a:t>
            </a:r>
          </a:p>
        </p:txBody>
      </p:sp>
      <p:sp>
        <p:nvSpPr>
          <p:cNvPr id="6" name="Header Placeholder 5">
            <a:extLst>
              <a:ext uri="{FF2B5EF4-FFF2-40B4-BE49-F238E27FC236}">
                <a16:creationId xmlns:a16="http://schemas.microsoft.com/office/drawing/2014/main" id="{8E7D0D3F-9D54-46FA-8433-B7CCF1312CDD}"/>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rPr>
              <a:t>System Effects: AMCA Pub. 201– Changing the Curve</a:t>
            </a:r>
          </a:p>
        </p:txBody>
      </p:sp>
      <p:sp>
        <p:nvSpPr>
          <p:cNvPr id="7" name="Footer Placeholder 6">
            <a:extLst>
              <a:ext uri="{FF2B5EF4-FFF2-40B4-BE49-F238E27FC236}">
                <a16:creationId xmlns:a16="http://schemas.microsoft.com/office/drawing/2014/main" id="{49AC54E8-4738-4E0C-B74D-552B1337227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rPr>
              <a:t>William Howarth - Ventilation &amp; Fan Consulting Service International</a:t>
            </a:r>
          </a:p>
        </p:txBody>
      </p:sp>
    </p:spTree>
    <p:extLst>
      <p:ext uri="{BB962C8B-B14F-4D97-AF65-F5344CB8AC3E}">
        <p14:creationId xmlns:p14="http://schemas.microsoft.com/office/powerpoint/2010/main" val="312430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A2365-C1B8-46A6-A0E1-83449D14F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D5D2F49-A913-46F9-BD52-807A3DB36756}"/>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4/20/2020</a:t>
            </a:r>
          </a:p>
        </p:txBody>
      </p:sp>
      <p:sp>
        <p:nvSpPr>
          <p:cNvPr id="6" name="Header Placeholder 5">
            <a:extLst>
              <a:ext uri="{FF2B5EF4-FFF2-40B4-BE49-F238E27FC236}">
                <a16:creationId xmlns:a16="http://schemas.microsoft.com/office/drawing/2014/main" id="{90699C59-6C9A-4341-8269-72D80F6F0E1E}"/>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System Effects: AMCA Pub. 201– Changing the Curve</a:t>
            </a:r>
          </a:p>
        </p:txBody>
      </p:sp>
      <p:sp>
        <p:nvSpPr>
          <p:cNvPr id="7" name="Footer Placeholder 6">
            <a:extLst>
              <a:ext uri="{FF2B5EF4-FFF2-40B4-BE49-F238E27FC236}">
                <a16:creationId xmlns:a16="http://schemas.microsoft.com/office/drawing/2014/main" id="{145484CE-5D00-486F-BE8C-DA1A91C9DBA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William Howarth - Ventilation &amp; Fan Consulting Service International</a:t>
            </a:r>
          </a:p>
        </p:txBody>
      </p:sp>
    </p:spTree>
    <p:extLst>
      <p:ext uri="{BB962C8B-B14F-4D97-AF65-F5344CB8AC3E}">
        <p14:creationId xmlns:p14="http://schemas.microsoft.com/office/powerpoint/2010/main" val="367692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A2365-C1B8-46A6-A0E1-83449D14F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5" name="Date Placeholder 4">
            <a:extLst>
              <a:ext uri="{FF2B5EF4-FFF2-40B4-BE49-F238E27FC236}">
                <a16:creationId xmlns:a16="http://schemas.microsoft.com/office/drawing/2014/main" id="{3B4AA425-47D8-4862-A257-A481683089D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rPr>
              <a:t>4/20/2020</a:t>
            </a:r>
          </a:p>
        </p:txBody>
      </p:sp>
      <p:sp>
        <p:nvSpPr>
          <p:cNvPr id="6" name="Header Placeholder 5">
            <a:extLst>
              <a:ext uri="{FF2B5EF4-FFF2-40B4-BE49-F238E27FC236}">
                <a16:creationId xmlns:a16="http://schemas.microsoft.com/office/drawing/2014/main" id="{39B1C390-EAA6-439F-9E53-265804DF4BC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rPr>
              <a:t>System Effects: AMCA Pub. 201– Changing the Curve</a:t>
            </a:r>
          </a:p>
        </p:txBody>
      </p:sp>
      <p:sp>
        <p:nvSpPr>
          <p:cNvPr id="7" name="Footer Placeholder 6">
            <a:extLst>
              <a:ext uri="{FF2B5EF4-FFF2-40B4-BE49-F238E27FC236}">
                <a16:creationId xmlns:a16="http://schemas.microsoft.com/office/drawing/2014/main" id="{4535E373-AC23-4E91-B288-DAFFF72B3F9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rPr>
              <a:t>William Howarth - Ventilation &amp; Fan Consulting Service International</a:t>
            </a:r>
          </a:p>
        </p:txBody>
      </p:sp>
    </p:spTree>
    <p:extLst>
      <p:ext uri="{BB962C8B-B14F-4D97-AF65-F5344CB8AC3E}">
        <p14:creationId xmlns:p14="http://schemas.microsoft.com/office/powerpoint/2010/main" val="202461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A2365-C1B8-46A6-A0E1-83449D14F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B4AA425-47D8-4862-A257-A481683089D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4/20/2020</a:t>
            </a:r>
          </a:p>
        </p:txBody>
      </p:sp>
      <p:sp>
        <p:nvSpPr>
          <p:cNvPr id="6" name="Header Placeholder 5">
            <a:extLst>
              <a:ext uri="{FF2B5EF4-FFF2-40B4-BE49-F238E27FC236}">
                <a16:creationId xmlns:a16="http://schemas.microsoft.com/office/drawing/2014/main" id="{39B1C390-EAA6-439F-9E53-265804DF4BC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System Effects: AMCA Pub. 201– Changing the Curve</a:t>
            </a:r>
          </a:p>
        </p:txBody>
      </p:sp>
      <p:sp>
        <p:nvSpPr>
          <p:cNvPr id="7" name="Footer Placeholder 6">
            <a:extLst>
              <a:ext uri="{FF2B5EF4-FFF2-40B4-BE49-F238E27FC236}">
                <a16:creationId xmlns:a16="http://schemas.microsoft.com/office/drawing/2014/main" id="{4535E373-AC23-4E91-B288-DAFFF72B3F9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William Howarth - Ventilation &amp; Fan Consulting Service International</a:t>
            </a:r>
          </a:p>
        </p:txBody>
      </p:sp>
    </p:spTree>
    <p:extLst>
      <p:ext uri="{BB962C8B-B14F-4D97-AF65-F5344CB8AC3E}">
        <p14:creationId xmlns:p14="http://schemas.microsoft.com/office/powerpoint/2010/main" val="202461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Please send  moderator any questions you have during the presentation.</a:t>
            </a:r>
          </a:p>
          <a:p>
            <a:endParaRPr lang="en-US" dirty="0"/>
          </a:p>
          <a:p>
            <a:r>
              <a:rPr lang="en-US" dirty="0"/>
              <a:t>At the end of the webinar we will have a question and answer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Introduction… Insert fan humor here…</a:t>
            </a:r>
          </a:p>
          <a:p>
            <a:pPr lvl="1"/>
            <a:r>
              <a:rPr lang="en-US" dirty="0"/>
              <a:t>After his death, the lawyer found himself with the devil in a room filled with clocks. Each clock turned at a different speed and was labeled with the name of a different occupation.</a:t>
            </a:r>
          </a:p>
          <a:p>
            <a:pPr lvl="1"/>
            <a:r>
              <a:rPr lang="en-US" dirty="0"/>
              <a:t>After examining all the clocks, the lawyer turned to the devil and said, "I have two questions. First, why does each clock move at a different speed?"</a:t>
            </a:r>
          </a:p>
          <a:p>
            <a:pPr lvl="1"/>
            <a:r>
              <a:rPr lang="en-US" dirty="0"/>
              <a:t>"They turn at the rate at which the members of that occupation collectively sin on earth," replied the devil.</a:t>
            </a:r>
          </a:p>
          <a:p>
            <a:pPr lvl="1"/>
            <a:r>
              <a:rPr lang="en-US" dirty="0"/>
              <a:t>"What's your second question?"</a:t>
            </a:r>
          </a:p>
          <a:p>
            <a:pPr lvl="1"/>
            <a:r>
              <a:rPr lang="en-US" dirty="0"/>
              <a:t>"Well," said the lawyer. "I can't seem to find my occupation. Where is the 'lawyers' clock?"</a:t>
            </a:r>
          </a:p>
          <a:p>
            <a:pPr lvl="1"/>
            <a:r>
              <a:rPr lang="en-US" dirty="0"/>
              <a:t>The devil momentarily looked confused, and he started checking the clocks. "They should all be here," he muttered, looking frantically, "It has to be here somewhere... Oh, there will be Hell to pay for this.“</a:t>
            </a:r>
          </a:p>
          <a:p>
            <a:pPr lvl="1"/>
            <a:r>
              <a:rPr lang="en-US" dirty="0"/>
              <a:t>Suddenly, the devil relaxed, slapped himself on the forehead, and exclaimed, "Oh, yes! How silly of me. We keep that clock in the workshop and use it for a fan. - </a:t>
            </a:r>
            <a:r>
              <a:rPr lang="en-US" dirty="0">
                <a:hlinkClick r:id="rId3"/>
              </a:rPr>
              <a:t>Lawyers Clock </a:t>
            </a:r>
            <a:endParaRPr lang="en-US" dirty="0"/>
          </a:p>
        </p:txBody>
      </p:sp>
      <p:sp>
        <p:nvSpPr>
          <p:cNvPr id="4" name="Date Placeholder 3">
            <a:extLst>
              <a:ext uri="{FF2B5EF4-FFF2-40B4-BE49-F238E27FC236}">
                <a16:creationId xmlns:a16="http://schemas.microsoft.com/office/drawing/2014/main" id="{BD6B3492-C340-4F68-9AEE-3CF621D160DC}"/>
              </a:ext>
            </a:extLst>
          </p:cNvPr>
          <p:cNvSpPr>
            <a:spLocks noGrp="1"/>
          </p:cNvSpPr>
          <p:nvPr>
            <p:ph type="dt" idx="1"/>
          </p:nvPr>
        </p:nvSpPr>
        <p:spPr/>
        <p:txBody>
          <a:bodyPr/>
          <a:lstStyle/>
          <a:p>
            <a:r>
              <a:rPr lang="en-US" dirty="0"/>
              <a:t>4/20/2020</a:t>
            </a:r>
          </a:p>
        </p:txBody>
      </p:sp>
      <p:sp>
        <p:nvSpPr>
          <p:cNvPr id="5" name="Slide Number Placeholder 4">
            <a:extLst>
              <a:ext uri="{FF2B5EF4-FFF2-40B4-BE49-F238E27FC236}">
                <a16:creationId xmlns:a16="http://schemas.microsoft.com/office/drawing/2014/main" id="{C6CF2D5A-E81F-4FAF-92D9-AFBD15A240D6}"/>
              </a:ext>
            </a:extLst>
          </p:cNvPr>
          <p:cNvSpPr>
            <a:spLocks noGrp="1"/>
          </p:cNvSpPr>
          <p:nvPr>
            <p:ph type="sldNum" sz="quarter" idx="5"/>
          </p:nvPr>
        </p:nvSpPr>
        <p:spPr/>
        <p:txBody>
          <a:bodyPr/>
          <a:lstStyle/>
          <a:p>
            <a:fld id="{0DD2B3BE-94DB-48A8-BEF9-FBB2521C2538}" type="slidenum">
              <a:rPr lang="en-US" smtClean="0"/>
              <a:t>8</a:t>
            </a:fld>
            <a:endParaRPr lang="en-US" dirty="0"/>
          </a:p>
        </p:txBody>
      </p:sp>
      <p:sp>
        <p:nvSpPr>
          <p:cNvPr id="6" name="Header Placeholder 5">
            <a:extLst>
              <a:ext uri="{FF2B5EF4-FFF2-40B4-BE49-F238E27FC236}">
                <a16:creationId xmlns:a16="http://schemas.microsoft.com/office/drawing/2014/main" id="{0D7D09F9-FA78-4B0A-998B-AE12E75CB37D}"/>
              </a:ext>
            </a:extLst>
          </p:cNvPr>
          <p:cNvSpPr>
            <a:spLocks noGrp="1"/>
          </p:cNvSpPr>
          <p:nvPr>
            <p:ph type="hdr" sz="quarter"/>
          </p:nvPr>
        </p:nvSpPr>
        <p:spPr/>
        <p:txBody>
          <a:bodyPr/>
          <a:lstStyle/>
          <a:p>
            <a:r>
              <a:rPr lang="en-US" dirty="0"/>
              <a:t>System Effects: AMCA Pub. 201– Changing the Curve</a:t>
            </a:r>
          </a:p>
        </p:txBody>
      </p:sp>
      <p:sp>
        <p:nvSpPr>
          <p:cNvPr id="7" name="Footer Placeholder 6">
            <a:extLst>
              <a:ext uri="{FF2B5EF4-FFF2-40B4-BE49-F238E27FC236}">
                <a16:creationId xmlns:a16="http://schemas.microsoft.com/office/drawing/2014/main" id="{C5117966-3D13-4211-8FDF-01E36E278C07}"/>
              </a:ext>
            </a:extLst>
          </p:cNvPr>
          <p:cNvSpPr>
            <a:spLocks noGrp="1"/>
          </p:cNvSpPr>
          <p:nvPr>
            <p:ph type="ftr" sz="quarter" idx="4"/>
          </p:nvPr>
        </p:nvSpPr>
        <p:spPr/>
        <p:txBody>
          <a:bodyPr/>
          <a:lstStyle/>
          <a:p>
            <a:r>
              <a:rPr lang="en-US" dirty="0"/>
              <a:t>William Howarth - Ventilation &amp; Fan Consulting Service International</a:t>
            </a:r>
          </a:p>
        </p:txBody>
      </p:sp>
    </p:spTree>
    <p:extLst>
      <p:ext uri="{BB962C8B-B14F-4D97-AF65-F5344CB8AC3E}">
        <p14:creationId xmlns:p14="http://schemas.microsoft.com/office/powerpoint/2010/main" val="19639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A2365-C1B8-46A6-A0E1-83449D14FA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66E132F-9B5F-4014-9D59-6E0C6A5258F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4/20/2020</a:t>
            </a:r>
          </a:p>
        </p:txBody>
      </p:sp>
      <p:sp>
        <p:nvSpPr>
          <p:cNvPr id="6" name="Header Placeholder 5">
            <a:extLst>
              <a:ext uri="{FF2B5EF4-FFF2-40B4-BE49-F238E27FC236}">
                <a16:creationId xmlns:a16="http://schemas.microsoft.com/office/drawing/2014/main" id="{AC4FC78D-33D7-4316-AA2B-8D0AC647B1F9}"/>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System Effects: AMCA Pub. 201– Changing the Curve</a:t>
            </a:r>
          </a:p>
        </p:txBody>
      </p:sp>
      <p:sp>
        <p:nvSpPr>
          <p:cNvPr id="7" name="Footer Placeholder 6">
            <a:extLst>
              <a:ext uri="{FF2B5EF4-FFF2-40B4-BE49-F238E27FC236}">
                <a16:creationId xmlns:a16="http://schemas.microsoft.com/office/drawing/2014/main" id="{1AE6FA66-06BB-45DA-A61A-2F7B53D692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William Howarth - Ventilation &amp; Fan Consulting Service International</a:t>
            </a:r>
          </a:p>
        </p:txBody>
      </p:sp>
    </p:spTree>
    <p:extLst>
      <p:ext uri="{BB962C8B-B14F-4D97-AF65-F5344CB8AC3E}">
        <p14:creationId xmlns:p14="http://schemas.microsoft.com/office/powerpoint/2010/main" val="4143276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92874-6E02-47C6-B197-1BDED37ADEAA}" type="slidenum">
              <a:rPr lang="en-US" smtClean="0"/>
              <a:t>10</a:t>
            </a:fld>
            <a:endParaRPr lang="en-US" dirty="0"/>
          </a:p>
        </p:txBody>
      </p:sp>
    </p:spTree>
    <p:extLst>
      <p:ext uri="{BB962C8B-B14F-4D97-AF65-F5344CB8AC3E}">
        <p14:creationId xmlns:p14="http://schemas.microsoft.com/office/powerpoint/2010/main" val="24285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Fan curves include a lot of information and can be confusing!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Fan Performance Rating is the pressure rise (total or static) and the volume airflow rate generated by a fan, and its power consumption at any given point of operation.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point on this curve is a rating point.</a:t>
            </a:r>
          </a:p>
          <a:p>
            <a:endParaRPr lang="en-US" altLang="en-US" sz="1200" dirty="0"/>
          </a:p>
          <a:p>
            <a:r>
              <a:rPr lang="en-US" altLang="en-US" sz="1200" dirty="0"/>
              <a:t>Every fan type and size has a unique fan performance curve.</a:t>
            </a:r>
          </a:p>
          <a:p>
            <a:r>
              <a:rPr lang="en-US" altLang="en-US" sz="1200" dirty="0"/>
              <a:t>There is a lot of information on the curve.  </a:t>
            </a:r>
            <a:r>
              <a:rPr lang="en-US" dirty="0"/>
              <a:t>Here is a fan curve with a lot of information.</a:t>
            </a:r>
          </a:p>
          <a:p>
            <a:r>
              <a:rPr lang="en-US" dirty="0"/>
              <a:t>Flow versus total pressure </a:t>
            </a:r>
          </a:p>
          <a:p>
            <a:r>
              <a:rPr lang="en-US" dirty="0"/>
              <a:t>Flow versus static pressure</a:t>
            </a:r>
          </a:p>
          <a:p>
            <a:r>
              <a:rPr lang="en-US" dirty="0"/>
              <a:t>Flow versus power</a:t>
            </a:r>
          </a:p>
          <a:p>
            <a:r>
              <a:rPr lang="en-US" dirty="0"/>
              <a:t>System flow versus pressure</a:t>
            </a:r>
          </a:p>
          <a:p>
            <a:r>
              <a:rPr lang="en-US" dirty="0"/>
              <a:t>Flow versus efficiency (static? or total?)</a:t>
            </a:r>
          </a:p>
          <a:p>
            <a:r>
              <a:rPr lang="en-US" dirty="0"/>
              <a:t>Fan Energy Index versus flow</a:t>
            </a:r>
          </a:p>
          <a:p>
            <a:endParaRPr lang="en-US" altLang="en-US" sz="1200" dirty="0"/>
          </a:p>
          <a:p>
            <a:r>
              <a:rPr lang="en-US" altLang="en-US" sz="1200" dirty="0"/>
              <a:t>Additional data on curve: Model, Size, Diameter, RPM, Density, Notes, AMCA Certification, Drive Losses, Apprutences</a:t>
            </a:r>
          </a:p>
          <a:p>
            <a:r>
              <a:rPr lang="en-US" altLang="en-US" sz="1200" dirty="0"/>
              <a:t>Select a fan which will generate the required pressure at the desired airflow.</a:t>
            </a:r>
          </a:p>
          <a:p>
            <a:endParaRPr lang="en-US" dirty="0"/>
          </a:p>
          <a:p>
            <a:r>
              <a:rPr lang="en-US" dirty="0"/>
              <a:t>Model, size, speed, density, outlet area,</a:t>
            </a:r>
          </a:p>
          <a:p>
            <a:r>
              <a:rPr lang="en-US" dirty="0"/>
              <a:t>How the fan was tested</a:t>
            </a:r>
          </a:p>
          <a:p>
            <a:r>
              <a:rPr lang="en-US" dirty="0"/>
              <a:t>What losses are included</a:t>
            </a:r>
          </a:p>
          <a:p>
            <a:r>
              <a:rPr lang="en-US" dirty="0"/>
              <a:t>How Fan Energy Index was calculated</a:t>
            </a:r>
          </a:p>
          <a:p>
            <a:endParaRPr lang="en-US" dirty="0"/>
          </a:p>
          <a:p>
            <a:endParaRPr lang="en-US" dirty="0"/>
          </a:p>
        </p:txBody>
      </p:sp>
      <p:sp>
        <p:nvSpPr>
          <p:cNvPr id="4" name="Header Placeholder 3"/>
          <p:cNvSpPr>
            <a:spLocks noGrp="1"/>
          </p:cNvSpPr>
          <p:nvPr>
            <p:ph type="hdr" sz="quarter" idx="10"/>
          </p:nvPr>
        </p:nvSpPr>
        <p:spPr>
          <a:xfrm>
            <a:off x="0" y="0"/>
            <a:ext cx="3037840" cy="466434"/>
          </a:xfrm>
          <a:prstGeom prst="rect">
            <a:avLst/>
          </a:prstGeom>
        </p:spPr>
        <p:txBody>
          <a:bodyPr/>
          <a:lstStyle/>
          <a:p>
            <a:r>
              <a:rPr lang="en-US" dirty="0"/>
              <a:t>System Effects: AMCA Pub. 201– Changing the Curve</a:t>
            </a:r>
          </a:p>
        </p:txBody>
      </p:sp>
      <p:sp>
        <p:nvSpPr>
          <p:cNvPr id="5" name="Date Placeholder 4"/>
          <p:cNvSpPr>
            <a:spLocks noGrp="1"/>
          </p:cNvSpPr>
          <p:nvPr>
            <p:ph type="dt" idx="11"/>
          </p:nvPr>
        </p:nvSpPr>
        <p:spPr>
          <a:xfrm>
            <a:off x="3970938" y="0"/>
            <a:ext cx="3037840" cy="466434"/>
          </a:xfrm>
          <a:prstGeom prst="rect">
            <a:avLst/>
          </a:prstGeom>
        </p:spPr>
        <p:txBody>
          <a:bodyPr/>
          <a:lstStyle/>
          <a:p>
            <a:r>
              <a:rPr lang="en-US" dirty="0"/>
              <a:t>4/20/2020</a:t>
            </a:r>
          </a:p>
        </p:txBody>
      </p:sp>
      <p:sp>
        <p:nvSpPr>
          <p:cNvPr id="6" name="Slide Number Placeholder 5"/>
          <p:cNvSpPr>
            <a:spLocks noGrp="1"/>
          </p:cNvSpPr>
          <p:nvPr>
            <p:ph type="sldNum" sz="quarter" idx="12"/>
          </p:nvPr>
        </p:nvSpPr>
        <p:spPr>
          <a:xfrm>
            <a:off x="3970938" y="8829967"/>
            <a:ext cx="3037840" cy="466433"/>
          </a:xfrm>
          <a:prstGeom prst="rect">
            <a:avLst/>
          </a:prstGeom>
        </p:spPr>
        <p:txBody>
          <a:bodyPr/>
          <a:lstStyle/>
          <a:p>
            <a:fld id="{A399A195-F6EB-4A5E-92AC-DFE9EF39BBF0}" type="slidenum">
              <a:rPr lang="en-US" smtClean="0"/>
              <a:t>12</a:t>
            </a:fld>
            <a:endParaRPr lang="en-US" dirty="0"/>
          </a:p>
        </p:txBody>
      </p:sp>
      <p:sp>
        <p:nvSpPr>
          <p:cNvPr id="7" name="Footer Placeholder 6">
            <a:extLst>
              <a:ext uri="{FF2B5EF4-FFF2-40B4-BE49-F238E27FC236}">
                <a16:creationId xmlns:a16="http://schemas.microsoft.com/office/drawing/2014/main" id="{F5C53491-E239-4016-8E08-BE2431D4B5FB}"/>
              </a:ext>
            </a:extLst>
          </p:cNvPr>
          <p:cNvSpPr>
            <a:spLocks noGrp="1"/>
          </p:cNvSpPr>
          <p:nvPr>
            <p:ph type="ftr" sz="quarter" idx="4"/>
          </p:nvPr>
        </p:nvSpPr>
        <p:spPr/>
        <p:txBody>
          <a:bodyPr/>
          <a:lstStyle/>
          <a:p>
            <a:r>
              <a:rPr lang="en-US" dirty="0"/>
              <a:t>William Howarth - Ventilation &amp; Fan Consulting Service International</a:t>
            </a:r>
          </a:p>
        </p:txBody>
      </p:sp>
    </p:spTree>
    <p:extLst>
      <p:ext uri="{BB962C8B-B14F-4D97-AF65-F5344CB8AC3E}">
        <p14:creationId xmlns:p14="http://schemas.microsoft.com/office/powerpoint/2010/main" val="2322358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building, bed&#10;&#10;Description automatically generated">
            <a:extLst>
              <a:ext uri="{FF2B5EF4-FFF2-40B4-BE49-F238E27FC236}">
                <a16:creationId xmlns:a16="http://schemas.microsoft.com/office/drawing/2014/main" id="{51BE2E8B-F500-4E4F-965B-1E2ADF45B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B08C96-A759-4E51-8CB0-2CF09AC6B439}"/>
              </a:ext>
            </a:extLst>
          </p:cNvPr>
          <p:cNvSpPr>
            <a:spLocks noGrp="1"/>
          </p:cNvSpPr>
          <p:nvPr>
            <p:ph type="ctrTitle" hasCustomPrompt="1"/>
          </p:nvPr>
        </p:nvSpPr>
        <p:spPr>
          <a:xfrm>
            <a:off x="0" y="4804912"/>
            <a:ext cx="12192000" cy="882463"/>
          </a:xfrm>
          <a:solidFill>
            <a:schemeClr val="accent6">
              <a:lumMod val="60000"/>
              <a:lumOff val="40000"/>
              <a:alpha val="74118"/>
            </a:schemeClr>
          </a:solidFill>
        </p:spPr>
        <p:txBody>
          <a:bodyPr rIns="274320" anchor="ctr"/>
          <a:lstStyle>
            <a:lvl1pPr marL="0" algn="r" defTabSz="0">
              <a:spcBef>
                <a:spcPts val="0"/>
              </a:spcBef>
              <a:spcAft>
                <a:spcPts val="0"/>
              </a:spcAft>
              <a:tabLst>
                <a:tab pos="182880" algn="r"/>
              </a:tabLst>
              <a:defRPr sz="6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			</a:t>
            </a:r>
          </a:p>
        </p:txBody>
      </p:sp>
      <p:sp>
        <p:nvSpPr>
          <p:cNvPr id="3" name="Subtitle 2">
            <a:extLst>
              <a:ext uri="{FF2B5EF4-FFF2-40B4-BE49-F238E27FC236}">
                <a16:creationId xmlns:a16="http://schemas.microsoft.com/office/drawing/2014/main" id="{2A3E754B-FB25-4C50-8E64-F916B20688A5}"/>
              </a:ext>
            </a:extLst>
          </p:cNvPr>
          <p:cNvSpPr>
            <a:spLocks noGrp="1"/>
          </p:cNvSpPr>
          <p:nvPr>
            <p:ph type="subTitle" idx="1"/>
          </p:nvPr>
        </p:nvSpPr>
        <p:spPr>
          <a:xfrm>
            <a:off x="0" y="5681847"/>
            <a:ext cx="12192000" cy="442907"/>
          </a:xfrm>
          <a:solidFill>
            <a:schemeClr val="accent6">
              <a:lumMod val="50000"/>
              <a:alpha val="80000"/>
            </a:schemeClr>
          </a:solidFill>
        </p:spPr>
        <p:txBody>
          <a:bodyPr rIns="274320" anchor="ctr">
            <a:normAutofit/>
          </a:bodyPr>
          <a:lstStyle>
            <a:lvl1pPr marL="0" indent="0" algn="r">
              <a:spcBef>
                <a:spcPts val="0"/>
              </a:spcBef>
              <a:buNone/>
              <a:tabLst>
                <a:tab pos="182880" algn="r"/>
                <a:tab pos="457200" algn="l"/>
              </a:tabLst>
              <a:defRPr sz="2400" baseline="0">
                <a:solidFill>
                  <a:schemeClr val="bg1"/>
                </a:solidFill>
                <a:effectLst>
                  <a:outerShdw blurRad="38100" dist="38100" dir="2700000" algn="tl">
                    <a:srgbClr val="000000">
                      <a:alpha val="43137"/>
                    </a:srgbClr>
                  </a:outerShdw>
                </a:effectLst>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07D39BA-0C8A-45F1-A120-F5F7D3D17A1E}"/>
              </a:ext>
            </a:extLst>
          </p:cNvPr>
          <p:cNvSpPr>
            <a:spLocks noGrp="1"/>
          </p:cNvSpPr>
          <p:nvPr>
            <p:ph type="dt" sz="half" idx="10"/>
          </p:nvPr>
        </p:nvSpPr>
        <p:spPr/>
        <p:txBody>
          <a:bodyPr/>
          <a:lstStyle/>
          <a:p>
            <a:fld id="{F1AFDB51-F4A0-42EF-B22E-2FEAFF88F574}" type="datetimeFigureOut">
              <a:rPr lang="en-US" smtClean="0"/>
              <a:t>9/15/2021</a:t>
            </a:fld>
            <a:endParaRPr lang="en-US"/>
          </a:p>
        </p:txBody>
      </p:sp>
      <p:sp>
        <p:nvSpPr>
          <p:cNvPr id="5" name="Footer Placeholder 4">
            <a:extLst>
              <a:ext uri="{FF2B5EF4-FFF2-40B4-BE49-F238E27FC236}">
                <a16:creationId xmlns:a16="http://schemas.microsoft.com/office/drawing/2014/main" id="{DF478510-7A13-4523-BB7A-1DCA3B1B1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3DFAC-21C9-413E-97DC-407712C0C8E7}"/>
              </a:ext>
            </a:extLst>
          </p:cNvPr>
          <p:cNvSpPr>
            <a:spLocks noGrp="1"/>
          </p:cNvSpPr>
          <p:nvPr>
            <p:ph type="sldNum" sz="quarter" idx="12"/>
          </p:nvPr>
        </p:nvSpPr>
        <p:spPr/>
        <p:txBody>
          <a:bodyPr/>
          <a:lstStyle/>
          <a:p>
            <a:fld id="{39A549D4-013D-429C-9B30-CC035506D3DE}" type="slidenum">
              <a:rPr lang="en-US" smtClean="0"/>
              <a:t>‹#›</a:t>
            </a:fld>
            <a:endParaRPr lang="en-US"/>
          </a:p>
        </p:txBody>
      </p:sp>
      <p:pic>
        <p:nvPicPr>
          <p:cNvPr id="10" name="Picture 9" descr="A picture containing drawing&#10;&#10;Description automatically generated">
            <a:extLst>
              <a:ext uri="{FF2B5EF4-FFF2-40B4-BE49-F238E27FC236}">
                <a16:creationId xmlns:a16="http://schemas.microsoft.com/office/drawing/2014/main" id="{2FC27875-A258-48A3-99D7-E5B0228A5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64" y="136525"/>
            <a:ext cx="1141272" cy="577978"/>
          </a:xfrm>
          <a:prstGeom prst="rect">
            <a:avLst/>
          </a:prstGeom>
        </p:spPr>
      </p:pic>
      <p:pic>
        <p:nvPicPr>
          <p:cNvPr id="11" name="Picture 10">
            <a:extLst>
              <a:ext uri="{FF2B5EF4-FFF2-40B4-BE49-F238E27FC236}">
                <a16:creationId xmlns:a16="http://schemas.microsoft.com/office/drawing/2014/main" id="{00A4D2CD-1646-4136-89A4-2DDA7BE596D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 y="946099"/>
            <a:ext cx="1181100" cy="534100"/>
          </a:xfrm>
          <a:prstGeom prst="rect">
            <a:avLst/>
          </a:prstGeom>
        </p:spPr>
      </p:pic>
    </p:spTree>
    <p:extLst>
      <p:ext uri="{BB962C8B-B14F-4D97-AF65-F5344CB8AC3E}">
        <p14:creationId xmlns:p14="http://schemas.microsoft.com/office/powerpoint/2010/main" val="333264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ree Content Alterna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79937" y="2091558"/>
            <a:ext cx="5181600" cy="2011680"/>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3"/>
          </p:nvPr>
        </p:nvSpPr>
        <p:spPr>
          <a:xfrm>
            <a:off x="1079937" y="4237539"/>
            <a:ext cx="5181600" cy="2011680"/>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
          </p:nvPr>
        </p:nvSpPr>
        <p:spPr>
          <a:xfrm>
            <a:off x="6413936" y="2102069"/>
            <a:ext cx="5536325" cy="4074893"/>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1F7D7364-7892-40D6-89A7-F6E0161D658F}"/>
              </a:ext>
            </a:extLst>
          </p:cNvPr>
          <p:cNvSpPr>
            <a:spLocks noGrp="1"/>
          </p:cNvSpPr>
          <p:nvPr>
            <p:ph type="dt" sz="half" idx="10"/>
          </p:nvPr>
        </p:nvSpPr>
        <p:spPr>
          <a:xfrm>
            <a:off x="1035168" y="6350851"/>
            <a:ext cx="2743200" cy="365125"/>
          </a:xfrm>
          <a:prstGeom prst="rect">
            <a:avLst/>
          </a:prstGeom>
        </p:spPr>
        <p:txBody>
          <a:bodyPr/>
          <a:lstStyle/>
          <a:p>
            <a:fld id="{C758C80C-E585-42C7-B33B-B62B86C2568A}" type="datetimeFigureOut">
              <a:rPr lang="en-US" smtClean="0"/>
              <a:t>9/15/2021</a:t>
            </a:fld>
            <a:endParaRPr lang="en-US" dirty="0"/>
          </a:p>
        </p:txBody>
      </p:sp>
      <p:sp>
        <p:nvSpPr>
          <p:cNvPr id="13" name="Footer Placeholder 4">
            <a:extLst>
              <a:ext uri="{FF2B5EF4-FFF2-40B4-BE49-F238E27FC236}">
                <a16:creationId xmlns:a16="http://schemas.microsoft.com/office/drawing/2014/main" id="{04F9075E-C385-4883-938B-A5D37B4290C6}"/>
              </a:ext>
            </a:extLst>
          </p:cNvPr>
          <p:cNvSpPr>
            <a:spLocks noGrp="1"/>
          </p:cNvSpPr>
          <p:nvPr>
            <p:ph type="ftr" sz="quarter" idx="11"/>
          </p:nvPr>
        </p:nvSpPr>
        <p:spPr>
          <a:xfrm>
            <a:off x="4038600" y="6356350"/>
            <a:ext cx="5605732" cy="365125"/>
          </a:xfrm>
          <a:prstGeom prst="rect">
            <a:avLst/>
          </a:prstGeom>
        </p:spPr>
        <p:txBody>
          <a:bodyPr/>
          <a:lstStyle/>
          <a:p>
            <a:endParaRPr lang="en-US" dirty="0"/>
          </a:p>
        </p:txBody>
      </p:sp>
      <p:sp>
        <p:nvSpPr>
          <p:cNvPr id="14" name="Slide Number Placeholder 5">
            <a:extLst>
              <a:ext uri="{FF2B5EF4-FFF2-40B4-BE49-F238E27FC236}">
                <a16:creationId xmlns:a16="http://schemas.microsoft.com/office/drawing/2014/main" id="{53B4078B-23DE-4AE6-B57C-C056FAC4CC47}"/>
              </a:ext>
            </a:extLst>
          </p:cNvPr>
          <p:cNvSpPr>
            <a:spLocks noGrp="1"/>
          </p:cNvSpPr>
          <p:nvPr>
            <p:ph type="sldNum" sz="quarter" idx="12"/>
          </p:nvPr>
        </p:nvSpPr>
        <p:spPr>
          <a:xfrm>
            <a:off x="9825486" y="6350852"/>
            <a:ext cx="2147975" cy="365125"/>
          </a:xfrm>
          <a:prstGeom prst="rect">
            <a:avLst/>
          </a:prstGeom>
        </p:spPr>
        <p:txBody>
          <a:bodyPr/>
          <a:lstStyle/>
          <a:p>
            <a:fld id="{D2831F8B-4226-47F9-9D96-411238E4F7D5}" type="slidenum">
              <a:rPr lang="en-US" smtClean="0"/>
              <a:t>‹#›</a:t>
            </a:fld>
            <a:endParaRPr lang="en-US" dirty="0"/>
          </a:p>
        </p:txBody>
      </p:sp>
      <p:sp>
        <p:nvSpPr>
          <p:cNvPr id="15" name="Title 1">
            <a:extLst>
              <a:ext uri="{FF2B5EF4-FFF2-40B4-BE49-F238E27FC236}">
                <a16:creationId xmlns:a16="http://schemas.microsoft.com/office/drawing/2014/main" id="{8DBBD280-71BE-4892-AAD0-FDF449256E05}"/>
              </a:ext>
            </a:extLst>
          </p:cNvPr>
          <p:cNvSpPr>
            <a:spLocks noGrp="1"/>
          </p:cNvSpPr>
          <p:nvPr>
            <p:ph type="title"/>
          </p:nvPr>
        </p:nvSpPr>
        <p:spPr>
          <a:xfrm>
            <a:off x="1035169" y="966158"/>
            <a:ext cx="10938295" cy="942045"/>
          </a:xfrm>
        </p:spPr>
        <p:txBody>
          <a:bodyPr/>
          <a:lstStyle/>
          <a:p>
            <a:r>
              <a:rPr lang="en-US"/>
              <a:t>Click to edit Master title style</a:t>
            </a:r>
          </a:p>
        </p:txBody>
      </p:sp>
    </p:spTree>
    <p:extLst>
      <p:ext uri="{BB962C8B-B14F-4D97-AF65-F5344CB8AC3E}">
        <p14:creationId xmlns:p14="http://schemas.microsoft.com/office/powerpoint/2010/main" val="324868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82566" y="2081049"/>
            <a:ext cx="4937234" cy="4095914"/>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91559"/>
            <a:ext cx="5725510" cy="2049517"/>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3"/>
          </p:nvPr>
        </p:nvSpPr>
        <p:spPr>
          <a:xfrm>
            <a:off x="6172200" y="4335740"/>
            <a:ext cx="5725510" cy="1841222"/>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93F25039-ABF3-4216-98C7-1ED957EE21F6}"/>
              </a:ext>
            </a:extLst>
          </p:cNvPr>
          <p:cNvSpPr>
            <a:spLocks noGrp="1"/>
          </p:cNvSpPr>
          <p:nvPr>
            <p:ph type="dt" sz="half" idx="10"/>
          </p:nvPr>
        </p:nvSpPr>
        <p:spPr>
          <a:xfrm>
            <a:off x="1035168" y="6350851"/>
            <a:ext cx="2743200" cy="365125"/>
          </a:xfrm>
          <a:prstGeom prst="rect">
            <a:avLst/>
          </a:prstGeom>
        </p:spPr>
        <p:txBody>
          <a:bodyPr/>
          <a:lstStyle/>
          <a:p>
            <a:fld id="{C758C80C-E585-42C7-B33B-B62B86C2568A}" type="datetimeFigureOut">
              <a:rPr lang="en-US" smtClean="0"/>
              <a:t>9/15/2021</a:t>
            </a:fld>
            <a:endParaRPr lang="en-US" dirty="0"/>
          </a:p>
        </p:txBody>
      </p:sp>
      <p:sp>
        <p:nvSpPr>
          <p:cNvPr id="12" name="Footer Placeholder 4">
            <a:extLst>
              <a:ext uri="{FF2B5EF4-FFF2-40B4-BE49-F238E27FC236}">
                <a16:creationId xmlns:a16="http://schemas.microsoft.com/office/drawing/2014/main" id="{B09FA9FE-C58E-472D-BE19-349C193E87BD}"/>
              </a:ext>
            </a:extLst>
          </p:cNvPr>
          <p:cNvSpPr>
            <a:spLocks noGrp="1"/>
          </p:cNvSpPr>
          <p:nvPr>
            <p:ph type="ftr" sz="quarter" idx="11"/>
          </p:nvPr>
        </p:nvSpPr>
        <p:spPr>
          <a:xfrm>
            <a:off x="4038600" y="6356350"/>
            <a:ext cx="5605732" cy="365125"/>
          </a:xfrm>
          <a:prstGeom prst="rect">
            <a:avLst/>
          </a:prstGeom>
        </p:spPr>
        <p:txBody>
          <a:bodyPr/>
          <a:lstStyle/>
          <a:p>
            <a:endParaRPr lang="en-US" dirty="0"/>
          </a:p>
        </p:txBody>
      </p:sp>
      <p:sp>
        <p:nvSpPr>
          <p:cNvPr id="13" name="Slide Number Placeholder 5">
            <a:extLst>
              <a:ext uri="{FF2B5EF4-FFF2-40B4-BE49-F238E27FC236}">
                <a16:creationId xmlns:a16="http://schemas.microsoft.com/office/drawing/2014/main" id="{0D6106A1-1C5C-48DF-AAEA-69FA0D6A4F96}"/>
              </a:ext>
            </a:extLst>
          </p:cNvPr>
          <p:cNvSpPr>
            <a:spLocks noGrp="1"/>
          </p:cNvSpPr>
          <p:nvPr>
            <p:ph type="sldNum" sz="quarter" idx="12"/>
          </p:nvPr>
        </p:nvSpPr>
        <p:spPr>
          <a:xfrm>
            <a:off x="9825486" y="6350852"/>
            <a:ext cx="2147975" cy="365125"/>
          </a:xfrm>
          <a:prstGeom prst="rect">
            <a:avLst/>
          </a:prstGeom>
        </p:spPr>
        <p:txBody>
          <a:bodyPr/>
          <a:lstStyle/>
          <a:p>
            <a:fld id="{D2831F8B-4226-47F9-9D96-411238E4F7D5}" type="slidenum">
              <a:rPr lang="en-US" smtClean="0"/>
              <a:t>‹#›</a:t>
            </a:fld>
            <a:endParaRPr lang="en-US" dirty="0"/>
          </a:p>
        </p:txBody>
      </p:sp>
      <p:sp>
        <p:nvSpPr>
          <p:cNvPr id="14" name="Title 1">
            <a:extLst>
              <a:ext uri="{FF2B5EF4-FFF2-40B4-BE49-F238E27FC236}">
                <a16:creationId xmlns:a16="http://schemas.microsoft.com/office/drawing/2014/main" id="{ACD95AA1-21BB-441D-9837-11DC749D23DF}"/>
              </a:ext>
            </a:extLst>
          </p:cNvPr>
          <p:cNvSpPr>
            <a:spLocks noGrp="1"/>
          </p:cNvSpPr>
          <p:nvPr>
            <p:ph type="title"/>
          </p:nvPr>
        </p:nvSpPr>
        <p:spPr>
          <a:xfrm>
            <a:off x="1035169" y="966158"/>
            <a:ext cx="10938295" cy="942045"/>
          </a:xfrm>
        </p:spPr>
        <p:txBody>
          <a:bodyPr/>
          <a:lstStyle/>
          <a:p>
            <a:r>
              <a:rPr lang="en-US"/>
              <a:t>Click to edit Master title style</a:t>
            </a:r>
          </a:p>
        </p:txBody>
      </p:sp>
    </p:spTree>
    <p:extLst>
      <p:ext uri="{BB962C8B-B14F-4D97-AF65-F5344CB8AC3E}">
        <p14:creationId xmlns:p14="http://schemas.microsoft.com/office/powerpoint/2010/main" val="270508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2365-F24D-42EC-BD02-6EA16DD9E6FF}"/>
              </a:ext>
            </a:extLst>
          </p:cNvPr>
          <p:cNvSpPr>
            <a:spLocks noGrp="1"/>
          </p:cNvSpPr>
          <p:nvPr>
            <p:ph type="title"/>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id="{3E2D1D16-379C-4920-9098-AD8A9063199E}"/>
              </a:ext>
            </a:extLst>
          </p:cNvPr>
          <p:cNvSpPr>
            <a:spLocks noGrp="1"/>
          </p:cNvSpPr>
          <p:nvPr>
            <p:ph sz="half" idx="1"/>
          </p:nvPr>
        </p:nvSpPr>
        <p:spPr>
          <a:xfrm>
            <a:off x="1058917" y="2004301"/>
            <a:ext cx="5152697" cy="42178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71750807-0E22-4EB1-9906-722ED5682456}"/>
              </a:ext>
            </a:extLst>
          </p:cNvPr>
          <p:cNvSpPr>
            <a:spLocks noGrp="1"/>
          </p:cNvSpPr>
          <p:nvPr>
            <p:ph sz="half" idx="2"/>
          </p:nvPr>
        </p:nvSpPr>
        <p:spPr>
          <a:xfrm>
            <a:off x="6369269" y="2004300"/>
            <a:ext cx="5591502" cy="2042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E73DF284-691A-464C-A98A-717F0A41CD4A}"/>
              </a:ext>
            </a:extLst>
          </p:cNvPr>
          <p:cNvSpPr>
            <a:spLocks noGrp="1"/>
          </p:cNvSpPr>
          <p:nvPr>
            <p:ph sz="half" idx="14"/>
          </p:nvPr>
        </p:nvSpPr>
        <p:spPr>
          <a:xfrm>
            <a:off x="6392917" y="4269662"/>
            <a:ext cx="5515304" cy="1931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4">
            <a:extLst>
              <a:ext uri="{FF2B5EF4-FFF2-40B4-BE49-F238E27FC236}">
                <a16:creationId xmlns:a16="http://schemas.microsoft.com/office/drawing/2014/main" id="{153F4E93-207B-4A7B-B324-8E58A19225B6}"/>
              </a:ext>
            </a:extLst>
          </p:cNvPr>
          <p:cNvSpPr>
            <a:spLocks noGrp="1"/>
          </p:cNvSpPr>
          <p:nvPr>
            <p:ph type="dt" sz="half" idx="10"/>
          </p:nvPr>
        </p:nvSpPr>
        <p:spPr>
          <a:xfrm>
            <a:off x="1035169" y="6350851"/>
            <a:ext cx="2743200" cy="365125"/>
          </a:xfrm>
          <a:prstGeom prst="rect">
            <a:avLst/>
          </a:prstGeom>
        </p:spPr>
        <p:txBody>
          <a:bodyPr/>
          <a:lstStyle/>
          <a:p>
            <a:fld id="{C758C80C-E585-42C7-B33B-B62B86C2568A}" type="datetimeFigureOut">
              <a:rPr lang="en-US" smtClean="0"/>
              <a:t>9/15/2021</a:t>
            </a:fld>
            <a:endParaRPr lang="en-US" dirty="0"/>
          </a:p>
        </p:txBody>
      </p:sp>
      <p:sp>
        <p:nvSpPr>
          <p:cNvPr id="10" name="Footer Placeholder 5">
            <a:extLst>
              <a:ext uri="{FF2B5EF4-FFF2-40B4-BE49-F238E27FC236}">
                <a16:creationId xmlns:a16="http://schemas.microsoft.com/office/drawing/2014/main" id="{60F51B4D-6304-4A38-BB5D-0E446A532538}"/>
              </a:ext>
            </a:extLst>
          </p:cNvPr>
          <p:cNvSpPr>
            <a:spLocks noGrp="1"/>
          </p:cNvSpPr>
          <p:nvPr>
            <p:ph type="ftr" sz="quarter" idx="11"/>
          </p:nvPr>
        </p:nvSpPr>
        <p:spPr>
          <a:xfrm>
            <a:off x="4038600" y="6356350"/>
            <a:ext cx="5605732" cy="365125"/>
          </a:xfrm>
          <a:prstGeom prst="rect">
            <a:avLst/>
          </a:prstGeom>
        </p:spPr>
        <p:txBody>
          <a:bodyPr/>
          <a:lstStyle/>
          <a:p>
            <a:endParaRPr lang="en-US" dirty="0"/>
          </a:p>
        </p:txBody>
      </p:sp>
      <p:sp>
        <p:nvSpPr>
          <p:cNvPr id="11" name="Slide Number Placeholder 6">
            <a:extLst>
              <a:ext uri="{FF2B5EF4-FFF2-40B4-BE49-F238E27FC236}">
                <a16:creationId xmlns:a16="http://schemas.microsoft.com/office/drawing/2014/main" id="{3874D7F7-BDE3-4634-A967-E5EE6E0BAD49}"/>
              </a:ext>
            </a:extLst>
          </p:cNvPr>
          <p:cNvSpPr>
            <a:spLocks noGrp="1"/>
          </p:cNvSpPr>
          <p:nvPr>
            <p:ph type="sldNum" sz="quarter" idx="12"/>
          </p:nvPr>
        </p:nvSpPr>
        <p:spPr>
          <a:xfrm>
            <a:off x="9825486" y="6350852"/>
            <a:ext cx="2147975" cy="365125"/>
          </a:xfrm>
          <a:prstGeom prst="rect">
            <a:avLst/>
          </a:prstGeom>
        </p:spPr>
        <p:txBody>
          <a:bodyPr/>
          <a:lstStyle/>
          <a:p>
            <a:fld id="{D2831F8B-4226-47F9-9D96-411238E4F7D5}" type="slidenum">
              <a:rPr lang="en-US" smtClean="0"/>
              <a:t>‹#›</a:t>
            </a:fld>
            <a:endParaRPr lang="en-US" dirty="0"/>
          </a:p>
        </p:txBody>
      </p:sp>
    </p:spTree>
    <p:extLst>
      <p:ext uri="{BB962C8B-B14F-4D97-AF65-F5344CB8AC3E}">
        <p14:creationId xmlns:p14="http://schemas.microsoft.com/office/powerpoint/2010/main" val="361431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9844-1D66-49E3-A6C7-E786E3105A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47FF7-3D15-45E5-A0A8-F1DE1A979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B4EC7-DCF4-40A3-8E62-56FDE23E5A40}"/>
              </a:ext>
            </a:extLst>
          </p:cNvPr>
          <p:cNvSpPr>
            <a:spLocks noGrp="1"/>
          </p:cNvSpPr>
          <p:nvPr>
            <p:ph type="dt" sz="half" idx="10"/>
          </p:nvPr>
        </p:nvSpPr>
        <p:spPr>
          <a:xfrm>
            <a:off x="1035168" y="6350851"/>
            <a:ext cx="2743200" cy="365125"/>
          </a:xfrm>
        </p:spPr>
        <p:txBody>
          <a:bodyPr/>
          <a:lstStyle/>
          <a:p>
            <a:fld id="{F1AFDB51-F4A0-42EF-B22E-2FEAFF88F574}" type="datetimeFigureOut">
              <a:rPr lang="en-US" smtClean="0"/>
              <a:t>9/15/2021</a:t>
            </a:fld>
            <a:endParaRPr lang="en-US"/>
          </a:p>
        </p:txBody>
      </p:sp>
      <p:sp>
        <p:nvSpPr>
          <p:cNvPr id="5" name="Footer Placeholder 4">
            <a:extLst>
              <a:ext uri="{FF2B5EF4-FFF2-40B4-BE49-F238E27FC236}">
                <a16:creationId xmlns:a16="http://schemas.microsoft.com/office/drawing/2014/main" id="{96233696-3EAC-459C-AFCA-CAB60E4FE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1F6E1-FC2A-4AF9-8376-5CA725338D64}"/>
              </a:ext>
            </a:extLst>
          </p:cNvPr>
          <p:cNvSpPr>
            <a:spLocks noGrp="1"/>
          </p:cNvSpPr>
          <p:nvPr>
            <p:ph type="sldNum" sz="quarter" idx="12"/>
          </p:nvPr>
        </p:nvSpPr>
        <p:spPr/>
        <p:txBody>
          <a:bodyPr/>
          <a:lstStyle/>
          <a:p>
            <a:fld id="{39A549D4-013D-429C-9B30-CC035506D3DE}" type="slidenum">
              <a:rPr lang="en-US" smtClean="0"/>
              <a:t>‹#›</a:t>
            </a:fld>
            <a:endParaRPr lang="en-US"/>
          </a:p>
        </p:txBody>
      </p:sp>
    </p:spTree>
    <p:extLst>
      <p:ext uri="{BB962C8B-B14F-4D97-AF65-F5344CB8AC3E}">
        <p14:creationId xmlns:p14="http://schemas.microsoft.com/office/powerpoint/2010/main" val="416952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0075-0C39-4BED-8AAF-EBA5B9CC1EF9}"/>
              </a:ext>
            </a:extLst>
          </p:cNvPr>
          <p:cNvSpPr>
            <a:spLocks noGrp="1"/>
          </p:cNvSpPr>
          <p:nvPr>
            <p:ph type="title"/>
          </p:nvPr>
        </p:nvSpPr>
        <p:spPr>
          <a:xfrm>
            <a:off x="1027112" y="1736726"/>
            <a:ext cx="10946349"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646799-DE12-4BCE-BD9A-14EA8A1FC8A7}"/>
              </a:ext>
            </a:extLst>
          </p:cNvPr>
          <p:cNvSpPr>
            <a:spLocks noGrp="1"/>
          </p:cNvSpPr>
          <p:nvPr>
            <p:ph type="body" idx="1"/>
          </p:nvPr>
        </p:nvSpPr>
        <p:spPr>
          <a:xfrm>
            <a:off x="1031875" y="4589463"/>
            <a:ext cx="1094158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2DCE2B-66E7-46B8-BD7C-9719D4019591}"/>
              </a:ext>
            </a:extLst>
          </p:cNvPr>
          <p:cNvSpPr>
            <a:spLocks noGrp="1"/>
          </p:cNvSpPr>
          <p:nvPr>
            <p:ph type="dt" sz="half" idx="10"/>
          </p:nvPr>
        </p:nvSpPr>
        <p:spPr>
          <a:xfrm>
            <a:off x="1038225" y="6356350"/>
            <a:ext cx="2743200" cy="365125"/>
          </a:xfrm>
        </p:spPr>
        <p:txBody>
          <a:bodyPr/>
          <a:lstStyle/>
          <a:p>
            <a:fld id="{F1AFDB51-F4A0-42EF-B22E-2FEAFF88F574}" type="datetimeFigureOut">
              <a:rPr lang="en-US" smtClean="0"/>
              <a:t>9/15/2021</a:t>
            </a:fld>
            <a:endParaRPr lang="en-US"/>
          </a:p>
        </p:txBody>
      </p:sp>
      <p:sp>
        <p:nvSpPr>
          <p:cNvPr id="5" name="Footer Placeholder 4">
            <a:extLst>
              <a:ext uri="{FF2B5EF4-FFF2-40B4-BE49-F238E27FC236}">
                <a16:creationId xmlns:a16="http://schemas.microsoft.com/office/drawing/2014/main" id="{FF5D5992-8D38-4C0E-9BB6-4182D4595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2322C-02EC-4536-BDB9-9C20CF6A4746}"/>
              </a:ext>
            </a:extLst>
          </p:cNvPr>
          <p:cNvSpPr>
            <a:spLocks noGrp="1"/>
          </p:cNvSpPr>
          <p:nvPr>
            <p:ph type="sldNum" sz="quarter" idx="12"/>
          </p:nvPr>
        </p:nvSpPr>
        <p:spPr/>
        <p:txBody>
          <a:bodyPr/>
          <a:lstStyle/>
          <a:p>
            <a:fld id="{39A549D4-013D-429C-9B30-CC035506D3DE}" type="slidenum">
              <a:rPr lang="en-US" smtClean="0"/>
              <a:t>‹#›</a:t>
            </a:fld>
            <a:endParaRPr lang="en-US"/>
          </a:p>
        </p:txBody>
      </p:sp>
    </p:spTree>
    <p:extLst>
      <p:ext uri="{BB962C8B-B14F-4D97-AF65-F5344CB8AC3E}">
        <p14:creationId xmlns:p14="http://schemas.microsoft.com/office/powerpoint/2010/main" val="243268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C063-50DB-40D4-9FCF-E5E38BC9A9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A7AD3-B255-4C3B-B81D-9CAAAFAF4992}"/>
              </a:ext>
            </a:extLst>
          </p:cNvPr>
          <p:cNvSpPr>
            <a:spLocks noGrp="1"/>
          </p:cNvSpPr>
          <p:nvPr>
            <p:ph sz="half" idx="1"/>
          </p:nvPr>
        </p:nvSpPr>
        <p:spPr>
          <a:xfrm>
            <a:off x="1038225" y="1990725"/>
            <a:ext cx="5257800" cy="418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AD784A1-0CF3-4B2F-84C4-76D54A7809B7}"/>
              </a:ext>
            </a:extLst>
          </p:cNvPr>
          <p:cNvSpPr>
            <a:spLocks noGrp="1"/>
          </p:cNvSpPr>
          <p:nvPr>
            <p:ph sz="half" idx="2"/>
          </p:nvPr>
        </p:nvSpPr>
        <p:spPr>
          <a:xfrm>
            <a:off x="6372225" y="1990725"/>
            <a:ext cx="5601236" cy="418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4830D7-56B3-4397-AAD3-FE012455DDD7}"/>
              </a:ext>
            </a:extLst>
          </p:cNvPr>
          <p:cNvSpPr>
            <a:spLocks noGrp="1"/>
          </p:cNvSpPr>
          <p:nvPr>
            <p:ph type="dt" sz="half" idx="10"/>
          </p:nvPr>
        </p:nvSpPr>
        <p:spPr>
          <a:xfrm>
            <a:off x="1035169" y="6350851"/>
            <a:ext cx="2743200" cy="365125"/>
          </a:xfrm>
        </p:spPr>
        <p:txBody>
          <a:bodyPr/>
          <a:lstStyle/>
          <a:p>
            <a:fld id="{F1AFDB51-F4A0-42EF-B22E-2FEAFF88F574}" type="datetimeFigureOut">
              <a:rPr lang="en-US" smtClean="0"/>
              <a:t>9/15/2021</a:t>
            </a:fld>
            <a:endParaRPr lang="en-US"/>
          </a:p>
        </p:txBody>
      </p:sp>
      <p:sp>
        <p:nvSpPr>
          <p:cNvPr id="6" name="Footer Placeholder 5">
            <a:extLst>
              <a:ext uri="{FF2B5EF4-FFF2-40B4-BE49-F238E27FC236}">
                <a16:creationId xmlns:a16="http://schemas.microsoft.com/office/drawing/2014/main" id="{4DE6D062-9FE7-4083-8517-72AFBE265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C652D-3683-42F3-9836-11AE83360446}"/>
              </a:ext>
            </a:extLst>
          </p:cNvPr>
          <p:cNvSpPr>
            <a:spLocks noGrp="1"/>
          </p:cNvSpPr>
          <p:nvPr>
            <p:ph type="sldNum" sz="quarter" idx="12"/>
          </p:nvPr>
        </p:nvSpPr>
        <p:spPr/>
        <p:txBody>
          <a:bodyPr/>
          <a:lstStyle/>
          <a:p>
            <a:fld id="{39A549D4-013D-429C-9B30-CC035506D3DE}" type="slidenum">
              <a:rPr lang="en-US" smtClean="0"/>
              <a:t>‹#›</a:t>
            </a:fld>
            <a:endParaRPr lang="en-US"/>
          </a:p>
        </p:txBody>
      </p:sp>
    </p:spTree>
    <p:extLst>
      <p:ext uri="{BB962C8B-B14F-4D97-AF65-F5344CB8AC3E}">
        <p14:creationId xmlns:p14="http://schemas.microsoft.com/office/powerpoint/2010/main" val="35411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9195-B92D-4789-93FD-DA3F5735D0CC}"/>
              </a:ext>
            </a:extLst>
          </p:cNvPr>
          <p:cNvSpPr>
            <a:spLocks noGrp="1"/>
          </p:cNvSpPr>
          <p:nvPr>
            <p:ph type="title"/>
          </p:nvPr>
        </p:nvSpPr>
        <p:spPr>
          <a:xfrm>
            <a:off x="1011237" y="935038"/>
            <a:ext cx="10962223"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D3129-66CD-424E-B3E7-2BEDAAE46BCD}"/>
              </a:ext>
            </a:extLst>
          </p:cNvPr>
          <p:cNvSpPr>
            <a:spLocks noGrp="1"/>
          </p:cNvSpPr>
          <p:nvPr>
            <p:ph type="body" idx="1"/>
          </p:nvPr>
        </p:nvSpPr>
        <p:spPr>
          <a:xfrm>
            <a:off x="1011238" y="2333625"/>
            <a:ext cx="5457646" cy="5390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AB9453-B1E6-4E07-9848-48E5BD3C0866}"/>
              </a:ext>
            </a:extLst>
          </p:cNvPr>
          <p:cNvSpPr>
            <a:spLocks noGrp="1"/>
          </p:cNvSpPr>
          <p:nvPr>
            <p:ph sz="half" idx="2"/>
          </p:nvPr>
        </p:nvSpPr>
        <p:spPr>
          <a:xfrm>
            <a:off x="1003122" y="2945663"/>
            <a:ext cx="5465762" cy="3337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A723D9-D375-448D-BB1F-0B9133435F1A}"/>
              </a:ext>
            </a:extLst>
          </p:cNvPr>
          <p:cNvSpPr>
            <a:spLocks noGrp="1"/>
          </p:cNvSpPr>
          <p:nvPr>
            <p:ph type="body" sz="quarter" idx="3"/>
          </p:nvPr>
        </p:nvSpPr>
        <p:spPr>
          <a:xfrm>
            <a:off x="6650038" y="2333624"/>
            <a:ext cx="5183188" cy="539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39504-EF93-432D-A0A0-E92934D17726}"/>
              </a:ext>
            </a:extLst>
          </p:cNvPr>
          <p:cNvSpPr>
            <a:spLocks noGrp="1"/>
          </p:cNvSpPr>
          <p:nvPr>
            <p:ph sz="quarter" idx="4"/>
          </p:nvPr>
        </p:nvSpPr>
        <p:spPr>
          <a:xfrm>
            <a:off x="6650038" y="2945663"/>
            <a:ext cx="5323422" cy="3337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C254949-0D5C-4CCC-A24E-D6EC30577B48}"/>
              </a:ext>
            </a:extLst>
          </p:cNvPr>
          <p:cNvSpPr>
            <a:spLocks noGrp="1"/>
          </p:cNvSpPr>
          <p:nvPr>
            <p:ph type="dt" sz="half" idx="10"/>
          </p:nvPr>
        </p:nvSpPr>
        <p:spPr>
          <a:xfrm>
            <a:off x="992803" y="6369902"/>
            <a:ext cx="2743200" cy="365125"/>
          </a:xfrm>
        </p:spPr>
        <p:txBody>
          <a:bodyPr/>
          <a:lstStyle/>
          <a:p>
            <a:fld id="{F1AFDB51-F4A0-42EF-B22E-2FEAFF88F574}" type="datetimeFigureOut">
              <a:rPr lang="en-US" smtClean="0"/>
              <a:t>9/15/2021</a:t>
            </a:fld>
            <a:endParaRPr lang="en-US"/>
          </a:p>
        </p:txBody>
      </p:sp>
      <p:sp>
        <p:nvSpPr>
          <p:cNvPr id="8" name="Footer Placeholder 7">
            <a:extLst>
              <a:ext uri="{FF2B5EF4-FFF2-40B4-BE49-F238E27FC236}">
                <a16:creationId xmlns:a16="http://schemas.microsoft.com/office/drawing/2014/main" id="{80D8ABF3-DAF3-496C-BE0F-700106E5E0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527375-67F9-4952-8DB0-BEC69943F493}"/>
              </a:ext>
            </a:extLst>
          </p:cNvPr>
          <p:cNvSpPr>
            <a:spLocks noGrp="1"/>
          </p:cNvSpPr>
          <p:nvPr>
            <p:ph type="sldNum" sz="quarter" idx="12"/>
          </p:nvPr>
        </p:nvSpPr>
        <p:spPr/>
        <p:txBody>
          <a:bodyPr/>
          <a:lstStyle/>
          <a:p>
            <a:fld id="{39A549D4-013D-429C-9B30-CC035506D3DE}" type="slidenum">
              <a:rPr lang="en-US" smtClean="0"/>
              <a:t>‹#›</a:t>
            </a:fld>
            <a:endParaRPr lang="en-US"/>
          </a:p>
        </p:txBody>
      </p:sp>
    </p:spTree>
    <p:extLst>
      <p:ext uri="{BB962C8B-B14F-4D97-AF65-F5344CB8AC3E}">
        <p14:creationId xmlns:p14="http://schemas.microsoft.com/office/powerpoint/2010/main" val="942274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0540-4609-4594-8A77-1D57E96A60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CA7E2F-66F0-4887-867F-8334CAE6A4AC}"/>
              </a:ext>
            </a:extLst>
          </p:cNvPr>
          <p:cNvSpPr>
            <a:spLocks noGrp="1"/>
          </p:cNvSpPr>
          <p:nvPr>
            <p:ph type="dt" sz="half" idx="10"/>
          </p:nvPr>
        </p:nvSpPr>
        <p:spPr/>
        <p:txBody>
          <a:bodyPr/>
          <a:lstStyle/>
          <a:p>
            <a:fld id="{F1AFDB51-F4A0-42EF-B22E-2FEAFF88F574}" type="datetimeFigureOut">
              <a:rPr lang="en-US" smtClean="0"/>
              <a:t>9/15/2021</a:t>
            </a:fld>
            <a:endParaRPr lang="en-US"/>
          </a:p>
        </p:txBody>
      </p:sp>
      <p:sp>
        <p:nvSpPr>
          <p:cNvPr id="4" name="Footer Placeholder 3">
            <a:extLst>
              <a:ext uri="{FF2B5EF4-FFF2-40B4-BE49-F238E27FC236}">
                <a16:creationId xmlns:a16="http://schemas.microsoft.com/office/drawing/2014/main" id="{B42498F3-FF2D-4B7E-9F2C-F910DDAFCA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A38543-70E9-45AA-9852-E28B3ECF732E}"/>
              </a:ext>
            </a:extLst>
          </p:cNvPr>
          <p:cNvSpPr>
            <a:spLocks noGrp="1"/>
          </p:cNvSpPr>
          <p:nvPr>
            <p:ph type="sldNum" sz="quarter" idx="12"/>
          </p:nvPr>
        </p:nvSpPr>
        <p:spPr/>
        <p:txBody>
          <a:bodyPr/>
          <a:lstStyle/>
          <a:p>
            <a:fld id="{39A549D4-013D-429C-9B30-CC035506D3DE}" type="slidenum">
              <a:rPr lang="en-US" smtClean="0"/>
              <a:t>‹#›</a:t>
            </a:fld>
            <a:endParaRPr lang="en-US"/>
          </a:p>
        </p:txBody>
      </p:sp>
    </p:spTree>
    <p:extLst>
      <p:ext uri="{BB962C8B-B14F-4D97-AF65-F5344CB8AC3E}">
        <p14:creationId xmlns:p14="http://schemas.microsoft.com/office/powerpoint/2010/main" val="374901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D69CBF-6856-4B0A-82AC-042C7D6817BC}"/>
              </a:ext>
            </a:extLst>
          </p:cNvPr>
          <p:cNvSpPr>
            <a:spLocks noGrp="1"/>
          </p:cNvSpPr>
          <p:nvPr>
            <p:ph type="dt" sz="half" idx="10"/>
          </p:nvPr>
        </p:nvSpPr>
        <p:spPr/>
        <p:txBody>
          <a:bodyPr/>
          <a:lstStyle/>
          <a:p>
            <a:fld id="{F1AFDB51-F4A0-42EF-B22E-2FEAFF88F574}" type="datetimeFigureOut">
              <a:rPr lang="en-US" smtClean="0"/>
              <a:t>9/15/2021</a:t>
            </a:fld>
            <a:endParaRPr lang="en-US"/>
          </a:p>
        </p:txBody>
      </p:sp>
      <p:sp>
        <p:nvSpPr>
          <p:cNvPr id="3" name="Footer Placeholder 2">
            <a:extLst>
              <a:ext uri="{FF2B5EF4-FFF2-40B4-BE49-F238E27FC236}">
                <a16:creationId xmlns:a16="http://schemas.microsoft.com/office/drawing/2014/main" id="{7E4DFB32-96B6-4323-B79E-973A7DCD2B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522E5-98B0-4E87-ADB9-B8E7ED67C4C4}"/>
              </a:ext>
            </a:extLst>
          </p:cNvPr>
          <p:cNvSpPr>
            <a:spLocks noGrp="1"/>
          </p:cNvSpPr>
          <p:nvPr>
            <p:ph type="sldNum" sz="quarter" idx="12"/>
          </p:nvPr>
        </p:nvSpPr>
        <p:spPr/>
        <p:txBody>
          <a:bodyPr/>
          <a:lstStyle/>
          <a:p>
            <a:fld id="{39A549D4-013D-429C-9B30-CC035506D3DE}" type="slidenum">
              <a:rPr lang="en-US" smtClean="0"/>
              <a:t>‹#›</a:t>
            </a:fld>
            <a:endParaRPr lang="en-US"/>
          </a:p>
        </p:txBody>
      </p:sp>
    </p:spTree>
    <p:extLst>
      <p:ext uri="{BB962C8B-B14F-4D97-AF65-F5344CB8AC3E}">
        <p14:creationId xmlns:p14="http://schemas.microsoft.com/office/powerpoint/2010/main" val="28434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56EA-5C24-416E-A942-E056358F515D}"/>
              </a:ext>
            </a:extLst>
          </p:cNvPr>
          <p:cNvSpPr>
            <a:spLocks noGrp="1"/>
          </p:cNvSpPr>
          <p:nvPr>
            <p:ph type="title"/>
          </p:nvPr>
        </p:nvSpPr>
        <p:spPr>
          <a:xfrm>
            <a:off x="1022351" y="939064"/>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602567-B597-44AF-9AB4-CDD956368DCF}"/>
              </a:ext>
            </a:extLst>
          </p:cNvPr>
          <p:cNvSpPr>
            <a:spLocks noGrp="1"/>
          </p:cNvSpPr>
          <p:nvPr>
            <p:ph idx="1"/>
          </p:nvPr>
        </p:nvSpPr>
        <p:spPr>
          <a:xfrm>
            <a:off x="5138739" y="939064"/>
            <a:ext cx="6834722" cy="5252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FD942-53E4-498F-91E9-829D10DB7D64}"/>
              </a:ext>
            </a:extLst>
          </p:cNvPr>
          <p:cNvSpPr>
            <a:spLocks noGrp="1"/>
          </p:cNvSpPr>
          <p:nvPr>
            <p:ph type="body" sz="half" idx="2"/>
          </p:nvPr>
        </p:nvSpPr>
        <p:spPr>
          <a:xfrm>
            <a:off x="1022351" y="2539264"/>
            <a:ext cx="3932237" cy="36519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74CFA-8EB2-473C-ACE7-892FF872034E}"/>
              </a:ext>
            </a:extLst>
          </p:cNvPr>
          <p:cNvSpPr>
            <a:spLocks noGrp="1"/>
          </p:cNvSpPr>
          <p:nvPr>
            <p:ph type="dt" sz="half" idx="10"/>
          </p:nvPr>
        </p:nvSpPr>
        <p:spPr/>
        <p:txBody>
          <a:bodyPr/>
          <a:lstStyle/>
          <a:p>
            <a:fld id="{F1AFDB51-F4A0-42EF-B22E-2FEAFF88F574}" type="datetimeFigureOut">
              <a:rPr lang="en-US" smtClean="0"/>
              <a:t>9/15/2021</a:t>
            </a:fld>
            <a:endParaRPr lang="en-US"/>
          </a:p>
        </p:txBody>
      </p:sp>
      <p:sp>
        <p:nvSpPr>
          <p:cNvPr id="6" name="Footer Placeholder 5">
            <a:extLst>
              <a:ext uri="{FF2B5EF4-FFF2-40B4-BE49-F238E27FC236}">
                <a16:creationId xmlns:a16="http://schemas.microsoft.com/office/drawing/2014/main" id="{C620369A-AB4E-4BB4-A2FB-82EFF340A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CFDD5-0AE2-447D-B3B4-8033043159F7}"/>
              </a:ext>
            </a:extLst>
          </p:cNvPr>
          <p:cNvSpPr>
            <a:spLocks noGrp="1"/>
          </p:cNvSpPr>
          <p:nvPr>
            <p:ph type="sldNum" sz="quarter" idx="12"/>
          </p:nvPr>
        </p:nvSpPr>
        <p:spPr/>
        <p:txBody>
          <a:bodyPr/>
          <a:lstStyle/>
          <a:p>
            <a:fld id="{39A549D4-013D-429C-9B30-CC035506D3DE}" type="slidenum">
              <a:rPr lang="en-US" smtClean="0"/>
              <a:t>‹#›</a:t>
            </a:fld>
            <a:endParaRPr lang="en-US"/>
          </a:p>
        </p:txBody>
      </p:sp>
    </p:spTree>
    <p:extLst>
      <p:ext uri="{BB962C8B-B14F-4D97-AF65-F5344CB8AC3E}">
        <p14:creationId xmlns:p14="http://schemas.microsoft.com/office/powerpoint/2010/main" val="324233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3D3A-F68B-4A20-8251-D12485828FF9}"/>
              </a:ext>
            </a:extLst>
          </p:cNvPr>
          <p:cNvSpPr>
            <a:spLocks noGrp="1"/>
          </p:cNvSpPr>
          <p:nvPr>
            <p:ph type="title"/>
          </p:nvPr>
        </p:nvSpPr>
        <p:spPr>
          <a:xfrm>
            <a:off x="1022351" y="939064"/>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C94C1A-90D3-45E8-8F1A-EE4BC9725838}"/>
              </a:ext>
            </a:extLst>
          </p:cNvPr>
          <p:cNvSpPr>
            <a:spLocks noGrp="1"/>
          </p:cNvSpPr>
          <p:nvPr>
            <p:ph type="pic" idx="1"/>
          </p:nvPr>
        </p:nvSpPr>
        <p:spPr>
          <a:xfrm>
            <a:off x="5138739" y="939064"/>
            <a:ext cx="6834722"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D216D7-ABAC-45C0-A05E-EFDF865ED9EA}"/>
              </a:ext>
            </a:extLst>
          </p:cNvPr>
          <p:cNvSpPr>
            <a:spLocks noGrp="1"/>
          </p:cNvSpPr>
          <p:nvPr>
            <p:ph type="body" sz="half" idx="2"/>
          </p:nvPr>
        </p:nvSpPr>
        <p:spPr>
          <a:xfrm>
            <a:off x="1022351" y="253926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6FAE5-D224-470A-976E-465791422AAA}"/>
              </a:ext>
            </a:extLst>
          </p:cNvPr>
          <p:cNvSpPr>
            <a:spLocks noGrp="1"/>
          </p:cNvSpPr>
          <p:nvPr>
            <p:ph type="dt" sz="half" idx="10"/>
          </p:nvPr>
        </p:nvSpPr>
        <p:spPr/>
        <p:txBody>
          <a:bodyPr/>
          <a:lstStyle/>
          <a:p>
            <a:fld id="{F1AFDB51-F4A0-42EF-B22E-2FEAFF88F574}" type="datetimeFigureOut">
              <a:rPr lang="en-US" smtClean="0"/>
              <a:t>9/15/2021</a:t>
            </a:fld>
            <a:endParaRPr lang="en-US"/>
          </a:p>
        </p:txBody>
      </p:sp>
      <p:sp>
        <p:nvSpPr>
          <p:cNvPr id="6" name="Footer Placeholder 5">
            <a:extLst>
              <a:ext uri="{FF2B5EF4-FFF2-40B4-BE49-F238E27FC236}">
                <a16:creationId xmlns:a16="http://schemas.microsoft.com/office/drawing/2014/main" id="{5D311B96-D5E0-4DAC-ADBC-699406468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07BF47-AE4B-4012-90D3-F5E8211DFC83}"/>
              </a:ext>
            </a:extLst>
          </p:cNvPr>
          <p:cNvSpPr>
            <a:spLocks noGrp="1"/>
          </p:cNvSpPr>
          <p:nvPr>
            <p:ph type="sldNum" sz="quarter" idx="12"/>
          </p:nvPr>
        </p:nvSpPr>
        <p:spPr/>
        <p:txBody>
          <a:bodyPr/>
          <a:lstStyle/>
          <a:p>
            <a:fld id="{39A549D4-013D-429C-9B30-CC035506D3DE}" type="slidenum">
              <a:rPr lang="en-US" smtClean="0"/>
              <a:t>‹#›</a:t>
            </a:fld>
            <a:endParaRPr lang="en-US"/>
          </a:p>
        </p:txBody>
      </p:sp>
    </p:spTree>
    <p:extLst>
      <p:ext uri="{BB962C8B-B14F-4D97-AF65-F5344CB8AC3E}">
        <p14:creationId xmlns:p14="http://schemas.microsoft.com/office/powerpoint/2010/main" val="363219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pic>
        <p:nvPicPr>
          <p:cNvPr id="8" name="Picture 7" descr="A picture containing bird&#10;&#10;Description automatically generated">
            <a:extLst>
              <a:ext uri="{FF2B5EF4-FFF2-40B4-BE49-F238E27FC236}">
                <a16:creationId xmlns:a16="http://schemas.microsoft.com/office/drawing/2014/main" id="{F6B0C1C0-98E0-4335-BB18-5C87F634846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4547EB5-3EFD-40E9-B33D-161319F22668}"/>
              </a:ext>
            </a:extLst>
          </p:cNvPr>
          <p:cNvSpPr>
            <a:spLocks noGrp="1"/>
          </p:cNvSpPr>
          <p:nvPr>
            <p:ph type="title"/>
          </p:nvPr>
        </p:nvSpPr>
        <p:spPr>
          <a:xfrm>
            <a:off x="1035169" y="966158"/>
            <a:ext cx="10938295" cy="9420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8303E19-35C1-448B-8429-B34E2EF952BC}"/>
              </a:ext>
            </a:extLst>
          </p:cNvPr>
          <p:cNvSpPr>
            <a:spLocks noGrp="1"/>
          </p:cNvSpPr>
          <p:nvPr>
            <p:ph type="body" idx="1"/>
          </p:nvPr>
        </p:nvSpPr>
        <p:spPr>
          <a:xfrm>
            <a:off x="1035168" y="2087591"/>
            <a:ext cx="10938294" cy="408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E8A147-4060-413B-850E-B4D849381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1AFDB51-F4A0-42EF-B22E-2FEAFF88F574}" type="datetimeFigureOut">
              <a:rPr lang="en-US" smtClean="0"/>
              <a:t>9/15/2021</a:t>
            </a:fld>
            <a:endParaRPr lang="en-US"/>
          </a:p>
        </p:txBody>
      </p:sp>
      <p:sp>
        <p:nvSpPr>
          <p:cNvPr id="5" name="Footer Placeholder 4">
            <a:extLst>
              <a:ext uri="{FF2B5EF4-FFF2-40B4-BE49-F238E27FC236}">
                <a16:creationId xmlns:a16="http://schemas.microsoft.com/office/drawing/2014/main" id="{14D8C201-41CD-4BB0-B39C-C5CEB28EA17B}"/>
              </a:ext>
            </a:extLst>
          </p:cNvPr>
          <p:cNvSpPr>
            <a:spLocks noGrp="1"/>
          </p:cNvSpPr>
          <p:nvPr>
            <p:ph type="ftr" sz="quarter" idx="3"/>
          </p:nvPr>
        </p:nvSpPr>
        <p:spPr>
          <a:xfrm>
            <a:off x="4038600" y="6356350"/>
            <a:ext cx="560573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72C8D020-3C22-493F-BF6A-C430A7E0975D}"/>
              </a:ext>
            </a:extLst>
          </p:cNvPr>
          <p:cNvSpPr>
            <a:spLocks noGrp="1"/>
          </p:cNvSpPr>
          <p:nvPr>
            <p:ph type="sldNum" sz="quarter" idx="4"/>
          </p:nvPr>
        </p:nvSpPr>
        <p:spPr>
          <a:xfrm>
            <a:off x="9825486" y="6350852"/>
            <a:ext cx="2147975"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9A549D4-013D-429C-9B30-CC035506D3DE}" type="slidenum">
              <a:rPr lang="en-US" smtClean="0"/>
              <a:t>‹#›</a:t>
            </a:fld>
            <a:endParaRPr lang="en-US"/>
          </a:p>
        </p:txBody>
      </p:sp>
      <p:pic>
        <p:nvPicPr>
          <p:cNvPr id="10" name="Picture 9">
            <a:extLst>
              <a:ext uri="{FF2B5EF4-FFF2-40B4-BE49-F238E27FC236}">
                <a16:creationId xmlns:a16="http://schemas.microsoft.com/office/drawing/2014/main" id="{AEFF55C1-86B0-49C6-A362-79F79209BDCD}"/>
              </a:ext>
            </a:extLst>
          </p:cNvPr>
          <p:cNvPicPr>
            <a:picLocks noChangeAspect="1"/>
          </p:cNvPicPr>
          <p:nvPr/>
        </p:nvPicPr>
        <p:blipFill>
          <a:blip r:embed="rId15">
            <a:alphaModFix amt="30000"/>
            <a:extLst>
              <a:ext uri="{28A0092B-C50C-407E-A947-70E740481C1C}">
                <a14:useLocalDpi xmlns:a14="http://schemas.microsoft.com/office/drawing/2010/main" val="0"/>
              </a:ext>
            </a:extLst>
          </a:blip>
          <a:stretch>
            <a:fillRect/>
          </a:stretch>
        </p:blipFill>
        <p:spPr>
          <a:xfrm>
            <a:off x="9219718" y="285121"/>
            <a:ext cx="2830215" cy="355122"/>
          </a:xfrm>
          <a:prstGeom prst="rect">
            <a:avLst/>
          </a:prstGeom>
        </p:spPr>
      </p:pic>
      <p:pic>
        <p:nvPicPr>
          <p:cNvPr id="14" name="Picture 13">
            <a:extLst>
              <a:ext uri="{FF2B5EF4-FFF2-40B4-BE49-F238E27FC236}">
                <a16:creationId xmlns:a16="http://schemas.microsoft.com/office/drawing/2014/main" id="{0257D1D3-04A1-4A0E-A7A0-7CA0017DAFB4}"/>
              </a:ext>
              <a:ext uri="{C183D7F6-B498-43B3-948B-1728B52AA6E4}">
                <adec:decorative xmlns:adec="http://schemas.microsoft.com/office/drawing/2017/decorative" val="1"/>
              </a:ext>
            </a:extLst>
          </p:cNvPr>
          <p:cNvPicPr>
            <a:picLocks noChangeAspect="1"/>
          </p:cNvPicPr>
          <p:nvPr/>
        </p:nvPicPr>
        <p:blipFill>
          <a:blip r:embed="rId16">
            <a:alphaModFix amt="30000"/>
            <a:extLst>
              <a:ext uri="{28A0092B-C50C-407E-A947-70E740481C1C}">
                <a14:useLocalDpi xmlns:a14="http://schemas.microsoft.com/office/drawing/2010/main" val="0"/>
              </a:ext>
            </a:extLst>
          </a:blip>
          <a:stretch>
            <a:fillRect/>
          </a:stretch>
        </p:blipFill>
        <p:spPr>
          <a:xfrm>
            <a:off x="1302753" y="201168"/>
            <a:ext cx="1328816" cy="548640"/>
          </a:xfrm>
          <a:prstGeom prst="rect">
            <a:avLst/>
          </a:prstGeom>
        </p:spPr>
      </p:pic>
    </p:spTree>
    <p:extLst>
      <p:ext uri="{BB962C8B-B14F-4D97-AF65-F5344CB8AC3E}">
        <p14:creationId xmlns:p14="http://schemas.microsoft.com/office/powerpoint/2010/main" val="282068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F5F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F5F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F5F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F5F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4.xml"/><Relationship Id="rId4" Type="http://schemas.openxmlformats.org/officeDocument/2006/relationships/image" Target="../media/image180.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0.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8.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9.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FFCF-5F9B-4A6F-AC75-7D2D9568C12F}"/>
              </a:ext>
            </a:extLst>
          </p:cNvPr>
          <p:cNvSpPr>
            <a:spLocks noGrp="1"/>
          </p:cNvSpPr>
          <p:nvPr>
            <p:ph type="ctrTitle"/>
          </p:nvPr>
        </p:nvSpPr>
        <p:spPr/>
        <p:txBody>
          <a:bodyPr>
            <a:noAutofit/>
          </a:bodyPr>
          <a:lstStyle/>
          <a:p>
            <a:r>
              <a:rPr lang="en-US" altLang="en-US" sz="4400"/>
              <a:t>Fan Laws: An Introduction to Their Application</a:t>
            </a:r>
            <a:endParaRPr lang="en-US" sz="4400" dirty="0"/>
          </a:p>
        </p:txBody>
      </p:sp>
      <p:sp>
        <p:nvSpPr>
          <p:cNvPr id="9" name="Subtitle 8">
            <a:extLst>
              <a:ext uri="{FF2B5EF4-FFF2-40B4-BE49-F238E27FC236}">
                <a16:creationId xmlns:a16="http://schemas.microsoft.com/office/drawing/2014/main" id="{DFF23CCA-D9AF-4205-A3D7-7E020F8233E3}"/>
              </a:ext>
            </a:extLst>
          </p:cNvPr>
          <p:cNvSpPr>
            <a:spLocks noGrp="1"/>
          </p:cNvSpPr>
          <p:nvPr>
            <p:ph type="subTitle" idx="1"/>
          </p:nvPr>
        </p:nvSpPr>
        <p:spPr>
          <a:xfrm>
            <a:off x="0" y="5664200"/>
            <a:ext cx="12192000" cy="508000"/>
          </a:xfrm>
        </p:spPr>
        <p:txBody>
          <a:bodyPr anchor="t">
            <a:normAutofit/>
          </a:bodyPr>
          <a:lstStyle/>
          <a:p>
            <a:r>
              <a:rPr lang="en-US"/>
              <a:t>AMCA &amp; O’Dell Associates Education Series | Session 1| September 16, 2021</a:t>
            </a:r>
            <a:endParaRPr lang="en-US" dirty="0"/>
          </a:p>
        </p:txBody>
      </p:sp>
    </p:spTree>
    <p:extLst>
      <p:ext uri="{BB962C8B-B14F-4D97-AF65-F5344CB8AC3E}">
        <p14:creationId xmlns:p14="http://schemas.microsoft.com/office/powerpoint/2010/main" val="82682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A26E-0988-4B94-AC1D-5F71B19C88A3}"/>
              </a:ext>
            </a:extLst>
          </p:cNvPr>
          <p:cNvSpPr>
            <a:spLocks noGrp="1"/>
          </p:cNvSpPr>
          <p:nvPr>
            <p:ph type="title"/>
          </p:nvPr>
        </p:nvSpPr>
        <p:spPr/>
        <p:txBody>
          <a:bodyPr anchor="t"/>
          <a:lstStyle/>
          <a:p>
            <a:r>
              <a:rPr lang="en-US"/>
              <a:t>Fan Law Topics</a:t>
            </a:r>
            <a:endParaRPr lang="en-US" dirty="0"/>
          </a:p>
        </p:txBody>
      </p:sp>
      <p:sp>
        <p:nvSpPr>
          <p:cNvPr id="3" name="Content Placeholder 2">
            <a:extLst>
              <a:ext uri="{FF2B5EF4-FFF2-40B4-BE49-F238E27FC236}">
                <a16:creationId xmlns:a16="http://schemas.microsoft.com/office/drawing/2014/main" id="{19F11B36-88AD-4897-959E-D95F584B648A}"/>
              </a:ext>
            </a:extLst>
          </p:cNvPr>
          <p:cNvSpPr>
            <a:spLocks noGrp="1"/>
          </p:cNvSpPr>
          <p:nvPr>
            <p:ph idx="1"/>
          </p:nvPr>
        </p:nvSpPr>
        <p:spPr>
          <a:xfrm>
            <a:off x="1035169" y="1908203"/>
            <a:ext cx="10515600" cy="4351338"/>
          </a:xfrm>
        </p:spPr>
        <p:txBody>
          <a:bodyPr>
            <a:normAutofit/>
          </a:bodyPr>
          <a:lstStyle/>
          <a:p>
            <a:r>
              <a:rPr lang="en-US"/>
              <a:t>Fan Ratings and Fan Testing</a:t>
            </a:r>
          </a:p>
          <a:p>
            <a:r>
              <a:rPr lang="en-US"/>
              <a:t>Variables in fan testing</a:t>
            </a:r>
          </a:p>
          <a:p>
            <a:r>
              <a:rPr lang="en-US"/>
              <a:t>Introduction of the fan laws</a:t>
            </a:r>
          </a:p>
          <a:p>
            <a:r>
              <a:rPr lang="en-US"/>
              <a:t>Development of fan curve</a:t>
            </a:r>
          </a:p>
          <a:p>
            <a:r>
              <a:rPr lang="en-US"/>
              <a:t>Application of the fan laws for developing fan ratings</a:t>
            </a:r>
            <a:endParaRPr lang="en-US" dirty="0"/>
          </a:p>
        </p:txBody>
      </p:sp>
    </p:spTree>
    <p:extLst>
      <p:ext uri="{BB962C8B-B14F-4D97-AF65-F5344CB8AC3E}">
        <p14:creationId xmlns:p14="http://schemas.microsoft.com/office/powerpoint/2010/main" val="10957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369956-D377-4D50-90F3-DD46A90C341C}"/>
              </a:ext>
            </a:extLst>
          </p:cNvPr>
          <p:cNvSpPr>
            <a:spLocks noGrp="1"/>
          </p:cNvSpPr>
          <p:nvPr>
            <p:ph type="title"/>
          </p:nvPr>
        </p:nvSpPr>
        <p:spPr>
          <a:xfrm>
            <a:off x="1035169" y="966159"/>
            <a:ext cx="10938295" cy="741352"/>
          </a:xfrm>
        </p:spPr>
        <p:txBody>
          <a:bodyPr anchor="t">
            <a:normAutofit/>
          </a:bodyPr>
          <a:lstStyle/>
          <a:p>
            <a:r>
              <a:rPr lang="en-US"/>
              <a:t>Fan Ratings</a:t>
            </a:r>
            <a:endParaRPr lang="en-US" dirty="0"/>
          </a:p>
        </p:txBody>
      </p:sp>
      <p:sp>
        <p:nvSpPr>
          <p:cNvPr id="6" name="Text Placeholder 5">
            <a:extLst>
              <a:ext uri="{FF2B5EF4-FFF2-40B4-BE49-F238E27FC236}">
                <a16:creationId xmlns:a16="http://schemas.microsoft.com/office/drawing/2014/main" id="{1DEB303F-14D3-49F6-B289-D535B30278A6}"/>
              </a:ext>
            </a:extLst>
          </p:cNvPr>
          <p:cNvSpPr>
            <a:spLocks noGrp="1"/>
          </p:cNvSpPr>
          <p:nvPr>
            <p:ph sz="half" idx="1"/>
          </p:nvPr>
        </p:nvSpPr>
        <p:spPr>
          <a:xfrm>
            <a:off x="1035169" y="1717036"/>
            <a:ext cx="7261106" cy="5007614"/>
          </a:xfrm>
        </p:spPr>
        <p:txBody>
          <a:bodyPr>
            <a:normAutofit fontScale="85000" lnSpcReduction="20000"/>
          </a:bodyPr>
          <a:lstStyle/>
          <a:p>
            <a:pPr>
              <a:spcAft>
                <a:spcPts val="600"/>
              </a:spcAft>
            </a:pPr>
            <a:r>
              <a:rPr lang="en-US" b="1"/>
              <a:t>FAN</a:t>
            </a:r>
            <a:r>
              <a:rPr lang="en-US"/>
              <a:t> – A device that uses a power-driven rotating impeller to move air or gas</a:t>
            </a:r>
          </a:p>
          <a:p>
            <a:r>
              <a:rPr lang="en-US"/>
              <a:t>Fan Aerodynamic Performance Ratings</a:t>
            </a:r>
          </a:p>
          <a:p>
            <a:pPr lvl="1">
              <a:spcBef>
                <a:spcPts val="1000"/>
              </a:spcBef>
            </a:pPr>
            <a:r>
              <a:rPr lang="en-US"/>
              <a:t>Airflow </a:t>
            </a:r>
          </a:p>
          <a:p>
            <a:pPr lvl="1">
              <a:spcBef>
                <a:spcPts val="1000"/>
              </a:spcBef>
            </a:pPr>
            <a:r>
              <a:rPr lang="en-US"/>
              <a:t>Pressure (total or static)</a:t>
            </a:r>
          </a:p>
          <a:p>
            <a:pPr lvl="1">
              <a:spcBef>
                <a:spcPts val="1000"/>
              </a:spcBef>
            </a:pPr>
            <a:r>
              <a:rPr lang="en-US"/>
              <a:t>Power</a:t>
            </a:r>
          </a:p>
          <a:p>
            <a:pPr lvl="1">
              <a:spcBef>
                <a:spcPts val="1000"/>
              </a:spcBef>
            </a:pPr>
            <a:r>
              <a:rPr lang="en-US"/>
              <a:t>Speed</a:t>
            </a:r>
          </a:p>
          <a:p>
            <a:r>
              <a:rPr lang="en-US"/>
              <a:t>AMCA currently has over 300 companies with certified ratings for “Air Performance”</a:t>
            </a:r>
          </a:p>
          <a:p>
            <a:pPr lvl="1">
              <a:spcBef>
                <a:spcPts val="1000"/>
              </a:spcBef>
            </a:pPr>
            <a:r>
              <a:rPr lang="en-US"/>
              <a:t>Thousands of catalogs and air performance ratings</a:t>
            </a:r>
          </a:p>
          <a:p>
            <a:pPr lvl="1">
              <a:spcBef>
                <a:spcPts val="1000"/>
              </a:spcBef>
              <a:spcAft>
                <a:spcPts val="600"/>
              </a:spcAft>
            </a:pPr>
            <a:r>
              <a:rPr lang="en-US"/>
              <a:t>AMCA confirms calculations for products that comply with its Certified Ratings Program (CRP)</a:t>
            </a:r>
          </a:p>
          <a:p>
            <a:pPr>
              <a:spcAft>
                <a:spcPts val="600"/>
              </a:spcAft>
            </a:pPr>
            <a:r>
              <a:rPr lang="en-US"/>
              <a:t>The Fan Laws are used to calculate fan performance ratings</a:t>
            </a:r>
            <a:endParaRPr lang="en-US" dirty="0"/>
          </a:p>
        </p:txBody>
      </p:sp>
      <p:pic>
        <p:nvPicPr>
          <p:cNvPr id="8" name="Content Placeholder 7">
            <a:extLst>
              <a:ext uri="{FF2B5EF4-FFF2-40B4-BE49-F238E27FC236}">
                <a16:creationId xmlns:a16="http://schemas.microsoft.com/office/drawing/2014/main" id="{4F9BCF28-DE2C-4EB3-902B-106752E6D42B}"/>
              </a:ext>
            </a:extLst>
          </p:cNvPr>
          <p:cNvPicPr>
            <a:picLocks noGrp="1" noChangeAspect="1"/>
          </p:cNvPicPr>
          <p:nvPr>
            <p:ph sz="half" idx="2"/>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a:xfrm>
            <a:off x="8405098" y="2079221"/>
            <a:ext cx="3568366" cy="2950468"/>
          </a:xfrm>
          <a:noFill/>
        </p:spPr>
      </p:pic>
    </p:spTree>
    <p:extLst>
      <p:ext uri="{BB962C8B-B14F-4D97-AF65-F5344CB8AC3E}">
        <p14:creationId xmlns:p14="http://schemas.microsoft.com/office/powerpoint/2010/main" val="404178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1D2DB6-F2D5-478D-8BB5-9D7061EB3585}"/>
              </a:ext>
            </a:extLst>
          </p:cNvPr>
          <p:cNvSpPr>
            <a:spLocks noGrp="1"/>
          </p:cNvSpPr>
          <p:nvPr>
            <p:ph type="title"/>
          </p:nvPr>
        </p:nvSpPr>
        <p:spPr/>
        <p:txBody>
          <a:bodyPr anchor="t">
            <a:normAutofit/>
          </a:bodyPr>
          <a:lstStyle/>
          <a:p>
            <a:r>
              <a:rPr lang="en-US"/>
              <a:t>The Fan Performance Rating and Curve</a:t>
            </a:r>
            <a:endParaRPr lang="en-US" dirty="0"/>
          </a:p>
        </p:txBody>
      </p:sp>
      <p:sp>
        <p:nvSpPr>
          <p:cNvPr id="5" name="Content Placeholder 4">
            <a:extLst>
              <a:ext uri="{FF2B5EF4-FFF2-40B4-BE49-F238E27FC236}">
                <a16:creationId xmlns:a16="http://schemas.microsoft.com/office/drawing/2014/main" id="{EA851E78-2A3E-4B3B-BA0E-4F23CB90E660}"/>
              </a:ext>
            </a:extLst>
          </p:cNvPr>
          <p:cNvSpPr>
            <a:spLocks noGrp="1"/>
          </p:cNvSpPr>
          <p:nvPr>
            <p:ph idx="1"/>
          </p:nvPr>
        </p:nvSpPr>
        <p:spPr>
          <a:xfrm>
            <a:off x="1035168" y="1725931"/>
            <a:ext cx="10938294" cy="925829"/>
          </a:xfrm>
        </p:spPr>
        <p:txBody>
          <a:bodyPr>
            <a:normAutofit fontScale="85000" lnSpcReduction="20000"/>
          </a:bodyPr>
          <a:lstStyle/>
          <a:p>
            <a:r>
              <a:rPr lang="en-US"/>
              <a:t>Fan Performance Rating is the pressure rise (total or static) and the volume airflow rate generated by a fan, and its power consumption at any given point of operation.   Each point on this curve is a rating point.</a:t>
            </a:r>
            <a:endParaRPr lang="en-US" dirty="0"/>
          </a:p>
        </p:txBody>
      </p:sp>
      <p:pic>
        <p:nvPicPr>
          <p:cNvPr id="19" name="Performance Curve Final">
            <a:extLst>
              <a:ext uri="{FF2B5EF4-FFF2-40B4-BE49-F238E27FC236}">
                <a16:creationId xmlns:a16="http://schemas.microsoft.com/office/drawing/2014/main" id="{09D94E40-0138-41B8-A52D-35EC52A283C5}"/>
              </a:ext>
            </a:extLst>
          </p:cNvPr>
          <p:cNvPicPr>
            <a:picLocks noChangeAspect="1"/>
          </p:cNvPicPr>
          <p:nvPr/>
        </p:nvPicPr>
        <p:blipFill>
          <a:blip r:embed="rId3"/>
          <a:stretch>
            <a:fillRect/>
          </a:stretch>
        </p:blipFill>
        <p:spPr>
          <a:xfrm>
            <a:off x="1724250" y="2628900"/>
            <a:ext cx="9832417" cy="3901604"/>
          </a:xfrm>
          <a:prstGeom prst="rect">
            <a:avLst/>
          </a:prstGeom>
        </p:spPr>
      </p:pic>
    </p:spTree>
    <p:extLst>
      <p:ext uri="{BB962C8B-B14F-4D97-AF65-F5344CB8AC3E}">
        <p14:creationId xmlns:p14="http://schemas.microsoft.com/office/powerpoint/2010/main" val="105271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369956-D377-4D50-90F3-DD46A90C341C}"/>
              </a:ext>
            </a:extLst>
          </p:cNvPr>
          <p:cNvSpPr>
            <a:spLocks noGrp="1"/>
          </p:cNvSpPr>
          <p:nvPr>
            <p:ph type="title"/>
          </p:nvPr>
        </p:nvSpPr>
        <p:spPr/>
        <p:txBody>
          <a:bodyPr anchor="ctr">
            <a:normAutofit/>
          </a:bodyPr>
          <a:lstStyle/>
          <a:p>
            <a:r>
              <a:rPr lang="en-US"/>
              <a:t>Fan Testing</a:t>
            </a:r>
            <a:endParaRPr lang="en-US" dirty="0"/>
          </a:p>
        </p:txBody>
      </p:sp>
      <p:pic>
        <p:nvPicPr>
          <p:cNvPr id="8" name="Content Placeholder 7">
            <a:extLst>
              <a:ext uri="{FF2B5EF4-FFF2-40B4-BE49-F238E27FC236}">
                <a16:creationId xmlns:a16="http://schemas.microsoft.com/office/drawing/2014/main" id="{4F9BCF28-DE2C-4EB3-902B-106752E6D42B}"/>
              </a:ext>
            </a:extLst>
          </p:cNvPr>
          <p:cNvPicPr>
            <a:picLocks noGrp="1" noChangeAspect="1"/>
          </p:cNvPicPr>
          <p:nvPr>
            <p:ph sz="half" idx="1"/>
          </p:nvPr>
        </p:nvPicPr>
        <p:blipFill rotWithShape="1">
          <a:blip r:embed="rId2"/>
          <a:stretch/>
        </p:blipFill>
        <p:spPr>
          <a:xfrm>
            <a:off x="1282310" y="1990725"/>
            <a:ext cx="4769630" cy="4186238"/>
          </a:xfrm>
          <a:noFill/>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1DEB303F-14D3-49F6-B289-D535B30278A6}"/>
              </a:ext>
            </a:extLst>
          </p:cNvPr>
          <p:cNvSpPr>
            <a:spLocks noGrp="1"/>
          </p:cNvSpPr>
          <p:nvPr>
            <p:ph sz="half" idx="2"/>
          </p:nvPr>
        </p:nvSpPr>
        <p:spPr>
          <a:xfrm>
            <a:off x="6715663" y="1908203"/>
            <a:ext cx="5257801" cy="4778347"/>
          </a:xfrm>
        </p:spPr>
        <p:txBody>
          <a:bodyPr>
            <a:normAutofit/>
          </a:bodyPr>
          <a:lstStyle/>
          <a:p>
            <a:pPr>
              <a:spcAft>
                <a:spcPts val="600"/>
              </a:spcAft>
            </a:pPr>
            <a:r>
              <a:rPr lang="en-US" dirty="0"/>
              <a:t>Aerodynamic performance is determined by a test.</a:t>
            </a:r>
          </a:p>
          <a:p>
            <a:r>
              <a:rPr lang="en-US" dirty="0"/>
              <a:t>The air performance rating of a fan or a series of similar fans are developed from tests conducted in accordance with ANSI/AMCA 210, ISO 5801, or other testing standards recognized in AMCA 111, using the same standardized airways.</a:t>
            </a:r>
          </a:p>
          <a:p>
            <a:endParaRPr lang="en-US" dirty="0"/>
          </a:p>
        </p:txBody>
      </p:sp>
      <p:sp>
        <p:nvSpPr>
          <p:cNvPr id="2" name="TextBox 1">
            <a:extLst>
              <a:ext uri="{FF2B5EF4-FFF2-40B4-BE49-F238E27FC236}">
                <a16:creationId xmlns:a16="http://schemas.microsoft.com/office/drawing/2014/main" id="{1FA44FD8-4526-4A4D-AA0B-6F4334DB99FF}"/>
              </a:ext>
            </a:extLst>
          </p:cNvPr>
          <p:cNvSpPr txBox="1"/>
          <p:nvPr/>
        </p:nvSpPr>
        <p:spPr>
          <a:xfrm>
            <a:off x="1120140" y="6149341"/>
            <a:ext cx="3394710" cy="369332"/>
          </a:xfrm>
          <a:prstGeom prst="rect">
            <a:avLst/>
          </a:prstGeom>
          <a:noFill/>
        </p:spPr>
        <p:txBody>
          <a:bodyPr wrap="square" rtlCol="0">
            <a:spAutoFit/>
          </a:bodyPr>
          <a:lstStyle/>
          <a:p>
            <a:r>
              <a:rPr lang="en-US" dirty="0"/>
              <a:t>Source: AMCA Laboratory</a:t>
            </a:r>
          </a:p>
        </p:txBody>
      </p:sp>
    </p:spTree>
    <p:extLst>
      <p:ext uri="{BB962C8B-B14F-4D97-AF65-F5344CB8AC3E}">
        <p14:creationId xmlns:p14="http://schemas.microsoft.com/office/powerpoint/2010/main" val="412892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descr="210-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2037102" y="4025399"/>
            <a:ext cx="313806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9"/>
          <p:cNvSpPr>
            <a:spLocks noGrp="1"/>
          </p:cNvSpPr>
          <p:nvPr>
            <p:ph sz="half" idx="1"/>
          </p:nvPr>
        </p:nvSpPr>
        <p:spPr>
          <a:xfrm>
            <a:off x="1035169" y="1825625"/>
            <a:ext cx="5815064" cy="2011680"/>
          </a:xfrm>
        </p:spPr>
        <p:txBody>
          <a:bodyPr>
            <a:normAutofit/>
          </a:bodyPr>
          <a:lstStyle/>
          <a:p>
            <a:r>
              <a:rPr lang="en-US" sz="2400" b="1" dirty="0"/>
              <a:t>The Aerodynamic Performance Test</a:t>
            </a:r>
          </a:p>
          <a:p>
            <a:pPr lvl="1">
              <a:spcBef>
                <a:spcPts val="1000"/>
              </a:spcBef>
            </a:pPr>
            <a:r>
              <a:rPr lang="en-US" sz="2400" dirty="0"/>
              <a:t>AMCA Standard 210 - "Laboratory Methods of Testing Fans for Certified Aerodynamic Performance Rating“</a:t>
            </a:r>
          </a:p>
        </p:txBody>
      </p:sp>
      <p:sp>
        <p:nvSpPr>
          <p:cNvPr id="88066" name="Rectangle 2"/>
          <p:cNvSpPr>
            <a:spLocks noGrp="1" noRot="1" noChangeArrowheads="1"/>
          </p:cNvSpPr>
          <p:nvPr>
            <p:ph type="title"/>
          </p:nvPr>
        </p:nvSpPr>
        <p:spPr/>
        <p:txBody>
          <a:bodyPr/>
          <a:lstStyle/>
          <a:p>
            <a:r>
              <a:rPr lang="en-US"/>
              <a:t>Fan Performance Test Standards</a:t>
            </a:r>
            <a:endParaRPr lang="en-US" dirty="0"/>
          </a:p>
        </p:txBody>
      </p:sp>
      <p:grpSp>
        <p:nvGrpSpPr>
          <p:cNvPr id="8" name="Group 7">
            <a:extLst>
              <a:ext uri="{FF2B5EF4-FFF2-40B4-BE49-F238E27FC236}">
                <a16:creationId xmlns:a16="http://schemas.microsoft.com/office/drawing/2014/main" id="{6E8627D6-637D-451A-9834-E13C06EAAB18}"/>
              </a:ext>
            </a:extLst>
          </p:cNvPr>
          <p:cNvGrpSpPr/>
          <p:nvPr/>
        </p:nvGrpSpPr>
        <p:grpSpPr>
          <a:xfrm>
            <a:off x="6940794" y="1825625"/>
            <a:ext cx="4900686" cy="4780916"/>
            <a:chOff x="6426444" y="1825625"/>
            <a:chExt cx="4900686" cy="4780916"/>
          </a:xfrm>
        </p:grpSpPr>
        <p:pic>
          <p:nvPicPr>
            <p:cNvPr id="2" name="Picture 1">
              <a:extLst>
                <a:ext uri="{FF2B5EF4-FFF2-40B4-BE49-F238E27FC236}">
                  <a16:creationId xmlns:a16="http://schemas.microsoft.com/office/drawing/2014/main" id="{1A1D2812-1561-4952-A11B-1DE30FC0CC82}"/>
                </a:ext>
              </a:extLst>
            </p:cNvPr>
            <p:cNvPicPr>
              <a:picLocks noChangeAspect="1"/>
            </p:cNvPicPr>
            <p:nvPr/>
          </p:nvPicPr>
          <p:blipFill>
            <a:blip r:embed="rId4">
              <a:clrChange>
                <a:clrFrom>
                  <a:srgbClr val="E6F0E6"/>
                </a:clrFrom>
                <a:clrTo>
                  <a:srgbClr val="E6F0E6">
                    <a:alpha val="0"/>
                  </a:srgbClr>
                </a:clrTo>
              </a:clrChange>
            </a:blip>
            <a:stretch>
              <a:fillRect/>
            </a:stretch>
          </p:blipFill>
          <p:spPr>
            <a:xfrm>
              <a:off x="6426444" y="1825625"/>
              <a:ext cx="4810125" cy="3436510"/>
            </a:xfrm>
            <a:prstGeom prst="rect">
              <a:avLst/>
            </a:prstGeom>
          </p:spPr>
        </p:pic>
        <p:pic>
          <p:nvPicPr>
            <p:cNvPr id="6" name="Picture 5"/>
            <p:cNvPicPr>
              <a:picLocks noChangeAspect="1"/>
            </p:cNvPicPr>
            <p:nvPr/>
          </p:nvPicPr>
          <p:blipFill>
            <a:blip r:embed="rId5">
              <a:clrChange>
                <a:clrFrom>
                  <a:srgbClr val="E6F0E6"/>
                </a:clrFrom>
                <a:clrTo>
                  <a:srgbClr val="E6F0E6">
                    <a:alpha val="0"/>
                  </a:srgbClr>
                </a:clrTo>
              </a:clrChange>
              <a:extLst>
                <a:ext uri="{28A0092B-C50C-407E-A947-70E740481C1C}">
                  <a14:useLocalDpi xmlns:a14="http://schemas.microsoft.com/office/drawing/2010/main" val="0"/>
                </a:ext>
              </a:extLst>
            </a:blip>
            <a:stretch>
              <a:fillRect/>
            </a:stretch>
          </p:blipFill>
          <p:spPr>
            <a:xfrm>
              <a:off x="8012430" y="3129777"/>
              <a:ext cx="3314700" cy="3476764"/>
            </a:xfrm>
            <a:prstGeom prst="rect">
              <a:avLst/>
            </a:prstGeom>
          </p:spPr>
        </p:pic>
      </p:grpSp>
    </p:spTree>
    <p:extLst>
      <p:ext uri="{BB962C8B-B14F-4D97-AF65-F5344CB8AC3E}">
        <p14:creationId xmlns:p14="http://schemas.microsoft.com/office/powerpoint/2010/main" val="43581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82566" y="1828799"/>
            <a:ext cx="5711934" cy="4962525"/>
          </a:xfrm>
        </p:spPr>
        <p:txBody>
          <a:bodyPr>
            <a:normAutofit fontScale="85000" lnSpcReduction="20000"/>
          </a:bodyPr>
          <a:lstStyle/>
          <a:p>
            <a:pPr>
              <a:spcAft>
                <a:spcPts val="600"/>
              </a:spcAft>
            </a:pPr>
            <a:r>
              <a:rPr lang="en-US" b="1"/>
              <a:t>Test Equipment</a:t>
            </a:r>
          </a:p>
          <a:p>
            <a:pPr lvl="1"/>
            <a:r>
              <a:rPr lang="en-US"/>
              <a:t>Measure Flow (indirectly)</a:t>
            </a:r>
          </a:p>
          <a:p>
            <a:pPr lvl="2"/>
            <a:r>
              <a:rPr lang="en-US"/>
              <a:t>Pitot tube traverse</a:t>
            </a:r>
          </a:p>
          <a:p>
            <a:pPr lvl="2"/>
            <a:r>
              <a:rPr lang="en-US"/>
              <a:t>Flow Nozzle</a:t>
            </a:r>
          </a:p>
          <a:p>
            <a:pPr lvl="2">
              <a:spcAft>
                <a:spcPts val="600"/>
              </a:spcAft>
            </a:pPr>
            <a:r>
              <a:rPr lang="en-US"/>
              <a:t>Flow Measurement Station</a:t>
            </a:r>
          </a:p>
          <a:p>
            <a:pPr lvl="1"/>
            <a:r>
              <a:rPr lang="en-US"/>
              <a:t>Measure Fan Pressure</a:t>
            </a:r>
          </a:p>
          <a:p>
            <a:pPr lvl="2"/>
            <a:r>
              <a:rPr lang="en-US"/>
              <a:t>Inlet Pressure</a:t>
            </a:r>
          </a:p>
          <a:p>
            <a:pPr lvl="2">
              <a:spcAft>
                <a:spcPts val="600"/>
              </a:spcAft>
            </a:pPr>
            <a:r>
              <a:rPr lang="en-US"/>
              <a:t>Outlet Pressure</a:t>
            </a:r>
          </a:p>
          <a:p>
            <a:pPr lvl="1">
              <a:spcAft>
                <a:spcPts val="600"/>
              </a:spcAft>
            </a:pPr>
            <a:r>
              <a:rPr lang="en-US"/>
              <a:t>Measure Fan Power</a:t>
            </a:r>
          </a:p>
          <a:p>
            <a:pPr lvl="1">
              <a:spcAft>
                <a:spcPts val="600"/>
              </a:spcAft>
            </a:pPr>
            <a:r>
              <a:rPr lang="en-US"/>
              <a:t>Measure Fan Speed</a:t>
            </a:r>
          </a:p>
          <a:p>
            <a:pPr lvl="1"/>
            <a:r>
              <a:rPr lang="en-US"/>
              <a:t>Measure Air Parameters </a:t>
            </a:r>
          </a:p>
          <a:p>
            <a:pPr lvl="2"/>
            <a:r>
              <a:rPr lang="en-US"/>
              <a:t>Dry Bulb Temp.</a:t>
            </a:r>
          </a:p>
          <a:p>
            <a:pPr lvl="2"/>
            <a:r>
              <a:rPr lang="en-US"/>
              <a:t>Wet Bulb Temp.</a:t>
            </a:r>
          </a:p>
          <a:p>
            <a:pPr lvl="2"/>
            <a:r>
              <a:rPr lang="en-US"/>
              <a:t>Barometric Pressure </a:t>
            </a:r>
          </a:p>
          <a:p>
            <a:pPr lvl="2"/>
            <a:r>
              <a:rPr lang="en-US"/>
              <a:t>System Air Temp</a:t>
            </a:r>
            <a:endParaRPr lang="en-US" dirty="0"/>
          </a:p>
        </p:txBody>
      </p:sp>
      <p:graphicFrame>
        <p:nvGraphicFramePr>
          <p:cNvPr id="9" name="Content Placeholder 8"/>
          <p:cNvGraphicFramePr>
            <a:graphicFrameLocks noGrp="1" noChangeAspect="1"/>
          </p:cNvGraphicFramePr>
          <p:nvPr>
            <p:ph sz="half" idx="2"/>
          </p:nvPr>
        </p:nvGraphicFramePr>
        <p:xfrm>
          <a:off x="7281863" y="1998663"/>
          <a:ext cx="1843087" cy="3865562"/>
        </p:xfrm>
        <a:graphic>
          <a:graphicData uri="http://schemas.openxmlformats.org/presentationml/2006/ole">
            <mc:AlternateContent xmlns:mc="http://schemas.openxmlformats.org/markup-compatibility/2006">
              <mc:Choice xmlns:v="urn:schemas-microsoft-com:vml" Requires="v">
                <p:oleObj r:id="rId3" imgW="1952898" imgH="4095238" progId="">
                  <p:embed/>
                </p:oleObj>
              </mc:Choice>
              <mc:Fallback>
                <p:oleObj r:id="rId3" imgW="1952898" imgH="4095238" progId="">
                  <p:embed/>
                  <p:pic>
                    <p:nvPicPr>
                      <p:cNvPr id="9" name="Content Placeholder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863" y="1998663"/>
                        <a:ext cx="1843087" cy="3865562"/>
                      </a:xfrm>
                      <a:prstGeom prst="rect">
                        <a:avLst/>
                      </a:prstGeom>
                      <a:noFill/>
                      <a:ln>
                        <a:noFill/>
                      </a:ln>
                      <a:effectLst/>
                    </p:spPr>
                  </p:pic>
                </p:oleObj>
              </mc:Fallback>
            </mc:AlternateContent>
          </a:graphicData>
        </a:graphic>
      </p:graphicFrame>
      <p:graphicFrame>
        <p:nvGraphicFramePr>
          <p:cNvPr id="10" name="Content Placeholder 9"/>
          <p:cNvGraphicFramePr>
            <a:graphicFrameLocks noGrp="1" noChangeAspect="1"/>
          </p:cNvGraphicFramePr>
          <p:nvPr>
            <p:ph sz="half" idx="13"/>
          </p:nvPr>
        </p:nvGraphicFramePr>
        <p:xfrm>
          <a:off x="9612313" y="2459038"/>
          <a:ext cx="1323975" cy="2771775"/>
        </p:xfrm>
        <a:graphic>
          <a:graphicData uri="http://schemas.openxmlformats.org/presentationml/2006/ole">
            <mc:AlternateContent xmlns:mc="http://schemas.openxmlformats.org/markup-compatibility/2006">
              <mc:Choice xmlns:v="urn:schemas-microsoft-com:vml" Requires="v">
                <p:oleObj r:id="rId5" imgW="1324160" imgH="2771429" progId="">
                  <p:embed/>
                </p:oleObj>
              </mc:Choice>
              <mc:Fallback>
                <p:oleObj r:id="rId5" imgW="1324160" imgH="2771429" progId="">
                  <p:embed/>
                  <p:pic>
                    <p:nvPicPr>
                      <p:cNvPr id="10" name="Content Placeholder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2313" y="2459038"/>
                        <a:ext cx="1323975" cy="2771775"/>
                      </a:xfrm>
                      <a:prstGeom prst="rect">
                        <a:avLst/>
                      </a:prstGeom>
                      <a:noFill/>
                      <a:ln>
                        <a:noFill/>
                      </a:ln>
                      <a:effectLst/>
                    </p:spPr>
                  </p:pic>
                </p:oleObj>
              </mc:Fallback>
            </mc:AlternateContent>
          </a:graphicData>
        </a:graphic>
      </p:graphicFrame>
      <p:sp>
        <p:nvSpPr>
          <p:cNvPr id="7" name="Title 6"/>
          <p:cNvSpPr>
            <a:spLocks noGrp="1"/>
          </p:cNvSpPr>
          <p:nvPr>
            <p:ph type="title"/>
          </p:nvPr>
        </p:nvSpPr>
        <p:spPr/>
        <p:txBody>
          <a:bodyPr>
            <a:normAutofit/>
          </a:bodyPr>
          <a:lstStyle/>
          <a:p>
            <a:r>
              <a:rPr lang="en-US"/>
              <a:t>Fan Performance Test Instruments</a:t>
            </a:r>
            <a:endParaRPr lang="en-US" dirty="0"/>
          </a:p>
        </p:txBody>
      </p:sp>
    </p:spTree>
    <p:extLst>
      <p:ext uri="{BB962C8B-B14F-4D97-AF65-F5344CB8AC3E}">
        <p14:creationId xmlns:p14="http://schemas.microsoft.com/office/powerpoint/2010/main" val="421606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Fan Performance Test</a:t>
            </a:r>
            <a:endParaRPr lang="en-US" dirty="0"/>
          </a:p>
        </p:txBody>
      </p:sp>
      <p:sp>
        <p:nvSpPr>
          <p:cNvPr id="19" name="Content Placeholder 1"/>
          <p:cNvSpPr>
            <a:spLocks noGrp="1"/>
          </p:cNvSpPr>
          <p:nvPr>
            <p:ph sz="half" idx="1"/>
          </p:nvPr>
        </p:nvSpPr>
        <p:spPr>
          <a:xfrm>
            <a:off x="1035169" y="1844731"/>
            <a:ext cx="5257800" cy="4889444"/>
          </a:xfrm>
        </p:spPr>
        <p:txBody>
          <a:bodyPr>
            <a:normAutofit/>
          </a:bodyPr>
          <a:lstStyle/>
          <a:p>
            <a:r>
              <a:rPr lang="en-US"/>
              <a:t>Accurate prediction of aerodynamic performance requires a test.</a:t>
            </a:r>
            <a:r>
              <a:rPr lang="en-US" sz="600"/>
              <a:t> </a:t>
            </a:r>
          </a:p>
          <a:p>
            <a:pPr lvl="1"/>
            <a:r>
              <a:rPr lang="en-US"/>
              <a:t>Measure Flow (indirectly)</a:t>
            </a:r>
          </a:p>
          <a:p>
            <a:pPr lvl="1"/>
            <a:r>
              <a:rPr lang="en-US"/>
              <a:t>Measure Fan Pressure</a:t>
            </a:r>
          </a:p>
          <a:p>
            <a:pPr lvl="1"/>
            <a:r>
              <a:rPr lang="en-US"/>
              <a:t>Measure Fan Power</a:t>
            </a:r>
          </a:p>
          <a:p>
            <a:pPr lvl="1"/>
            <a:r>
              <a:rPr lang="en-US"/>
              <a:t>Measure Fan Speed</a:t>
            </a:r>
          </a:p>
          <a:p>
            <a:pPr lvl="1">
              <a:spcAft>
                <a:spcPts val="1200"/>
              </a:spcAft>
            </a:pPr>
            <a:r>
              <a:rPr lang="en-US"/>
              <a:t>Measure Air Parameters</a:t>
            </a:r>
          </a:p>
          <a:p>
            <a:r>
              <a:rPr lang="en-US"/>
              <a:t>Performance test develops fan curve</a:t>
            </a:r>
            <a:endParaRPr lang="en-US" dirty="0"/>
          </a:p>
        </p:txBody>
      </p:sp>
      <p:graphicFrame>
        <p:nvGraphicFramePr>
          <p:cNvPr id="21" name="Content Placeholder 20"/>
          <p:cNvGraphicFramePr>
            <a:graphicFrameLocks noGrp="1" noChangeAspect="1"/>
          </p:cNvGraphicFramePr>
          <p:nvPr>
            <p:ph sz="half" idx="2"/>
          </p:nvPr>
        </p:nvGraphicFramePr>
        <p:xfrm>
          <a:off x="6513513" y="1851025"/>
          <a:ext cx="5526087" cy="4286250"/>
        </p:xfrm>
        <a:graphic>
          <a:graphicData uri="http://schemas.openxmlformats.org/presentationml/2006/ole">
            <mc:AlternateContent xmlns:mc="http://schemas.openxmlformats.org/markup-compatibility/2006">
              <mc:Choice xmlns:v="urn:schemas-microsoft-com:vml" Requires="v">
                <p:oleObj name="Photo Editor Photo" r:id="rId3" imgW="6163535" imgH="4782218" progId="">
                  <p:embed/>
                </p:oleObj>
              </mc:Choice>
              <mc:Fallback>
                <p:oleObj name="Photo Editor Photo" r:id="rId3" imgW="6163535" imgH="4782218" progId="">
                  <p:embed/>
                  <p:pic>
                    <p:nvPicPr>
                      <p:cNvPr id="21" name="Content Placeholder 20"/>
                      <p:cNvPicPr>
                        <a:picLocks noChangeAspect="1" noChangeArrowheads="1"/>
                      </p:cNvPicPr>
                      <p:nvPr/>
                    </p:nvPicPr>
                    <p:blipFill>
                      <a:blip r:embed="rId4">
                        <a:clrChange>
                          <a:clrFrom>
                            <a:srgbClr val="0000F9"/>
                          </a:clrFrom>
                          <a:clrTo>
                            <a:srgbClr val="0000F9">
                              <a:alpha val="0"/>
                            </a:srgbClr>
                          </a:clrTo>
                        </a:clrChange>
                        <a:extLst>
                          <a:ext uri="{28A0092B-C50C-407E-A947-70E740481C1C}">
                            <a14:useLocalDpi xmlns:a14="http://schemas.microsoft.com/office/drawing/2010/main" val="0"/>
                          </a:ext>
                        </a:extLst>
                      </a:blip>
                      <a:srcRect/>
                      <a:stretch>
                        <a:fillRect/>
                      </a:stretch>
                    </p:blipFill>
                    <p:spPr bwMode="auto">
                      <a:xfrm>
                        <a:off x="6513513" y="1851025"/>
                        <a:ext cx="5526087" cy="42862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2619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F52C17-8FD4-410B-9FA1-29932773AD0E}"/>
              </a:ext>
            </a:extLst>
          </p:cNvPr>
          <p:cNvSpPr>
            <a:spLocks noGrp="1"/>
          </p:cNvSpPr>
          <p:nvPr>
            <p:ph type="title"/>
          </p:nvPr>
        </p:nvSpPr>
        <p:spPr>
          <a:xfrm>
            <a:off x="1035169" y="966158"/>
            <a:ext cx="10938295" cy="757867"/>
          </a:xfrm>
        </p:spPr>
        <p:txBody>
          <a:bodyPr anchor="t">
            <a:normAutofit/>
          </a:bodyPr>
          <a:lstStyle/>
          <a:p>
            <a:r>
              <a:rPr lang="en-US"/>
              <a:t>Aerodynamic Performance Test Data</a:t>
            </a:r>
            <a:endParaRPr lang="en-US" dirty="0"/>
          </a:p>
        </p:txBody>
      </p:sp>
      <p:sp>
        <p:nvSpPr>
          <p:cNvPr id="2" name="Content Placeholder 1">
            <a:extLst>
              <a:ext uri="{FF2B5EF4-FFF2-40B4-BE49-F238E27FC236}">
                <a16:creationId xmlns:a16="http://schemas.microsoft.com/office/drawing/2014/main" id="{0552A9D5-D75C-4A77-B9DC-A904A4A15C7D}"/>
              </a:ext>
            </a:extLst>
          </p:cNvPr>
          <p:cNvSpPr>
            <a:spLocks noGrp="1"/>
          </p:cNvSpPr>
          <p:nvPr>
            <p:ph sz="half" idx="1"/>
          </p:nvPr>
        </p:nvSpPr>
        <p:spPr>
          <a:xfrm>
            <a:off x="1114425" y="1724025"/>
            <a:ext cx="5257800" cy="4953000"/>
          </a:xfrm>
        </p:spPr>
        <p:txBody>
          <a:bodyPr>
            <a:normAutofit fontScale="85000" lnSpcReduction="20000"/>
          </a:bodyPr>
          <a:lstStyle/>
          <a:p>
            <a:r>
              <a:rPr lang="en-US"/>
              <a:t>Test Data collected and calculated per test standard</a:t>
            </a:r>
          </a:p>
          <a:p>
            <a:pPr lvl="1">
              <a:spcBef>
                <a:spcPts val="1000"/>
              </a:spcBef>
            </a:pPr>
            <a:r>
              <a:rPr lang="en-US"/>
              <a:t>Air density is calculated based on air parameters.</a:t>
            </a:r>
          </a:p>
          <a:p>
            <a:pPr lvl="1">
              <a:spcBef>
                <a:spcPts val="1000"/>
              </a:spcBef>
            </a:pPr>
            <a:r>
              <a:rPr lang="en-US"/>
              <a:t>Speed is measured directly.</a:t>
            </a:r>
          </a:p>
          <a:p>
            <a:pPr lvl="1">
              <a:spcBef>
                <a:spcPts val="1000"/>
              </a:spcBef>
            </a:pPr>
            <a:r>
              <a:rPr lang="en-US"/>
              <a:t>Pressure(s) is measured directly and corrected per standard.</a:t>
            </a:r>
          </a:p>
          <a:p>
            <a:pPr lvl="1">
              <a:spcBef>
                <a:spcPts val="1000"/>
              </a:spcBef>
            </a:pPr>
            <a:r>
              <a:rPr lang="en-US"/>
              <a:t>Flow is calculated based on differential pressure across flow nozzles.</a:t>
            </a:r>
          </a:p>
          <a:p>
            <a:pPr lvl="1">
              <a:spcBef>
                <a:spcPts val="1000"/>
              </a:spcBef>
              <a:spcAft>
                <a:spcPts val="1200"/>
              </a:spcAft>
            </a:pPr>
            <a:r>
              <a:rPr lang="en-US"/>
              <a:t>Power is measured directly and corrected per standard.</a:t>
            </a:r>
          </a:p>
          <a:p>
            <a:pPr>
              <a:spcAft>
                <a:spcPts val="1200"/>
              </a:spcAft>
            </a:pPr>
            <a:r>
              <a:rPr lang="en-US"/>
              <a:t>The results are at different air densities and speeds.</a:t>
            </a:r>
          </a:p>
          <a:p>
            <a:r>
              <a:rPr lang="en-US"/>
              <a:t>The Fan Laws are used to normalize data.</a:t>
            </a:r>
          </a:p>
          <a:p>
            <a:endParaRPr lang="en-US" dirty="0"/>
          </a:p>
        </p:txBody>
      </p:sp>
      <p:graphicFrame>
        <p:nvGraphicFramePr>
          <p:cNvPr id="7" name="Content Placeholder 6">
            <a:extLst>
              <a:ext uri="{FF2B5EF4-FFF2-40B4-BE49-F238E27FC236}">
                <a16:creationId xmlns:a16="http://schemas.microsoft.com/office/drawing/2014/main" id="{CAA477B3-DAAF-459F-9768-924455CBF536}"/>
              </a:ext>
            </a:extLst>
          </p:cNvPr>
          <p:cNvGraphicFramePr>
            <a:graphicFrameLocks noGrp="1"/>
          </p:cNvGraphicFramePr>
          <p:nvPr>
            <p:ph sz="half" idx="2"/>
          </p:nvPr>
        </p:nvGraphicFramePr>
        <p:xfrm>
          <a:off x="6372225" y="1990725"/>
          <a:ext cx="5600700" cy="2628252"/>
        </p:xfrm>
        <a:graphic>
          <a:graphicData uri="http://schemas.openxmlformats.org/drawingml/2006/table">
            <a:tbl>
              <a:tblPr>
                <a:tableStyleId>{5940675A-B579-460E-94D1-54222C63F5DA}</a:tableStyleId>
              </a:tblPr>
              <a:tblGrid>
                <a:gridCol w="933450">
                  <a:extLst>
                    <a:ext uri="{9D8B030D-6E8A-4147-A177-3AD203B41FA5}">
                      <a16:colId xmlns:a16="http://schemas.microsoft.com/office/drawing/2014/main" val="292598653"/>
                    </a:ext>
                  </a:extLst>
                </a:gridCol>
                <a:gridCol w="933450">
                  <a:extLst>
                    <a:ext uri="{9D8B030D-6E8A-4147-A177-3AD203B41FA5}">
                      <a16:colId xmlns:a16="http://schemas.microsoft.com/office/drawing/2014/main" val="3829487657"/>
                    </a:ext>
                  </a:extLst>
                </a:gridCol>
                <a:gridCol w="933450">
                  <a:extLst>
                    <a:ext uri="{9D8B030D-6E8A-4147-A177-3AD203B41FA5}">
                      <a16:colId xmlns:a16="http://schemas.microsoft.com/office/drawing/2014/main" val="1939503797"/>
                    </a:ext>
                  </a:extLst>
                </a:gridCol>
                <a:gridCol w="933450">
                  <a:extLst>
                    <a:ext uri="{9D8B030D-6E8A-4147-A177-3AD203B41FA5}">
                      <a16:colId xmlns:a16="http://schemas.microsoft.com/office/drawing/2014/main" val="4122480332"/>
                    </a:ext>
                  </a:extLst>
                </a:gridCol>
                <a:gridCol w="933450">
                  <a:extLst>
                    <a:ext uri="{9D8B030D-6E8A-4147-A177-3AD203B41FA5}">
                      <a16:colId xmlns:a16="http://schemas.microsoft.com/office/drawing/2014/main" val="723411706"/>
                    </a:ext>
                  </a:extLst>
                </a:gridCol>
                <a:gridCol w="933450">
                  <a:extLst>
                    <a:ext uri="{9D8B030D-6E8A-4147-A177-3AD203B41FA5}">
                      <a16:colId xmlns:a16="http://schemas.microsoft.com/office/drawing/2014/main" val="211979536"/>
                    </a:ext>
                  </a:extLst>
                </a:gridCol>
              </a:tblGrid>
              <a:tr h="164174">
                <a:tc>
                  <a:txBody>
                    <a:bodyPr/>
                    <a:lstStyle/>
                    <a:p>
                      <a:pPr algn="ctr" fontAlgn="b"/>
                      <a:r>
                        <a:rPr lang="en-US" sz="1400" u="none" strike="noStrike" dirty="0">
                          <a:effectLst/>
                        </a:rPr>
                        <a:t>Det. No.</a:t>
                      </a:r>
                      <a:endParaRPr lang="en-US" sz="1400" b="1" i="0" u="none" strike="noStrike" dirty="0">
                        <a:solidFill>
                          <a:srgbClr val="000000"/>
                        </a:solidFill>
                        <a:effectLst/>
                        <a:latin typeface="Arial" panose="020B0604020202020204" pitchFamily="34" charset="0"/>
                      </a:endParaRPr>
                    </a:p>
                  </a:txBody>
                  <a:tcPr marL="5661" marR="5661" marT="5661" marB="0" anchor="b">
                    <a:solidFill>
                      <a:schemeClr val="accent5"/>
                    </a:solidFill>
                  </a:tcPr>
                </a:tc>
                <a:tc>
                  <a:txBody>
                    <a:bodyPr/>
                    <a:lstStyle/>
                    <a:p>
                      <a:pPr algn="ctr" fontAlgn="b"/>
                      <a:r>
                        <a:rPr lang="el-GR" sz="1400" u="none" strike="noStrike" dirty="0">
                          <a:effectLst/>
                        </a:rPr>
                        <a:t>ρ</a:t>
                      </a:r>
                      <a:endParaRPr lang="el-GR" sz="1400" b="1" i="1" u="none" strike="noStrike" dirty="0">
                        <a:solidFill>
                          <a:srgbClr val="000000"/>
                        </a:solidFill>
                        <a:effectLst/>
                        <a:latin typeface="Arial" panose="020B0604020202020204" pitchFamily="34" charset="0"/>
                      </a:endParaRPr>
                    </a:p>
                  </a:txBody>
                  <a:tcPr marL="5661" marR="5661" marT="5661" marB="0" anchor="b">
                    <a:solidFill>
                      <a:schemeClr val="accent5"/>
                    </a:solidFill>
                  </a:tcPr>
                </a:tc>
                <a:tc>
                  <a:txBody>
                    <a:bodyPr/>
                    <a:lstStyle/>
                    <a:p>
                      <a:pPr algn="ctr" fontAlgn="b"/>
                      <a:r>
                        <a:rPr lang="en-US" sz="1400" u="none" strike="noStrike" dirty="0">
                          <a:effectLst/>
                        </a:rPr>
                        <a:t>N</a:t>
                      </a:r>
                      <a:endParaRPr lang="en-US" sz="1400" b="1" i="1" u="none" strike="noStrike" dirty="0">
                        <a:solidFill>
                          <a:srgbClr val="000000"/>
                        </a:solidFill>
                        <a:effectLst/>
                        <a:latin typeface="Arial" panose="020B0604020202020204" pitchFamily="34" charset="0"/>
                      </a:endParaRPr>
                    </a:p>
                  </a:txBody>
                  <a:tcPr marL="5661" marR="5661" marT="5661" marB="0" anchor="b">
                    <a:solidFill>
                      <a:schemeClr val="accent5"/>
                    </a:solidFill>
                  </a:tcPr>
                </a:tc>
                <a:tc>
                  <a:txBody>
                    <a:bodyPr/>
                    <a:lstStyle/>
                    <a:p>
                      <a:pPr algn="ctr" fontAlgn="b"/>
                      <a:r>
                        <a:rPr lang="en-US" sz="1400" u="none" strike="noStrike" dirty="0">
                          <a:effectLst/>
                        </a:rPr>
                        <a:t>Ps</a:t>
                      </a:r>
                      <a:endParaRPr lang="en-US" sz="1400" b="1" i="1" u="none" strike="noStrike" dirty="0">
                        <a:solidFill>
                          <a:srgbClr val="000000"/>
                        </a:solidFill>
                        <a:effectLst/>
                        <a:latin typeface="Arial" panose="020B0604020202020204" pitchFamily="34" charset="0"/>
                      </a:endParaRPr>
                    </a:p>
                  </a:txBody>
                  <a:tcPr marL="5661" marR="5661" marT="5661" marB="0" anchor="b">
                    <a:solidFill>
                      <a:schemeClr val="accent5"/>
                    </a:solidFill>
                  </a:tcPr>
                </a:tc>
                <a:tc>
                  <a:txBody>
                    <a:bodyPr/>
                    <a:lstStyle/>
                    <a:p>
                      <a:pPr algn="ctr" fontAlgn="b"/>
                      <a:r>
                        <a:rPr lang="en-US" sz="1400" u="none" strike="noStrike" dirty="0">
                          <a:effectLst/>
                        </a:rPr>
                        <a:t>Q</a:t>
                      </a:r>
                      <a:endParaRPr lang="en-US" sz="1400" b="1" i="1" u="none" strike="noStrike" dirty="0">
                        <a:solidFill>
                          <a:srgbClr val="000000"/>
                        </a:solidFill>
                        <a:effectLst/>
                        <a:latin typeface="Arial" panose="020B0604020202020204" pitchFamily="34" charset="0"/>
                      </a:endParaRPr>
                    </a:p>
                  </a:txBody>
                  <a:tcPr marL="5661" marR="5661" marT="5661" marB="0" anchor="b">
                    <a:solidFill>
                      <a:schemeClr val="accent5"/>
                    </a:solidFill>
                  </a:tcPr>
                </a:tc>
                <a:tc>
                  <a:txBody>
                    <a:bodyPr/>
                    <a:lstStyle/>
                    <a:p>
                      <a:pPr algn="ctr" fontAlgn="b"/>
                      <a:r>
                        <a:rPr lang="en-US" sz="1400" u="none" strike="noStrike" dirty="0">
                          <a:effectLst/>
                        </a:rPr>
                        <a:t>Hi</a:t>
                      </a:r>
                      <a:endParaRPr lang="en-US" sz="1400" b="1" i="1" u="none" strike="noStrike" dirty="0">
                        <a:solidFill>
                          <a:srgbClr val="000000"/>
                        </a:solidFill>
                        <a:effectLst/>
                        <a:latin typeface="Arial" panose="020B0604020202020204" pitchFamily="34" charset="0"/>
                      </a:endParaRPr>
                    </a:p>
                  </a:txBody>
                  <a:tcPr marL="5661" marR="5661" marT="5661" marB="0" anchor="b">
                    <a:solidFill>
                      <a:schemeClr val="accent5"/>
                    </a:solidFill>
                  </a:tcPr>
                </a:tc>
                <a:extLst>
                  <a:ext uri="{0D108BD9-81ED-4DB2-BD59-A6C34878D82A}">
                    <a16:rowId xmlns:a16="http://schemas.microsoft.com/office/drawing/2014/main" val="2505440445"/>
                  </a:ext>
                </a:extLst>
              </a:tr>
              <a:tr h="164174">
                <a:tc>
                  <a:txBody>
                    <a:bodyPr/>
                    <a:lstStyle/>
                    <a:p>
                      <a:pPr algn="ctr" fontAlgn="b"/>
                      <a:endParaRPr lang="en-US" sz="1400" b="0" i="0" u="none" strike="noStrike" dirty="0">
                        <a:solidFill>
                          <a:srgbClr val="000000"/>
                        </a:solidFill>
                        <a:effectLst/>
                        <a:latin typeface="Arial" panose="020B0604020202020204" pitchFamily="34" charset="0"/>
                      </a:endParaRPr>
                    </a:p>
                  </a:txBody>
                  <a:tcPr marL="5661" marR="5661" marT="5661" marB="0" anchor="b">
                    <a:solidFill>
                      <a:schemeClr val="accent5"/>
                    </a:solidFill>
                  </a:tcPr>
                </a:tc>
                <a:tc>
                  <a:txBody>
                    <a:bodyPr/>
                    <a:lstStyle/>
                    <a:p>
                      <a:pPr algn="ctr" fontAlgn="b"/>
                      <a:r>
                        <a:rPr lang="en-US" sz="1200" u="none" strike="noStrike" dirty="0">
                          <a:effectLst/>
                        </a:rPr>
                        <a:t>(lbm/ft³)</a:t>
                      </a:r>
                      <a:endParaRPr lang="en-US" sz="1200" b="0" i="0" u="none" strike="noStrike" dirty="0">
                        <a:solidFill>
                          <a:srgbClr val="000000"/>
                        </a:solidFill>
                        <a:effectLst/>
                        <a:latin typeface="Arial" panose="020B0604020202020204" pitchFamily="34" charset="0"/>
                      </a:endParaRPr>
                    </a:p>
                  </a:txBody>
                  <a:tcPr marL="5661" marR="5661" marT="5661" marB="0" anchor="b">
                    <a:solidFill>
                      <a:schemeClr val="accent5"/>
                    </a:solidFill>
                  </a:tcPr>
                </a:tc>
                <a:tc>
                  <a:txBody>
                    <a:bodyPr/>
                    <a:lstStyle/>
                    <a:p>
                      <a:pPr algn="ctr" fontAlgn="b"/>
                      <a:r>
                        <a:rPr lang="en-US" sz="1400" u="none" strike="noStrike" dirty="0">
                          <a:effectLst/>
                        </a:rPr>
                        <a:t>(rpm)</a:t>
                      </a:r>
                      <a:endParaRPr lang="en-US" sz="1400" b="0" i="0" u="none" strike="noStrike" dirty="0">
                        <a:solidFill>
                          <a:srgbClr val="000000"/>
                        </a:solidFill>
                        <a:effectLst/>
                        <a:latin typeface="Arial" panose="020B0604020202020204" pitchFamily="34" charset="0"/>
                      </a:endParaRPr>
                    </a:p>
                  </a:txBody>
                  <a:tcPr marL="5661" marR="5661" marT="5661" marB="0" anchor="b">
                    <a:solidFill>
                      <a:schemeClr val="accent5"/>
                    </a:solidFill>
                  </a:tcPr>
                </a:tc>
                <a:tc>
                  <a:txBody>
                    <a:bodyPr/>
                    <a:lstStyle/>
                    <a:p>
                      <a:pPr algn="ctr" fontAlgn="b"/>
                      <a:r>
                        <a:rPr lang="en-US" sz="1400" u="none" strike="noStrike" dirty="0">
                          <a:effectLst/>
                        </a:rPr>
                        <a:t>(in. wg)</a:t>
                      </a:r>
                      <a:endParaRPr lang="en-US" sz="1400" b="0" i="0" u="none" strike="noStrike" dirty="0">
                        <a:solidFill>
                          <a:srgbClr val="000000"/>
                        </a:solidFill>
                        <a:effectLst/>
                        <a:latin typeface="Arial" panose="020B0604020202020204" pitchFamily="34" charset="0"/>
                      </a:endParaRPr>
                    </a:p>
                  </a:txBody>
                  <a:tcPr marL="5661" marR="5661" marT="5661" marB="0" anchor="b">
                    <a:solidFill>
                      <a:schemeClr val="accent5"/>
                    </a:solidFill>
                  </a:tcPr>
                </a:tc>
                <a:tc>
                  <a:txBody>
                    <a:bodyPr/>
                    <a:lstStyle/>
                    <a:p>
                      <a:pPr algn="ctr" fontAlgn="b"/>
                      <a:r>
                        <a:rPr lang="en-US" sz="1400" u="none" strike="noStrike" dirty="0">
                          <a:effectLst/>
                        </a:rPr>
                        <a:t>(cfm)</a:t>
                      </a:r>
                      <a:endParaRPr lang="en-US" sz="1400" b="0" i="0" u="none" strike="noStrike" dirty="0">
                        <a:solidFill>
                          <a:srgbClr val="000000"/>
                        </a:solidFill>
                        <a:effectLst/>
                        <a:latin typeface="Arial" panose="020B0604020202020204" pitchFamily="34" charset="0"/>
                      </a:endParaRPr>
                    </a:p>
                  </a:txBody>
                  <a:tcPr marL="5661" marR="5661" marT="5661" marB="0" anchor="b">
                    <a:solidFill>
                      <a:schemeClr val="accent5"/>
                    </a:solidFill>
                  </a:tcPr>
                </a:tc>
                <a:tc>
                  <a:txBody>
                    <a:bodyPr/>
                    <a:lstStyle/>
                    <a:p>
                      <a:pPr algn="ctr" fontAlgn="b"/>
                      <a:r>
                        <a:rPr lang="en-US" sz="1400" u="none" strike="noStrike" dirty="0">
                          <a:effectLst/>
                        </a:rPr>
                        <a:t>(hp)</a:t>
                      </a:r>
                      <a:endParaRPr lang="en-US" sz="1400" b="0" i="0" u="none" strike="noStrike" dirty="0">
                        <a:solidFill>
                          <a:srgbClr val="000000"/>
                        </a:solidFill>
                        <a:effectLst/>
                        <a:latin typeface="Arial" panose="020B0604020202020204" pitchFamily="34" charset="0"/>
                      </a:endParaRPr>
                    </a:p>
                  </a:txBody>
                  <a:tcPr marL="5661" marR="5661" marT="5661" marB="0" anchor="b">
                    <a:solidFill>
                      <a:schemeClr val="accent5"/>
                    </a:solidFill>
                  </a:tcPr>
                </a:tc>
                <a:extLst>
                  <a:ext uri="{0D108BD9-81ED-4DB2-BD59-A6C34878D82A}">
                    <a16:rowId xmlns:a16="http://schemas.microsoft.com/office/drawing/2014/main" val="1286412090"/>
                  </a:ext>
                </a:extLst>
              </a:tr>
              <a:tr h="164174">
                <a:tc>
                  <a:txBody>
                    <a:bodyPr/>
                    <a:lstStyle/>
                    <a:p>
                      <a:pPr algn="ctr" fontAlgn="ctr"/>
                      <a:r>
                        <a:rPr lang="en-US" sz="1400" u="none" strike="noStrike" dirty="0">
                          <a:effectLst/>
                        </a:rPr>
                        <a:t>1</a:t>
                      </a:r>
                      <a:endParaRPr lang="en-US" sz="1400" b="1"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0.0724</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1501</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0.001</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28889</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33.565</a:t>
                      </a:r>
                      <a:endParaRPr lang="en-US" sz="1400" b="0" i="0" u="none" strike="noStrike" dirty="0">
                        <a:solidFill>
                          <a:srgbClr val="000000"/>
                        </a:solidFill>
                        <a:effectLst/>
                        <a:latin typeface="Arial" panose="020B0604020202020204" pitchFamily="34" charset="0"/>
                      </a:endParaRPr>
                    </a:p>
                  </a:txBody>
                  <a:tcPr marL="5661" marR="5661" marT="5661" marB="0" anchor="ctr"/>
                </a:tc>
                <a:extLst>
                  <a:ext uri="{0D108BD9-81ED-4DB2-BD59-A6C34878D82A}">
                    <a16:rowId xmlns:a16="http://schemas.microsoft.com/office/drawing/2014/main" val="2256703753"/>
                  </a:ext>
                </a:extLst>
              </a:tr>
              <a:tr h="164174">
                <a:tc>
                  <a:txBody>
                    <a:bodyPr/>
                    <a:lstStyle/>
                    <a:p>
                      <a:pPr algn="ctr" fontAlgn="ctr"/>
                      <a:r>
                        <a:rPr lang="en-US" sz="1400" u="none" strike="noStrike" dirty="0">
                          <a:effectLst/>
                        </a:rPr>
                        <a:t>2</a:t>
                      </a:r>
                      <a:endParaRPr lang="en-US" sz="1400" b="1"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0.0724</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1500</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3.732</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25958</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39.000</a:t>
                      </a:r>
                      <a:endParaRPr lang="en-US" sz="1400" b="0" i="0" u="none" strike="noStrike" dirty="0">
                        <a:solidFill>
                          <a:srgbClr val="000000"/>
                        </a:solidFill>
                        <a:effectLst/>
                        <a:latin typeface="Arial" panose="020B0604020202020204" pitchFamily="34" charset="0"/>
                      </a:endParaRPr>
                    </a:p>
                  </a:txBody>
                  <a:tcPr marL="5661" marR="5661" marT="5661" marB="0" anchor="ctr"/>
                </a:tc>
                <a:extLst>
                  <a:ext uri="{0D108BD9-81ED-4DB2-BD59-A6C34878D82A}">
                    <a16:rowId xmlns:a16="http://schemas.microsoft.com/office/drawing/2014/main" val="77662110"/>
                  </a:ext>
                </a:extLst>
              </a:tr>
              <a:tr h="164174">
                <a:tc>
                  <a:txBody>
                    <a:bodyPr/>
                    <a:lstStyle/>
                    <a:p>
                      <a:pPr algn="ctr" fontAlgn="ctr"/>
                      <a:r>
                        <a:rPr lang="en-US" sz="1400" u="none" strike="noStrike" dirty="0">
                          <a:effectLst/>
                        </a:rPr>
                        <a:t>3</a:t>
                      </a:r>
                      <a:endParaRPr lang="en-US" sz="1400" b="1"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0.0723</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1499</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6.955</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22702</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41.592</a:t>
                      </a:r>
                      <a:endParaRPr lang="en-US" sz="1400" b="0" i="0" u="none" strike="noStrike" dirty="0">
                        <a:solidFill>
                          <a:srgbClr val="000000"/>
                        </a:solidFill>
                        <a:effectLst/>
                        <a:latin typeface="Arial" panose="020B0604020202020204" pitchFamily="34" charset="0"/>
                      </a:endParaRPr>
                    </a:p>
                  </a:txBody>
                  <a:tcPr marL="5661" marR="5661" marT="5661" marB="0" anchor="ctr"/>
                </a:tc>
                <a:extLst>
                  <a:ext uri="{0D108BD9-81ED-4DB2-BD59-A6C34878D82A}">
                    <a16:rowId xmlns:a16="http://schemas.microsoft.com/office/drawing/2014/main" val="2264283381"/>
                  </a:ext>
                </a:extLst>
              </a:tr>
              <a:tr h="164174">
                <a:tc>
                  <a:txBody>
                    <a:bodyPr/>
                    <a:lstStyle/>
                    <a:p>
                      <a:pPr algn="ctr" fontAlgn="ctr"/>
                      <a:r>
                        <a:rPr lang="en-US" sz="1400" u="none" strike="noStrike" dirty="0">
                          <a:effectLst/>
                        </a:rPr>
                        <a:t>4</a:t>
                      </a:r>
                      <a:endParaRPr lang="en-US" sz="1400" b="1"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0.0723</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1499</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10.154</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19654</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42.908</a:t>
                      </a:r>
                      <a:endParaRPr lang="en-US" sz="1400" b="0" i="0" u="none" strike="noStrike" dirty="0">
                        <a:solidFill>
                          <a:srgbClr val="000000"/>
                        </a:solidFill>
                        <a:effectLst/>
                        <a:latin typeface="Arial" panose="020B0604020202020204" pitchFamily="34" charset="0"/>
                      </a:endParaRPr>
                    </a:p>
                  </a:txBody>
                  <a:tcPr marL="5661" marR="5661" marT="5661" marB="0" anchor="ctr"/>
                </a:tc>
                <a:extLst>
                  <a:ext uri="{0D108BD9-81ED-4DB2-BD59-A6C34878D82A}">
                    <a16:rowId xmlns:a16="http://schemas.microsoft.com/office/drawing/2014/main" val="1353511488"/>
                  </a:ext>
                </a:extLst>
              </a:tr>
              <a:tr h="164174">
                <a:tc>
                  <a:txBody>
                    <a:bodyPr/>
                    <a:lstStyle/>
                    <a:p>
                      <a:pPr algn="ctr" fontAlgn="ctr"/>
                      <a:r>
                        <a:rPr lang="en-US" sz="1400" u="none" strike="noStrike" dirty="0">
                          <a:effectLst/>
                        </a:rPr>
                        <a:t>5</a:t>
                      </a:r>
                      <a:endParaRPr lang="en-US" sz="1400" b="1"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0.0724</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1499</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12.300</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16821</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41.619</a:t>
                      </a:r>
                      <a:endParaRPr lang="en-US" sz="1400" b="0" i="0" u="none" strike="noStrike" dirty="0">
                        <a:solidFill>
                          <a:srgbClr val="000000"/>
                        </a:solidFill>
                        <a:effectLst/>
                        <a:latin typeface="Arial" panose="020B0604020202020204" pitchFamily="34" charset="0"/>
                      </a:endParaRPr>
                    </a:p>
                  </a:txBody>
                  <a:tcPr marL="5661" marR="5661" marT="5661" marB="0" anchor="ctr"/>
                </a:tc>
                <a:extLst>
                  <a:ext uri="{0D108BD9-81ED-4DB2-BD59-A6C34878D82A}">
                    <a16:rowId xmlns:a16="http://schemas.microsoft.com/office/drawing/2014/main" val="2252702524"/>
                  </a:ext>
                </a:extLst>
              </a:tr>
              <a:tr h="164174">
                <a:tc>
                  <a:txBody>
                    <a:bodyPr/>
                    <a:lstStyle/>
                    <a:p>
                      <a:pPr algn="ctr" fontAlgn="ctr"/>
                      <a:r>
                        <a:rPr lang="en-US" sz="1400" u="none" strike="noStrike" dirty="0">
                          <a:effectLst/>
                        </a:rPr>
                        <a:t>6</a:t>
                      </a:r>
                      <a:endParaRPr lang="en-US" sz="1400" b="1"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0.0724</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1500</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14.150</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13331</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38.026</a:t>
                      </a:r>
                      <a:endParaRPr lang="en-US" sz="1400" b="0" i="0" u="none" strike="noStrike" dirty="0">
                        <a:solidFill>
                          <a:srgbClr val="000000"/>
                        </a:solidFill>
                        <a:effectLst/>
                        <a:latin typeface="Arial" panose="020B0604020202020204" pitchFamily="34" charset="0"/>
                      </a:endParaRPr>
                    </a:p>
                  </a:txBody>
                  <a:tcPr marL="5661" marR="5661" marT="5661" marB="0" anchor="ctr"/>
                </a:tc>
                <a:extLst>
                  <a:ext uri="{0D108BD9-81ED-4DB2-BD59-A6C34878D82A}">
                    <a16:rowId xmlns:a16="http://schemas.microsoft.com/office/drawing/2014/main" val="3866278180"/>
                  </a:ext>
                </a:extLst>
              </a:tr>
              <a:tr h="164174">
                <a:tc>
                  <a:txBody>
                    <a:bodyPr/>
                    <a:lstStyle/>
                    <a:p>
                      <a:pPr algn="ctr" fontAlgn="ctr"/>
                      <a:r>
                        <a:rPr lang="en-US" sz="1400" u="none" strike="noStrike" dirty="0">
                          <a:effectLst/>
                        </a:rPr>
                        <a:t>7</a:t>
                      </a:r>
                      <a:endParaRPr lang="en-US" sz="1400" b="1"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0.0724</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1502</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13.900</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9952</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31.002</a:t>
                      </a:r>
                      <a:endParaRPr lang="en-US" sz="1400" b="0" i="0" u="none" strike="noStrike" dirty="0">
                        <a:solidFill>
                          <a:srgbClr val="000000"/>
                        </a:solidFill>
                        <a:effectLst/>
                        <a:latin typeface="Arial" panose="020B0604020202020204" pitchFamily="34" charset="0"/>
                      </a:endParaRPr>
                    </a:p>
                  </a:txBody>
                  <a:tcPr marL="5661" marR="5661" marT="5661" marB="0" anchor="ctr"/>
                </a:tc>
                <a:extLst>
                  <a:ext uri="{0D108BD9-81ED-4DB2-BD59-A6C34878D82A}">
                    <a16:rowId xmlns:a16="http://schemas.microsoft.com/office/drawing/2014/main" val="2492596209"/>
                  </a:ext>
                </a:extLst>
              </a:tr>
              <a:tr h="164174">
                <a:tc>
                  <a:txBody>
                    <a:bodyPr/>
                    <a:lstStyle/>
                    <a:p>
                      <a:pPr algn="ctr" fontAlgn="ctr"/>
                      <a:r>
                        <a:rPr lang="en-US" sz="1400" u="none" strike="noStrike" dirty="0">
                          <a:effectLst/>
                        </a:rPr>
                        <a:t>8</a:t>
                      </a:r>
                      <a:endParaRPr lang="en-US" sz="1400" b="1"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0.0724</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1505</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14.500</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6695</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22.745</a:t>
                      </a:r>
                      <a:endParaRPr lang="en-US" sz="1400" b="0" i="0" u="none" strike="noStrike" dirty="0">
                        <a:solidFill>
                          <a:srgbClr val="000000"/>
                        </a:solidFill>
                        <a:effectLst/>
                        <a:latin typeface="Arial" panose="020B0604020202020204" pitchFamily="34" charset="0"/>
                      </a:endParaRPr>
                    </a:p>
                  </a:txBody>
                  <a:tcPr marL="5661" marR="5661" marT="5661" marB="0" anchor="ctr"/>
                </a:tc>
                <a:extLst>
                  <a:ext uri="{0D108BD9-81ED-4DB2-BD59-A6C34878D82A}">
                    <a16:rowId xmlns:a16="http://schemas.microsoft.com/office/drawing/2014/main" val="3472803342"/>
                  </a:ext>
                </a:extLst>
              </a:tr>
              <a:tr h="164174">
                <a:tc>
                  <a:txBody>
                    <a:bodyPr/>
                    <a:lstStyle/>
                    <a:p>
                      <a:pPr algn="ctr" fontAlgn="ctr"/>
                      <a:r>
                        <a:rPr lang="en-US" sz="1400" u="none" strike="noStrike" dirty="0">
                          <a:effectLst/>
                        </a:rPr>
                        <a:t>9</a:t>
                      </a:r>
                      <a:endParaRPr lang="en-US" sz="1400" b="1"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0.0724</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1506</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15.000</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3764</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20.162</a:t>
                      </a:r>
                      <a:endParaRPr lang="en-US" sz="1400" b="0" i="0" u="none" strike="noStrike" dirty="0">
                        <a:solidFill>
                          <a:srgbClr val="000000"/>
                        </a:solidFill>
                        <a:effectLst/>
                        <a:latin typeface="Arial" panose="020B0604020202020204" pitchFamily="34" charset="0"/>
                      </a:endParaRPr>
                    </a:p>
                  </a:txBody>
                  <a:tcPr marL="5661" marR="5661" marT="5661" marB="0" anchor="ctr"/>
                </a:tc>
                <a:extLst>
                  <a:ext uri="{0D108BD9-81ED-4DB2-BD59-A6C34878D82A}">
                    <a16:rowId xmlns:a16="http://schemas.microsoft.com/office/drawing/2014/main" val="3621647473"/>
                  </a:ext>
                </a:extLst>
              </a:tr>
              <a:tr h="164174">
                <a:tc>
                  <a:txBody>
                    <a:bodyPr/>
                    <a:lstStyle/>
                    <a:p>
                      <a:pPr algn="ctr" fontAlgn="ctr"/>
                      <a:r>
                        <a:rPr lang="en-US" sz="1400" u="none" strike="noStrike" dirty="0">
                          <a:effectLst/>
                        </a:rPr>
                        <a:t>10</a:t>
                      </a:r>
                      <a:endParaRPr lang="en-US" sz="1400" b="1"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0.0726</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1501</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12.500</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0</a:t>
                      </a:r>
                      <a:endParaRPr lang="en-US" sz="1400" b="0" i="0" u="none" strike="noStrike" dirty="0">
                        <a:solidFill>
                          <a:srgbClr val="000000"/>
                        </a:solidFill>
                        <a:effectLst/>
                        <a:latin typeface="Arial" panose="020B0604020202020204" pitchFamily="34" charset="0"/>
                      </a:endParaRPr>
                    </a:p>
                  </a:txBody>
                  <a:tcPr marL="5661" marR="5661" marT="5661" marB="0" anchor="ctr"/>
                </a:tc>
                <a:tc>
                  <a:txBody>
                    <a:bodyPr/>
                    <a:lstStyle/>
                    <a:p>
                      <a:pPr algn="ctr" fontAlgn="ctr"/>
                      <a:r>
                        <a:rPr lang="en-US" sz="1400" u="none" strike="noStrike" dirty="0">
                          <a:effectLst/>
                        </a:rPr>
                        <a:t>14.761</a:t>
                      </a:r>
                      <a:endParaRPr lang="en-US" sz="1400" b="0" i="0" u="none" strike="noStrike" dirty="0">
                        <a:solidFill>
                          <a:srgbClr val="000000"/>
                        </a:solidFill>
                        <a:effectLst/>
                        <a:latin typeface="Arial" panose="020B0604020202020204" pitchFamily="34" charset="0"/>
                      </a:endParaRPr>
                    </a:p>
                  </a:txBody>
                  <a:tcPr marL="5661" marR="5661" marT="5661" marB="0" anchor="ctr"/>
                </a:tc>
                <a:extLst>
                  <a:ext uri="{0D108BD9-81ED-4DB2-BD59-A6C34878D82A}">
                    <a16:rowId xmlns:a16="http://schemas.microsoft.com/office/drawing/2014/main" val="1858676492"/>
                  </a:ext>
                </a:extLst>
              </a:tr>
            </a:tbl>
          </a:graphicData>
        </a:graphic>
      </p:graphicFrame>
      <p:sp>
        <p:nvSpPr>
          <p:cNvPr id="9" name="Content Placeholder 1">
            <a:extLst>
              <a:ext uri="{FF2B5EF4-FFF2-40B4-BE49-F238E27FC236}">
                <a16:creationId xmlns:a16="http://schemas.microsoft.com/office/drawing/2014/main" id="{B11E9023-E849-47E0-AEEA-947A508193F4}"/>
              </a:ext>
            </a:extLst>
          </p:cNvPr>
          <p:cNvSpPr txBox="1">
            <a:spLocks/>
          </p:cNvSpPr>
          <p:nvPr/>
        </p:nvSpPr>
        <p:spPr>
          <a:xfrm>
            <a:off x="6162674" y="4703445"/>
            <a:ext cx="6029325" cy="1830705"/>
          </a:xfrm>
          <a:prstGeom prst="rect">
            <a:avLst/>
          </a:prstGeom>
        </p:spPr>
        <p:txBody>
          <a:bodyPr vert="horz" lIns="91440" tIns="45720" rIns="91440" bIns="45720" numCol="1"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F5F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F5F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F5F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F5F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variables associated with fan performance are:</a:t>
            </a:r>
          </a:p>
          <a:p>
            <a:pPr lvl="1"/>
            <a:r>
              <a:rPr lang="en-US" sz="1600" dirty="0"/>
              <a:t>Flow</a:t>
            </a:r>
          </a:p>
          <a:p>
            <a:pPr lvl="1"/>
            <a:r>
              <a:rPr lang="en-US" sz="1600" dirty="0"/>
              <a:t>Pressure</a:t>
            </a:r>
          </a:p>
          <a:p>
            <a:pPr lvl="1"/>
            <a:r>
              <a:rPr lang="en-US" sz="1600" dirty="0"/>
              <a:t>Power</a:t>
            </a:r>
          </a:p>
          <a:p>
            <a:pPr lvl="1"/>
            <a:r>
              <a:rPr lang="en-US" sz="1600" dirty="0"/>
              <a:t>Speed</a:t>
            </a:r>
          </a:p>
          <a:p>
            <a:pPr lvl="1"/>
            <a:r>
              <a:rPr lang="en-US" sz="1600" dirty="0"/>
              <a:t>Density</a:t>
            </a:r>
          </a:p>
          <a:p>
            <a:pPr lvl="1"/>
            <a:r>
              <a:rPr lang="en-US" sz="1600" dirty="0"/>
              <a:t>Size (diameter)</a:t>
            </a:r>
          </a:p>
          <a:p>
            <a:pPr lvl="1"/>
            <a:endParaRPr lang="en-US" sz="1600" dirty="0"/>
          </a:p>
          <a:p>
            <a:endParaRPr lang="en-US" sz="2000" dirty="0"/>
          </a:p>
        </p:txBody>
      </p:sp>
    </p:spTree>
    <p:extLst>
      <p:ext uri="{BB962C8B-B14F-4D97-AF65-F5344CB8AC3E}">
        <p14:creationId xmlns:p14="http://schemas.microsoft.com/office/powerpoint/2010/main" val="53027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465C-B2B7-4D1C-978C-D93AC6C7501C}"/>
              </a:ext>
            </a:extLst>
          </p:cNvPr>
          <p:cNvSpPr>
            <a:spLocks noGrp="1"/>
          </p:cNvSpPr>
          <p:nvPr>
            <p:ph type="title"/>
          </p:nvPr>
        </p:nvSpPr>
        <p:spPr/>
        <p:txBody>
          <a:bodyPr anchor="t"/>
          <a:lstStyle/>
          <a:p>
            <a:r>
              <a:rPr lang="en-US" u="sng"/>
              <a:t>Standard Air Uses and Changes</a:t>
            </a:r>
            <a:endParaRPr lang="en-US" u="sng" dirty="0"/>
          </a:p>
        </p:txBody>
      </p:sp>
      <p:sp>
        <p:nvSpPr>
          <p:cNvPr id="3" name="Content Placeholder 2">
            <a:extLst>
              <a:ext uri="{FF2B5EF4-FFF2-40B4-BE49-F238E27FC236}">
                <a16:creationId xmlns:a16="http://schemas.microsoft.com/office/drawing/2014/main" id="{E327F82F-8D99-4725-9DD3-53BEB6F7DEDE}"/>
              </a:ext>
            </a:extLst>
          </p:cNvPr>
          <p:cNvSpPr>
            <a:spLocks noGrp="1"/>
          </p:cNvSpPr>
          <p:nvPr>
            <p:ph sz="half" idx="1"/>
          </p:nvPr>
        </p:nvSpPr>
        <p:spPr>
          <a:xfrm>
            <a:off x="1035168" y="1825625"/>
            <a:ext cx="5613281" cy="4794250"/>
          </a:xfrm>
        </p:spPr>
        <p:txBody>
          <a:bodyPr/>
          <a:lstStyle/>
          <a:p>
            <a:r>
              <a:rPr lang="en-US"/>
              <a:t>Standard Air </a:t>
            </a:r>
            <a:r>
              <a:rPr lang="en-US">
                <a:latin typeface="Calibri" panose="020F0502020204030204" pitchFamily="34" charset="0"/>
                <a:cs typeface="Calibri" panose="020F0502020204030204" pitchFamily="34" charset="0"/>
              </a:rPr>
              <a:t>→</a:t>
            </a:r>
            <a:r>
              <a:rPr lang="en-US"/>
              <a:t> standard density</a:t>
            </a:r>
          </a:p>
          <a:p>
            <a:pPr lvl="1"/>
            <a:r>
              <a:rPr lang="en-US"/>
              <a:t>Reference gas for:</a:t>
            </a:r>
          </a:p>
          <a:p>
            <a:pPr lvl="2"/>
            <a:r>
              <a:rPr lang="en-US"/>
              <a:t>Fan Catalogs</a:t>
            </a:r>
          </a:p>
          <a:p>
            <a:pPr lvl="2"/>
            <a:r>
              <a:rPr lang="en-US"/>
              <a:t>Performance test results</a:t>
            </a:r>
          </a:p>
          <a:p>
            <a:pPr lvl="2"/>
            <a:r>
              <a:rPr lang="en-US"/>
              <a:t>Rating tables</a:t>
            </a:r>
          </a:p>
          <a:p>
            <a:pPr lvl="2">
              <a:spcAft>
                <a:spcPts val="600"/>
              </a:spcAft>
            </a:pPr>
            <a:r>
              <a:rPr lang="en-US"/>
              <a:t>Data sets</a:t>
            </a:r>
          </a:p>
          <a:p>
            <a:pPr lvl="1">
              <a:spcAft>
                <a:spcPts val="600"/>
              </a:spcAft>
            </a:pPr>
            <a:r>
              <a:rPr lang="en-US"/>
              <a:t>STP - Standard Temperature and Pressure</a:t>
            </a:r>
          </a:p>
          <a:p>
            <a:pPr>
              <a:spcAft>
                <a:spcPts val="600"/>
              </a:spcAft>
            </a:pPr>
            <a:r>
              <a:rPr lang="en-US"/>
              <a:t>Standard air in nature is rare</a:t>
            </a:r>
          </a:p>
          <a:p>
            <a:r>
              <a:rPr lang="en-US"/>
              <a:t>Fans handle actual air or gas</a:t>
            </a:r>
            <a:endParaRPr lang="en-US" dirty="0"/>
          </a:p>
        </p:txBody>
      </p:sp>
      <p:sp>
        <p:nvSpPr>
          <p:cNvPr id="4" name="Content Placeholder 3">
            <a:extLst>
              <a:ext uri="{FF2B5EF4-FFF2-40B4-BE49-F238E27FC236}">
                <a16:creationId xmlns:a16="http://schemas.microsoft.com/office/drawing/2014/main" id="{22145D80-F789-4D9F-8F95-4DBC733B8486}"/>
              </a:ext>
            </a:extLst>
          </p:cNvPr>
          <p:cNvSpPr>
            <a:spLocks noGrp="1"/>
          </p:cNvSpPr>
          <p:nvPr>
            <p:ph sz="half" idx="2"/>
          </p:nvPr>
        </p:nvSpPr>
        <p:spPr>
          <a:xfrm>
            <a:off x="6926413" y="1825625"/>
            <a:ext cx="5181600" cy="2106613"/>
          </a:xfrm>
        </p:spPr>
        <p:txBody>
          <a:bodyPr>
            <a:normAutofit fontScale="92500" lnSpcReduction="10000"/>
          </a:bodyPr>
          <a:lstStyle/>
          <a:p>
            <a:r>
              <a:rPr lang="en-US"/>
              <a:t>Change the recipe → change the density → Change the Factor</a:t>
            </a:r>
          </a:p>
          <a:p>
            <a:pPr lvl="1"/>
            <a:r>
              <a:rPr lang="en-US"/>
              <a:t>Temperature</a:t>
            </a:r>
          </a:p>
          <a:p>
            <a:pPr lvl="1"/>
            <a:r>
              <a:rPr lang="en-US"/>
              <a:t>Pressure</a:t>
            </a:r>
          </a:p>
          <a:p>
            <a:pPr lvl="1"/>
            <a:r>
              <a:rPr lang="en-US"/>
              <a:t>Ingredient gas mix</a:t>
            </a:r>
            <a:endParaRPr lang="en-US" dirty="0"/>
          </a:p>
        </p:txBody>
      </p:sp>
      <p:graphicFrame>
        <p:nvGraphicFramePr>
          <p:cNvPr id="6" name="Content Placeholder 5">
            <a:extLst>
              <a:ext uri="{FF2B5EF4-FFF2-40B4-BE49-F238E27FC236}">
                <a16:creationId xmlns:a16="http://schemas.microsoft.com/office/drawing/2014/main" id="{010627DB-611F-4A0B-B479-200C7DDBAAF6}"/>
              </a:ext>
            </a:extLst>
          </p:cNvPr>
          <p:cNvGraphicFramePr>
            <a:graphicFrameLocks noGrp="1"/>
          </p:cNvGraphicFramePr>
          <p:nvPr>
            <p:ph sz="half" idx="14"/>
          </p:nvPr>
        </p:nvGraphicFramePr>
        <p:xfrm>
          <a:off x="6791864" y="4090988"/>
          <a:ext cx="5181600" cy="2106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366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p:cTn id="2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80">
                                          <p:stCondLst>
                                            <p:cond delay="0"/>
                                          </p:stCondLst>
                                        </p:cTn>
                                        <p:tgtEl>
                                          <p:spTgt spid="3">
                                            <p:txEl>
                                              <p:pRg st="8" end="8"/>
                                            </p:txEl>
                                          </p:spTgt>
                                        </p:tgtEl>
                                      </p:cBhvr>
                                    </p:animEffect>
                                    <p:anim calcmode="lin" valueType="num">
                                      <p:cBhvr>
                                        <p:cTn id="3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8" end="8"/>
                                            </p:txEl>
                                          </p:spTgt>
                                        </p:tgtEl>
                                      </p:cBhvr>
                                      <p:to x="100000" y="60000"/>
                                    </p:animScale>
                                    <p:animScale>
                                      <p:cBhvr>
                                        <p:cTn id="40" dur="166" decel="50000">
                                          <p:stCondLst>
                                            <p:cond delay="676"/>
                                          </p:stCondLst>
                                        </p:cTn>
                                        <p:tgtEl>
                                          <p:spTgt spid="3">
                                            <p:txEl>
                                              <p:pRg st="8" end="8"/>
                                            </p:txEl>
                                          </p:spTgt>
                                        </p:tgtEl>
                                      </p:cBhvr>
                                      <p:to x="100000" y="100000"/>
                                    </p:animScale>
                                    <p:animScale>
                                      <p:cBhvr>
                                        <p:cTn id="41" dur="26">
                                          <p:stCondLst>
                                            <p:cond delay="1312"/>
                                          </p:stCondLst>
                                        </p:cTn>
                                        <p:tgtEl>
                                          <p:spTgt spid="3">
                                            <p:txEl>
                                              <p:pRg st="8" end="8"/>
                                            </p:txEl>
                                          </p:spTgt>
                                        </p:tgtEl>
                                      </p:cBhvr>
                                      <p:to x="100000" y="80000"/>
                                    </p:animScale>
                                    <p:animScale>
                                      <p:cBhvr>
                                        <p:cTn id="42" dur="166" decel="50000">
                                          <p:stCondLst>
                                            <p:cond delay="1338"/>
                                          </p:stCondLst>
                                        </p:cTn>
                                        <p:tgtEl>
                                          <p:spTgt spid="3">
                                            <p:txEl>
                                              <p:pRg st="8" end="8"/>
                                            </p:txEl>
                                          </p:spTgt>
                                        </p:tgtEl>
                                      </p:cBhvr>
                                      <p:to x="100000" y="100000"/>
                                    </p:animScale>
                                    <p:animScale>
                                      <p:cBhvr>
                                        <p:cTn id="43" dur="26">
                                          <p:stCondLst>
                                            <p:cond delay="1642"/>
                                          </p:stCondLst>
                                        </p:cTn>
                                        <p:tgtEl>
                                          <p:spTgt spid="3">
                                            <p:txEl>
                                              <p:pRg st="8" end="8"/>
                                            </p:txEl>
                                          </p:spTgt>
                                        </p:tgtEl>
                                      </p:cBhvr>
                                      <p:to x="100000" y="90000"/>
                                    </p:animScale>
                                    <p:animScale>
                                      <p:cBhvr>
                                        <p:cTn id="44" dur="166" decel="50000">
                                          <p:stCondLst>
                                            <p:cond delay="1668"/>
                                          </p:stCondLst>
                                        </p:cTn>
                                        <p:tgtEl>
                                          <p:spTgt spid="3">
                                            <p:txEl>
                                              <p:pRg st="8" end="8"/>
                                            </p:txEl>
                                          </p:spTgt>
                                        </p:tgtEl>
                                      </p:cBhvr>
                                      <p:to x="100000" y="100000"/>
                                    </p:animScale>
                                    <p:animScale>
                                      <p:cBhvr>
                                        <p:cTn id="45" dur="26">
                                          <p:stCondLst>
                                            <p:cond delay="1808"/>
                                          </p:stCondLst>
                                        </p:cTn>
                                        <p:tgtEl>
                                          <p:spTgt spid="3">
                                            <p:txEl>
                                              <p:pRg st="8" end="8"/>
                                            </p:txEl>
                                          </p:spTgt>
                                        </p:tgtEl>
                                      </p:cBhvr>
                                      <p:to x="100000" y="95000"/>
                                    </p:animScale>
                                    <p:animScale>
                                      <p:cBhvr>
                                        <p:cTn id="46" dur="166" decel="50000">
                                          <p:stCondLst>
                                            <p:cond delay="1834"/>
                                          </p:stCondLst>
                                        </p:cTn>
                                        <p:tgtEl>
                                          <p:spTgt spid="3">
                                            <p:txEl>
                                              <p:pRg st="8" end="8"/>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5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graphicEl>
                                              <a:dgm id="{07C40868-3067-468A-885D-247B63E4AE65}"/>
                                            </p:graphicEl>
                                          </p:spTgt>
                                        </p:tgtEl>
                                        <p:attrNameLst>
                                          <p:attrName>style.visibility</p:attrName>
                                        </p:attrNameLst>
                                      </p:cBhvr>
                                      <p:to>
                                        <p:strVal val="visible"/>
                                      </p:to>
                                    </p:set>
                                    <p:animEffect transition="in" filter="fade">
                                      <p:cBhvr>
                                        <p:cTn id="77" dur="2000"/>
                                        <p:tgtEl>
                                          <p:spTgt spid="6">
                                            <p:graphicEl>
                                              <a:dgm id="{07C40868-3067-468A-885D-247B63E4AE65}"/>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graphicEl>
                                              <a:dgm id="{6FEEDE44-ABEC-4668-8958-9694790FF501}"/>
                                            </p:graphicEl>
                                          </p:spTgt>
                                        </p:tgtEl>
                                        <p:attrNameLst>
                                          <p:attrName>style.visibility</p:attrName>
                                        </p:attrNameLst>
                                      </p:cBhvr>
                                      <p:to>
                                        <p:strVal val="visible"/>
                                      </p:to>
                                    </p:set>
                                    <p:animEffect transition="in" filter="fade">
                                      <p:cBhvr>
                                        <p:cTn id="82" dur="2000"/>
                                        <p:tgtEl>
                                          <p:spTgt spid="6">
                                            <p:graphicEl>
                                              <a:dgm id="{6FEEDE44-ABEC-4668-8958-9694790FF501}"/>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
                                            <p:graphicEl>
                                              <a:dgm id="{DB4023A2-CD7D-4A7A-A12D-136D3EA169B3}"/>
                                            </p:graphicEl>
                                          </p:spTgt>
                                        </p:tgtEl>
                                        <p:attrNameLst>
                                          <p:attrName>style.visibility</p:attrName>
                                        </p:attrNameLst>
                                      </p:cBhvr>
                                      <p:to>
                                        <p:strVal val="visible"/>
                                      </p:to>
                                    </p:set>
                                    <p:animEffect transition="in" filter="fade">
                                      <p:cBhvr>
                                        <p:cTn id="85" dur="2000"/>
                                        <p:tgtEl>
                                          <p:spTgt spid="6">
                                            <p:graphicEl>
                                              <a:dgm id="{DB4023A2-CD7D-4A7A-A12D-136D3EA169B3}"/>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
                                            <p:graphicEl>
                                              <a:dgm id="{3B62B19D-C178-4C59-BDF8-5ED69B57D0C7}"/>
                                            </p:graphicEl>
                                          </p:spTgt>
                                        </p:tgtEl>
                                        <p:attrNameLst>
                                          <p:attrName>style.visibility</p:attrName>
                                        </p:attrNameLst>
                                      </p:cBhvr>
                                      <p:to>
                                        <p:strVal val="visible"/>
                                      </p:to>
                                    </p:set>
                                    <p:animEffect transition="in" filter="fade">
                                      <p:cBhvr>
                                        <p:cTn id="90" dur="2000"/>
                                        <p:tgtEl>
                                          <p:spTgt spid="6">
                                            <p:graphicEl>
                                              <a:dgm id="{3B62B19D-C178-4C59-BDF8-5ED69B57D0C7}"/>
                                            </p:graphic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
                                            <p:graphicEl>
                                              <a:dgm id="{BFF6B9D1-8EE6-4F49-85EC-FEB9008C1554}"/>
                                            </p:graphicEl>
                                          </p:spTgt>
                                        </p:tgtEl>
                                        <p:attrNameLst>
                                          <p:attrName>style.visibility</p:attrName>
                                        </p:attrNameLst>
                                      </p:cBhvr>
                                      <p:to>
                                        <p:strVal val="visible"/>
                                      </p:to>
                                    </p:set>
                                    <p:animEffect transition="in" filter="fade">
                                      <p:cBhvr>
                                        <p:cTn id="93" dur="2000"/>
                                        <p:tgtEl>
                                          <p:spTgt spid="6">
                                            <p:graphicEl>
                                              <a:dgm id="{BFF6B9D1-8EE6-4F49-85EC-FEB9008C1554}"/>
                                            </p:graphic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
                                            <p:graphicEl>
                                              <a:dgm id="{12589E41-0CA6-4B1F-8C20-D059FE257E62}"/>
                                            </p:graphicEl>
                                          </p:spTgt>
                                        </p:tgtEl>
                                        <p:attrNameLst>
                                          <p:attrName>style.visibility</p:attrName>
                                        </p:attrNameLst>
                                      </p:cBhvr>
                                      <p:to>
                                        <p:strVal val="visible"/>
                                      </p:to>
                                    </p:set>
                                    <p:animEffect transition="in" filter="fade">
                                      <p:cBhvr>
                                        <p:cTn id="96" dur="2000"/>
                                        <p:tgtEl>
                                          <p:spTgt spid="6">
                                            <p:graphicEl>
                                              <a:dgm id="{12589E41-0CA6-4B1F-8C20-D059FE257E6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8" presetClass="emph" presetSubtype="0" fill="hold" grpId="1" nodeType="clickEffect">
                                  <p:stCondLst>
                                    <p:cond delay="0"/>
                                  </p:stCondLst>
                                  <p:childTnLst>
                                    <p:animRot by="43200000">
                                      <p:cBhvr>
                                        <p:cTn id="100" dur="3000" fill="hold"/>
                                        <p:tgtEl>
                                          <p:spTgt spid="6">
                                            <p:graphicEl>
                                              <a:dgm id="{07C40868-3067-468A-885D-247B63E4AE65}"/>
                                            </p:graphicEl>
                                          </p:spTgt>
                                        </p:tgtEl>
                                        <p:attrNameLst>
                                          <p:attrName>r</p:attrName>
                                        </p:attrNameLst>
                                      </p:cBhvr>
                                    </p:animRot>
                                  </p:childTnLst>
                                </p:cTn>
                              </p:par>
                              <p:par>
                                <p:cTn id="101" presetID="8" presetClass="emph" presetSubtype="0" fill="hold" grpId="1" nodeType="withEffect">
                                  <p:stCondLst>
                                    <p:cond delay="0"/>
                                  </p:stCondLst>
                                  <p:childTnLst>
                                    <p:animRot by="43200000">
                                      <p:cBhvr>
                                        <p:cTn id="102" dur="3000" fill="hold"/>
                                        <p:tgtEl>
                                          <p:spTgt spid="6">
                                            <p:graphicEl>
                                              <a:dgm id="{6FEEDE44-ABEC-4668-8958-9694790FF501}"/>
                                            </p:graphicEl>
                                          </p:spTgt>
                                        </p:tgtEl>
                                        <p:attrNameLst>
                                          <p:attrName>r</p:attrName>
                                        </p:attrNameLst>
                                      </p:cBhvr>
                                    </p:animRot>
                                  </p:childTnLst>
                                </p:cTn>
                              </p:par>
                              <p:par>
                                <p:cTn id="103" presetID="8" presetClass="emph" presetSubtype="0" fill="hold" grpId="1" nodeType="withEffect">
                                  <p:stCondLst>
                                    <p:cond delay="0"/>
                                  </p:stCondLst>
                                  <p:childTnLst>
                                    <p:animRot by="43200000">
                                      <p:cBhvr>
                                        <p:cTn id="104" dur="3000" fill="hold"/>
                                        <p:tgtEl>
                                          <p:spTgt spid="6">
                                            <p:graphicEl>
                                              <a:dgm id="{DB4023A2-CD7D-4A7A-A12D-136D3EA169B3}"/>
                                            </p:graphicEl>
                                          </p:spTgt>
                                        </p:tgtEl>
                                        <p:attrNameLst>
                                          <p:attrName>r</p:attrName>
                                        </p:attrNameLst>
                                      </p:cBhvr>
                                    </p:animRot>
                                  </p:childTnLst>
                                </p:cTn>
                              </p:par>
                              <p:par>
                                <p:cTn id="105" presetID="8" presetClass="emph" presetSubtype="0" fill="hold" grpId="1" nodeType="withEffect">
                                  <p:stCondLst>
                                    <p:cond delay="0"/>
                                  </p:stCondLst>
                                  <p:childTnLst>
                                    <p:animRot by="43200000">
                                      <p:cBhvr>
                                        <p:cTn id="106" dur="3000" fill="hold"/>
                                        <p:tgtEl>
                                          <p:spTgt spid="6">
                                            <p:graphicEl>
                                              <a:dgm id="{3B62B19D-C178-4C59-BDF8-5ED69B57D0C7}"/>
                                            </p:graphicEl>
                                          </p:spTgt>
                                        </p:tgtEl>
                                        <p:attrNameLst>
                                          <p:attrName>r</p:attrName>
                                        </p:attrNameLst>
                                      </p:cBhvr>
                                    </p:animRot>
                                  </p:childTnLst>
                                </p:cTn>
                              </p:par>
                              <p:par>
                                <p:cTn id="107" presetID="8" presetClass="emph" presetSubtype="0" fill="hold" grpId="1" nodeType="withEffect">
                                  <p:stCondLst>
                                    <p:cond delay="0"/>
                                  </p:stCondLst>
                                  <p:childTnLst>
                                    <p:animRot by="43200000">
                                      <p:cBhvr>
                                        <p:cTn id="108" dur="3000" fill="hold"/>
                                        <p:tgtEl>
                                          <p:spTgt spid="6">
                                            <p:graphicEl>
                                              <a:dgm id="{BFF6B9D1-8EE6-4F49-85EC-FEB9008C1554}"/>
                                            </p:graphicEl>
                                          </p:spTgt>
                                        </p:tgtEl>
                                        <p:attrNameLst>
                                          <p:attrName>r</p:attrName>
                                        </p:attrNameLst>
                                      </p:cBhvr>
                                    </p:animRot>
                                  </p:childTnLst>
                                </p:cTn>
                              </p:par>
                              <p:par>
                                <p:cTn id="109" presetID="8" presetClass="emph" presetSubtype="0" fill="hold" grpId="1" nodeType="withEffect">
                                  <p:stCondLst>
                                    <p:cond delay="0"/>
                                  </p:stCondLst>
                                  <p:childTnLst>
                                    <p:animRot by="43200000">
                                      <p:cBhvr>
                                        <p:cTn id="110" dur="3000" fill="hold"/>
                                        <p:tgtEl>
                                          <p:spTgt spid="6">
                                            <p:graphicEl>
                                              <a:dgm id="{12589E41-0CA6-4B1F-8C20-D059FE257E62}"/>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4D3D79A-3A26-49F0-905C-3A64FC764C4D}"/>
              </a:ext>
            </a:extLst>
          </p:cNvPr>
          <p:cNvSpPr>
            <a:spLocks noGrp="1" noRot="1" noChangeArrowheads="1"/>
          </p:cNvSpPr>
          <p:nvPr>
            <p:ph type="title"/>
          </p:nvPr>
        </p:nvSpPr>
        <p:spPr/>
        <p:txBody>
          <a:bodyPr/>
          <a:lstStyle/>
          <a:p>
            <a:pPr eaLnBrk="1" hangingPunct="1"/>
            <a:r>
              <a:rPr lang="en-US" altLang="en-US" sz="4000"/>
              <a:t>The Fan Laws</a:t>
            </a:r>
            <a:endParaRPr lang="en-US" altLang="en-US" sz="4000" dirty="0"/>
          </a:p>
        </p:txBody>
      </p:sp>
      <p:sp>
        <p:nvSpPr>
          <p:cNvPr id="98307" name="Rectangle 3">
            <a:extLst>
              <a:ext uri="{FF2B5EF4-FFF2-40B4-BE49-F238E27FC236}">
                <a16:creationId xmlns:a16="http://schemas.microsoft.com/office/drawing/2014/main" id="{3891D2F4-2807-43CB-84D7-974CE94B19C3}"/>
              </a:ext>
            </a:extLst>
          </p:cNvPr>
          <p:cNvSpPr>
            <a:spLocks noGrp="1" noRot="1" noChangeArrowheads="1"/>
          </p:cNvSpPr>
          <p:nvPr>
            <p:ph idx="1"/>
          </p:nvPr>
        </p:nvSpPr>
        <p:spPr>
          <a:xfrm>
            <a:off x="1035169" y="1908203"/>
            <a:ext cx="10938294" cy="4749772"/>
          </a:xfrm>
        </p:spPr>
        <p:txBody>
          <a:bodyPr/>
          <a:lstStyle/>
          <a:p>
            <a:pPr marL="0" lvl="1" indent="7938">
              <a:spcAft>
                <a:spcPts val="600"/>
              </a:spcAft>
              <a:buNone/>
              <a:defRPr/>
            </a:pPr>
            <a:r>
              <a:rPr lang="en-US" sz="2800"/>
              <a:t>The Fan Laws are used to calculate fan performance at:</a:t>
            </a:r>
          </a:p>
          <a:p>
            <a:pPr lvl="1" eaLnBrk="1" hangingPunct="1">
              <a:defRPr/>
            </a:pPr>
            <a:r>
              <a:rPr lang="en-US"/>
              <a:t>Other Speeds</a:t>
            </a:r>
          </a:p>
          <a:p>
            <a:pPr lvl="1" eaLnBrk="1" hangingPunct="1">
              <a:defRPr/>
            </a:pPr>
            <a:r>
              <a:rPr lang="en-US"/>
              <a:t>Other Densities</a:t>
            </a:r>
          </a:p>
          <a:p>
            <a:pPr lvl="1" eaLnBrk="1" hangingPunct="1">
              <a:spcAft>
                <a:spcPts val="600"/>
              </a:spcAft>
              <a:defRPr/>
            </a:pPr>
            <a:r>
              <a:rPr lang="en-US"/>
              <a:t>Other Sizes</a:t>
            </a:r>
          </a:p>
          <a:p>
            <a:pPr lvl="2">
              <a:spcAft>
                <a:spcPts val="1200"/>
              </a:spcAft>
              <a:defRPr/>
            </a:pPr>
            <a:r>
              <a:rPr lang="en-US"/>
              <a:t>Impellers and casings have same geometric design but differ only in size</a:t>
            </a:r>
          </a:p>
          <a:p>
            <a:pPr lvl="1" eaLnBrk="1" hangingPunct="1">
              <a:spcAft>
                <a:spcPts val="1200"/>
              </a:spcAft>
              <a:defRPr/>
            </a:pPr>
            <a:r>
              <a:rPr lang="en-US"/>
              <a:t>Fan Laws are like pump affinity laws</a:t>
            </a:r>
          </a:p>
          <a:p>
            <a:pPr lvl="1" eaLnBrk="1" hangingPunct="1">
              <a:defRPr/>
            </a:pPr>
            <a:r>
              <a:rPr lang="en-US"/>
              <a:t>Fan Laws apply where Fan Reynolds Numbers are similar</a:t>
            </a:r>
          </a:p>
          <a:p>
            <a:pPr lvl="2">
              <a:defRPr/>
            </a:pPr>
            <a:r>
              <a:rPr lang="en-US"/>
              <a:t>Speed</a:t>
            </a:r>
          </a:p>
          <a:p>
            <a:pPr lvl="2">
              <a:defRPr/>
            </a:pPr>
            <a:r>
              <a:rPr lang="en-US"/>
              <a:t>Density</a:t>
            </a:r>
          </a:p>
          <a:p>
            <a:pPr lvl="2">
              <a:defRPr/>
            </a:pPr>
            <a:r>
              <a:rPr lang="en-US"/>
              <a:t>Sizes</a:t>
            </a:r>
          </a:p>
          <a:p>
            <a:pPr lvl="2">
              <a:defRPr/>
            </a:pPr>
            <a:endParaRPr lang="en-US" dirty="0"/>
          </a:p>
        </p:txBody>
      </p:sp>
    </p:spTree>
    <p:extLst>
      <p:ext uri="{BB962C8B-B14F-4D97-AF65-F5344CB8AC3E}">
        <p14:creationId xmlns:p14="http://schemas.microsoft.com/office/powerpoint/2010/main" val="250983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9BC5-4270-4CB4-A3AD-B35C04A780BB}"/>
              </a:ext>
            </a:extLst>
          </p:cNvPr>
          <p:cNvSpPr>
            <a:spLocks noGrp="1"/>
          </p:cNvSpPr>
          <p:nvPr>
            <p:ph type="title"/>
          </p:nvPr>
        </p:nvSpPr>
        <p:spPr>
          <a:xfrm>
            <a:off x="1529719" y="1188059"/>
            <a:ext cx="3539013" cy="664861"/>
          </a:xfrm>
        </p:spPr>
        <p:txBody>
          <a:bodyPr/>
          <a:lstStyle/>
          <a:p>
            <a:r>
              <a:rPr lang="en-US" b="1"/>
              <a:t>Lisa Cherney</a:t>
            </a:r>
            <a:endParaRPr lang="en-US" b="1" dirty="0"/>
          </a:p>
        </p:txBody>
      </p:sp>
      <p:sp>
        <p:nvSpPr>
          <p:cNvPr id="4" name="Text Placeholder 3">
            <a:extLst>
              <a:ext uri="{FF2B5EF4-FFF2-40B4-BE49-F238E27FC236}">
                <a16:creationId xmlns:a16="http://schemas.microsoft.com/office/drawing/2014/main" id="{92CD2B8C-C2C8-489A-B472-D79B4A6896EB}"/>
              </a:ext>
            </a:extLst>
          </p:cNvPr>
          <p:cNvSpPr>
            <a:spLocks noGrp="1"/>
          </p:cNvSpPr>
          <p:nvPr>
            <p:ph type="body" sz="half" idx="2"/>
          </p:nvPr>
        </p:nvSpPr>
        <p:spPr>
          <a:xfrm>
            <a:off x="1529715" y="1931813"/>
            <a:ext cx="5950468" cy="4358844"/>
          </a:xfrm>
        </p:spPr>
        <p:txBody>
          <a:bodyPr/>
          <a:lstStyle/>
          <a:p>
            <a:pPr>
              <a:lnSpc>
                <a:spcPct val="100000"/>
              </a:lnSpc>
              <a:spcBef>
                <a:spcPts val="0"/>
              </a:spcBef>
            </a:pPr>
            <a:r>
              <a:rPr lang="en-US" sz="2520"/>
              <a:t>Education Manager, AMCA International</a:t>
            </a:r>
          </a:p>
          <a:p>
            <a:r>
              <a:rPr lang="en-US" sz="2160" b="1" i="1"/>
              <a:t>Webinar Moderator</a:t>
            </a:r>
          </a:p>
          <a:p>
            <a:endParaRPr lang="en-US" sz="900" b="1" i="1"/>
          </a:p>
          <a:p>
            <a:pPr lvl="0"/>
            <a:r>
              <a:rPr lang="en-US" sz="1800"/>
              <a:t>• Joined AMCA in February 2019</a:t>
            </a:r>
            <a:endParaRPr lang="en-US" sz="1800" i="1"/>
          </a:p>
          <a:p>
            <a:r>
              <a:rPr lang="en-US" sz="1800"/>
              <a:t>• Responsible for development of AMCA’s education programs; staff liaison for the Education &amp; Training Committee </a:t>
            </a:r>
          </a:p>
          <a:p>
            <a:r>
              <a:rPr lang="en-US" sz="1800"/>
              <a:t>• Projects include webinars, AMCA’s online learning platform programming, presentations at trade shows, PDH/RCEP account management, and AMCA’s Speakers Network</a:t>
            </a:r>
            <a:endParaRPr lang="en-US" sz="1800" i="1"/>
          </a:p>
          <a:p>
            <a:endParaRPr lang="en-US" sz="1800"/>
          </a:p>
          <a:p>
            <a:endParaRPr lang="en-US" sz="2160" b="1" i="1" dirty="0"/>
          </a:p>
        </p:txBody>
      </p:sp>
      <p:pic>
        <p:nvPicPr>
          <p:cNvPr id="5" name="Picture 4">
            <a:extLst>
              <a:ext uri="{FF2B5EF4-FFF2-40B4-BE49-F238E27FC236}">
                <a16:creationId xmlns:a16="http://schemas.microsoft.com/office/drawing/2014/main" id="{55A82F79-74AD-47C1-8D5A-093100E7926D}"/>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959" r="10309"/>
          <a:stretch/>
        </p:blipFill>
        <p:spPr>
          <a:xfrm>
            <a:off x="8636000" y="1852920"/>
            <a:ext cx="2641600" cy="29111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251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61AF1B-4F4E-4193-83D1-EB4382941397}"/>
              </a:ext>
            </a:extLst>
          </p:cNvPr>
          <p:cNvSpPr>
            <a:spLocks noGrp="1"/>
          </p:cNvSpPr>
          <p:nvPr>
            <p:ph type="title"/>
          </p:nvPr>
        </p:nvSpPr>
        <p:spPr>
          <a:xfrm>
            <a:off x="1035169" y="977589"/>
            <a:ext cx="10938295" cy="660712"/>
          </a:xfrm>
        </p:spPr>
        <p:txBody>
          <a:bodyPr anchor="t">
            <a:normAutofit fontScale="90000"/>
          </a:bodyPr>
          <a:lstStyle/>
          <a:p>
            <a:r>
              <a:rPr lang="en-US"/>
              <a:t>Basic Fan Laws</a:t>
            </a:r>
            <a:endParaRPr lang="en-US" dirty="0"/>
          </a:p>
        </p:txBody>
      </p:sp>
      <p:sp>
        <p:nvSpPr>
          <p:cNvPr id="2" name="Content Placeholder 1">
            <a:extLst>
              <a:ext uri="{FF2B5EF4-FFF2-40B4-BE49-F238E27FC236}">
                <a16:creationId xmlns:a16="http://schemas.microsoft.com/office/drawing/2014/main" id="{3E397F55-F941-4E5E-A911-F048D204805F}"/>
              </a:ext>
            </a:extLst>
          </p:cNvPr>
          <p:cNvSpPr>
            <a:spLocks noGrp="1"/>
          </p:cNvSpPr>
          <p:nvPr>
            <p:ph sz="half" idx="1"/>
          </p:nvPr>
        </p:nvSpPr>
        <p:spPr>
          <a:xfrm>
            <a:off x="1035169" y="1726883"/>
            <a:ext cx="5257800" cy="4978717"/>
          </a:xfrm>
        </p:spPr>
        <p:txBody>
          <a:bodyPr>
            <a:normAutofit fontScale="77500" lnSpcReduction="20000"/>
          </a:bodyPr>
          <a:lstStyle/>
          <a:p>
            <a:r>
              <a:rPr lang="en-US"/>
              <a:t>Normalize data to standard conditions:</a:t>
            </a:r>
          </a:p>
          <a:p>
            <a:pPr lvl="1">
              <a:spcBef>
                <a:spcPts val="1000"/>
              </a:spcBef>
            </a:pPr>
            <a:r>
              <a:rPr lang="en-US"/>
              <a:t>Average RPM</a:t>
            </a:r>
          </a:p>
          <a:p>
            <a:pPr lvl="1">
              <a:spcBef>
                <a:spcPts val="1000"/>
              </a:spcBef>
              <a:spcAft>
                <a:spcPts val="600"/>
              </a:spcAft>
            </a:pPr>
            <a:r>
              <a:rPr lang="en-US"/>
              <a:t>Standard Air Density of 0.075 lbm/ft</a:t>
            </a:r>
            <a:r>
              <a:rPr lang="en-US">
                <a:latin typeface="Calibri" panose="020F0502020204030204" pitchFamily="34" charset="0"/>
                <a:cs typeface="Calibri" panose="020F0502020204030204" pitchFamily="34" charset="0"/>
              </a:rPr>
              <a:t>³</a:t>
            </a:r>
            <a:endParaRPr lang="en-US"/>
          </a:p>
          <a:p>
            <a:pPr>
              <a:spcAft>
                <a:spcPts val="600"/>
              </a:spcAft>
            </a:pPr>
            <a:r>
              <a:rPr lang="en-US"/>
              <a:t>Flow is proportional to speed</a:t>
            </a:r>
          </a:p>
          <a:p>
            <a:r>
              <a:rPr lang="en-US"/>
              <a:t>Pressure is proportional to:</a:t>
            </a:r>
          </a:p>
          <a:p>
            <a:pPr lvl="1">
              <a:spcBef>
                <a:spcPts val="1000"/>
              </a:spcBef>
            </a:pPr>
            <a:r>
              <a:rPr lang="en-US"/>
              <a:t>The speed ratio squared</a:t>
            </a:r>
          </a:p>
          <a:p>
            <a:pPr lvl="1">
              <a:spcBef>
                <a:spcPts val="1000"/>
              </a:spcBef>
              <a:spcAft>
                <a:spcPts val="600"/>
              </a:spcAft>
            </a:pPr>
            <a:r>
              <a:rPr lang="en-US"/>
              <a:t>The density ratio</a:t>
            </a:r>
          </a:p>
          <a:p>
            <a:r>
              <a:rPr lang="en-US"/>
              <a:t>Power is proportional to:</a:t>
            </a:r>
          </a:p>
          <a:p>
            <a:pPr lvl="1">
              <a:spcBef>
                <a:spcPts val="1000"/>
              </a:spcBef>
            </a:pPr>
            <a:r>
              <a:rPr lang="en-US"/>
              <a:t>The speed ratio cubed</a:t>
            </a:r>
          </a:p>
          <a:p>
            <a:pPr lvl="1">
              <a:spcBef>
                <a:spcPts val="1000"/>
              </a:spcBef>
              <a:spcAft>
                <a:spcPts val="600"/>
              </a:spcAft>
            </a:pPr>
            <a:r>
              <a:rPr lang="en-US"/>
              <a:t>The density ratio</a:t>
            </a:r>
          </a:p>
          <a:p>
            <a:r>
              <a:rPr lang="en-US"/>
              <a:t> K</a:t>
            </a:r>
            <a:r>
              <a:rPr lang="en-US" baseline="-25000"/>
              <a:t>1</a:t>
            </a:r>
            <a:r>
              <a:rPr lang="en-US"/>
              <a:t>/K</a:t>
            </a:r>
            <a:r>
              <a:rPr lang="en-US" baseline="-25000"/>
              <a:t>2</a:t>
            </a:r>
            <a:r>
              <a:rPr lang="en-US"/>
              <a:t> - Gas compressibility affects  the results. </a:t>
            </a:r>
          </a:p>
          <a:p>
            <a:pPr lvl="1">
              <a:spcBef>
                <a:spcPts val="1000"/>
              </a:spcBef>
            </a:pPr>
            <a:r>
              <a:rPr lang="en-US"/>
              <a:t>For this introduction K</a:t>
            </a:r>
            <a:r>
              <a:rPr lang="en-US" baseline="-25000"/>
              <a:t>1</a:t>
            </a:r>
            <a:r>
              <a:rPr lang="en-US"/>
              <a:t>/K</a:t>
            </a:r>
            <a:r>
              <a:rPr lang="en-US" baseline="-25000"/>
              <a:t>2</a:t>
            </a:r>
            <a:r>
              <a:rPr lang="en-US"/>
              <a:t> will be considered to be  K</a:t>
            </a:r>
            <a:r>
              <a:rPr lang="en-US" baseline="-25000"/>
              <a:t>1</a:t>
            </a:r>
            <a:r>
              <a:rPr lang="en-US"/>
              <a:t>/K</a:t>
            </a:r>
            <a:r>
              <a:rPr lang="en-US" baseline="-25000"/>
              <a:t>2</a:t>
            </a:r>
            <a:r>
              <a:rPr lang="en-US"/>
              <a:t> =1</a:t>
            </a:r>
            <a:endParaRPr lang="en-US" dirty="0"/>
          </a:p>
        </p:txBody>
      </p:sp>
      <p:grpSp>
        <p:nvGrpSpPr>
          <p:cNvPr id="13" name="Group 12">
            <a:extLst>
              <a:ext uri="{FF2B5EF4-FFF2-40B4-BE49-F238E27FC236}">
                <a16:creationId xmlns:a16="http://schemas.microsoft.com/office/drawing/2014/main" id="{FE99894E-3AF0-4147-B3C8-97AB6E461ACB}"/>
              </a:ext>
            </a:extLst>
          </p:cNvPr>
          <p:cNvGrpSpPr/>
          <p:nvPr/>
        </p:nvGrpSpPr>
        <p:grpSpPr>
          <a:xfrm>
            <a:off x="6362325" y="2205990"/>
            <a:ext cx="5550302" cy="3707130"/>
            <a:chOff x="6436620" y="2594610"/>
            <a:chExt cx="5550302" cy="311277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53B189-4BCA-44C4-BD14-BB57A211AED6}"/>
                    </a:ext>
                  </a:extLst>
                </p:cNvPr>
                <p:cNvSpPr txBox="1"/>
                <p:nvPr/>
              </p:nvSpPr>
              <p:spPr>
                <a:xfrm>
                  <a:off x="6810890" y="2594610"/>
                  <a:ext cx="5176032" cy="876458"/>
                </a:xfrm>
                <a:prstGeom prst="rect">
                  <a:avLst/>
                </a:prstGeom>
                <a:noFill/>
              </p:spPr>
              <p:txBody>
                <a:bodyPr wrap="none" lIns="0" tIns="0" rIns="0" bIns="0" rtlCol="0">
                  <a:spAutoFit/>
                </a:bodyPr>
                <a:lstStyle/>
                <a:p>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𝐶𝐹𝑀</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𝐶𝐹𝑀</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𝑅𝑃𝑀</m:t>
                                  </m:r>
                                </m:e>
                                <m:sub>
                                  <m:r>
                                    <a:rPr lang="en-US" sz="3200" b="0" i="1" smtClean="0">
                                      <a:latin typeface="Cambria Math" panose="02040503050406030204" pitchFamily="18" charset="0"/>
                                    </a:rPr>
                                    <m:t>2</m:t>
                                  </m:r>
                                </m:sub>
                              </m:sSub>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𝑅𝑃𝑀</m:t>
                                  </m:r>
                                </m:e>
                                <m:sub>
                                  <m:r>
                                    <a:rPr lang="en-US" sz="3200" b="0" i="1" smtClean="0">
                                      <a:latin typeface="Cambria Math" panose="02040503050406030204" pitchFamily="18" charset="0"/>
                                    </a:rPr>
                                    <m:t>1</m:t>
                                  </m:r>
                                </m:sub>
                              </m:sSub>
                            </m:den>
                          </m:f>
                        </m:e>
                      </m:d>
                    </m:oMath>
                  </a14:m>
                  <a:r>
                    <a:rPr lang="en-US" sz="3200" dirty="0"/>
                    <a:t> </a:t>
                  </a:r>
                  <a14:m>
                    <m:oMath xmlns:m="http://schemas.openxmlformats.org/officeDocument/2006/math">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1</m:t>
                                  </m:r>
                                </m:sub>
                              </m:sSub>
                            </m:num>
                            <m:den>
                              <m:sSub>
                                <m:sSubPr>
                                  <m:ctrlPr>
                                    <a:rPr lang="en-US" sz="3200" i="1">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2</m:t>
                                  </m:r>
                                </m:sub>
                              </m:sSub>
                            </m:den>
                          </m:f>
                        </m:e>
                      </m:d>
                    </m:oMath>
                  </a14:m>
                  <a:r>
                    <a:rPr lang="en-US" sz="3200" dirty="0"/>
                    <a:t> </a:t>
                  </a:r>
                </a:p>
              </p:txBody>
            </p:sp>
          </mc:Choice>
          <mc:Fallback xmlns="">
            <p:sp>
              <p:nvSpPr>
                <p:cNvPr id="9" name="TextBox 8">
                  <a:extLst>
                    <a:ext uri="{FF2B5EF4-FFF2-40B4-BE49-F238E27FC236}">
                      <a16:creationId xmlns:a16="http://schemas.microsoft.com/office/drawing/2014/main" id="{7D53B189-4BCA-44C4-BD14-BB57A211AED6}"/>
                    </a:ext>
                  </a:extLst>
                </p:cNvPr>
                <p:cNvSpPr txBox="1">
                  <a:spLocks noRot="1" noChangeAspect="1" noMove="1" noResize="1" noEditPoints="1" noAdjustHandles="1" noChangeArrowheads="1" noChangeShapeType="1" noTextEdit="1"/>
                </p:cNvSpPr>
                <p:nvPr/>
              </p:nvSpPr>
              <p:spPr>
                <a:xfrm>
                  <a:off x="6810890" y="2594610"/>
                  <a:ext cx="5176032" cy="87645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AFE679-7B4E-4688-8F18-5B957B5D80E1}"/>
                    </a:ext>
                  </a:extLst>
                </p:cNvPr>
                <p:cNvSpPr txBox="1"/>
                <p:nvPr/>
              </p:nvSpPr>
              <p:spPr>
                <a:xfrm>
                  <a:off x="6810569" y="3580422"/>
                  <a:ext cx="5176353" cy="973664"/>
                </a:xfrm>
                <a:prstGeom prst="rect">
                  <a:avLst/>
                </a:prstGeom>
                <a:noFill/>
              </p:spPr>
              <p:txBody>
                <a:bodyPr wrap="none" lIns="0" tIns="0" rIns="0" bIns="0" rtlCol="0">
                  <a:spAutoFit/>
                </a:bodyPr>
                <a:lstStyle/>
                <a:p>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1</m:t>
                          </m:r>
                        </m:sub>
                      </m:sSub>
                      <m:r>
                        <a:rPr lang="en-US" sz="3200" i="1">
                          <a:latin typeface="Cambria Math" panose="02040503050406030204" pitchFamily="18" charset="0"/>
                        </a:rPr>
                        <m:t>∗</m:t>
                      </m:r>
                      <m:sSup>
                        <m:sSupPr>
                          <m:ctrlPr>
                            <a:rPr lang="en-US" sz="3200" i="1" smtClean="0">
                              <a:latin typeface="Cambria Math" panose="02040503050406030204" pitchFamily="18" charset="0"/>
                            </a:rPr>
                          </m:ctrlPr>
                        </m:sSupPr>
                        <m:e>
                          <m:d>
                            <m:dPr>
                              <m:begChr m:val="["/>
                              <m:endChr m:val="]"/>
                              <m:ctrlPr>
                                <a:rPr lang="en-US" sz="3200" i="1">
                                  <a:latin typeface="Cambria Math" panose="02040503050406030204" pitchFamily="18" charset="0"/>
                                </a:rPr>
                              </m:ctrlPr>
                            </m:dPr>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𝑅𝑃𝑀</m:t>
                                      </m:r>
                                    </m:e>
                                    <m:sub>
                                      <m:r>
                                        <a:rPr lang="en-US" sz="3200" i="1">
                                          <a:latin typeface="Cambria Math" panose="02040503050406030204" pitchFamily="18" charset="0"/>
                                        </a:rPr>
                                        <m:t>2</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𝑅𝑃𝑀</m:t>
                                      </m:r>
                                    </m:e>
                                    <m:sub>
                                      <m:r>
                                        <a:rPr lang="en-US" sz="3200" i="1">
                                          <a:latin typeface="Cambria Math" panose="02040503050406030204" pitchFamily="18" charset="0"/>
                                        </a:rPr>
                                        <m:t>1</m:t>
                                      </m:r>
                                    </m:sub>
                                  </m:sSub>
                                </m:den>
                              </m:f>
                            </m:e>
                          </m:d>
                        </m:e>
                        <m:sup>
                          <m:r>
                            <a:rPr lang="en-US" sz="3200" b="0" i="1" smtClean="0">
                              <a:latin typeface="Cambria Math" panose="02040503050406030204" pitchFamily="18" charset="0"/>
                            </a:rPr>
                            <m:t>2</m:t>
                          </m:r>
                        </m:sup>
                      </m:sSup>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m:rPr>
                                      <m:sty m:val="p"/>
                                    </m:rPr>
                                    <a:rPr lang="el-GR" sz="3200" i="1" smtClean="0">
                                      <a:latin typeface="Cambria Math" panose="02040503050406030204" pitchFamily="18" charset="0"/>
                                    </a:rPr>
                                    <m:t>ρ</m:t>
                                  </m:r>
                                </m:e>
                                <m:sub>
                                  <m:r>
                                    <a:rPr lang="en-US" sz="3200" b="0" i="1" smtClean="0">
                                      <a:latin typeface="Cambria Math" panose="02040503050406030204" pitchFamily="18" charset="0"/>
                                    </a:rPr>
                                    <m:t>2</m:t>
                                  </m:r>
                                </m:sub>
                              </m:sSub>
                            </m:num>
                            <m:den>
                              <m:sSub>
                                <m:sSubPr>
                                  <m:ctrlPr>
                                    <a:rPr lang="en-US" sz="3200" i="1">
                                      <a:latin typeface="Cambria Math" panose="02040503050406030204" pitchFamily="18" charset="0"/>
                                    </a:rPr>
                                  </m:ctrlPr>
                                </m:sSubPr>
                                <m:e>
                                  <m:r>
                                    <m:rPr>
                                      <m:sty m:val="p"/>
                                    </m:rPr>
                                    <a:rPr lang="el-GR" sz="3200" i="1" smtClean="0">
                                      <a:latin typeface="Cambria Math" panose="02040503050406030204" pitchFamily="18" charset="0"/>
                                    </a:rPr>
                                    <m:t>ρ</m:t>
                                  </m:r>
                                </m:e>
                                <m:sub>
                                  <m:r>
                                    <a:rPr lang="en-US" sz="3200" b="0" i="1" smtClean="0">
                                      <a:latin typeface="Cambria Math" panose="02040503050406030204" pitchFamily="18" charset="0"/>
                                    </a:rPr>
                                    <m:t>1</m:t>
                                  </m:r>
                                </m:sub>
                              </m:sSub>
                            </m:den>
                          </m:f>
                        </m:e>
                      </m:d>
                    </m:oMath>
                  </a14:m>
                  <a:r>
                    <a:rPr lang="en-US" sz="3200" dirty="0"/>
                    <a:t> </a:t>
                  </a:r>
                  <a14:m>
                    <m:oMath xmlns:m="http://schemas.openxmlformats.org/officeDocument/2006/math">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𝐾</m:t>
                                  </m:r>
                                </m:e>
                                <m:sub>
                                  <m:r>
                                    <a:rPr lang="en-US" sz="3200" i="1">
                                      <a:latin typeface="Cambria Math" panose="02040503050406030204" pitchFamily="18" charset="0"/>
                                    </a:rPr>
                                    <m:t>1</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𝐾</m:t>
                                  </m:r>
                                </m:e>
                                <m:sub>
                                  <m:r>
                                    <a:rPr lang="en-US" sz="3200" i="1">
                                      <a:latin typeface="Cambria Math" panose="02040503050406030204" pitchFamily="18" charset="0"/>
                                    </a:rPr>
                                    <m:t>2</m:t>
                                  </m:r>
                                </m:sub>
                              </m:sSub>
                            </m:den>
                          </m:f>
                        </m:e>
                      </m:d>
                    </m:oMath>
                  </a14:m>
                  <a:r>
                    <a:rPr lang="en-US" sz="3200" dirty="0"/>
                    <a:t> </a:t>
                  </a:r>
                </a:p>
              </p:txBody>
            </p:sp>
          </mc:Choice>
          <mc:Fallback xmlns="">
            <p:sp>
              <p:nvSpPr>
                <p:cNvPr id="10" name="TextBox 9">
                  <a:extLst>
                    <a:ext uri="{FF2B5EF4-FFF2-40B4-BE49-F238E27FC236}">
                      <a16:creationId xmlns:a16="http://schemas.microsoft.com/office/drawing/2014/main" id="{61AFE679-7B4E-4688-8F18-5B957B5D80E1}"/>
                    </a:ext>
                  </a:extLst>
                </p:cNvPr>
                <p:cNvSpPr txBox="1">
                  <a:spLocks noRot="1" noChangeAspect="1" noMove="1" noResize="1" noEditPoints="1" noAdjustHandles="1" noChangeArrowheads="1" noChangeShapeType="1" noTextEdit="1"/>
                </p:cNvSpPr>
                <p:nvPr/>
              </p:nvSpPr>
              <p:spPr>
                <a:xfrm>
                  <a:off x="6810569" y="3580422"/>
                  <a:ext cx="5176353" cy="9736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F407F95-580D-43EA-A6BC-B553D5E60B8D}"/>
                    </a:ext>
                  </a:extLst>
                </p:cNvPr>
                <p:cNvSpPr txBox="1"/>
                <p:nvPr/>
              </p:nvSpPr>
              <p:spPr>
                <a:xfrm>
                  <a:off x="6436620" y="4663440"/>
                  <a:ext cx="5550302" cy="1043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𝐻𝑃</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𝐻𝑃</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𝑅𝑃𝑀</m:t>
                                        </m:r>
                                      </m:e>
                                      <m:sub>
                                        <m:r>
                                          <a:rPr lang="en-US" sz="2800" i="1">
                                            <a:latin typeface="Cambria Math" panose="02040503050406030204" pitchFamily="18" charset="0"/>
                                          </a:rPr>
                                          <m:t>2</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𝑅𝑃𝑀</m:t>
                                        </m:r>
                                      </m:e>
                                      <m:sub>
                                        <m:r>
                                          <a:rPr lang="en-US" sz="2800" i="1">
                                            <a:latin typeface="Cambria Math" panose="02040503050406030204" pitchFamily="18" charset="0"/>
                                          </a:rPr>
                                          <m:t>1</m:t>
                                        </m:r>
                                      </m:sub>
                                    </m:sSub>
                                  </m:den>
                                </m:f>
                              </m:e>
                            </m:d>
                          </m:e>
                          <m:sup>
                            <m:r>
                              <a:rPr lang="en-US" sz="2800" b="0" i="1" smtClean="0">
                                <a:latin typeface="Cambria Math" panose="02040503050406030204" pitchFamily="18" charset="0"/>
                              </a:rPr>
                              <m:t>3</m:t>
                            </m:r>
                          </m:sup>
                        </m:sSup>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l-GR" sz="2800" i="1">
                                        <a:latin typeface="Cambria Math" panose="02040503050406030204" pitchFamily="18" charset="0"/>
                                      </a:rPr>
                                      <m:t>ρ</m:t>
                                    </m:r>
                                  </m:e>
                                  <m:sub>
                                    <m:r>
                                      <a:rPr lang="en-US" sz="2800" i="1">
                                        <a:latin typeface="Cambria Math" panose="02040503050406030204" pitchFamily="18" charset="0"/>
                                      </a:rPr>
                                      <m:t>2</m:t>
                                    </m:r>
                                  </m:sub>
                                </m:sSub>
                              </m:num>
                              <m:den>
                                <m:sSub>
                                  <m:sSubPr>
                                    <m:ctrlPr>
                                      <a:rPr lang="en-US" sz="2800" i="1">
                                        <a:latin typeface="Cambria Math" panose="02040503050406030204" pitchFamily="18" charset="0"/>
                                      </a:rPr>
                                    </m:ctrlPr>
                                  </m:sSubPr>
                                  <m:e>
                                    <m:r>
                                      <m:rPr>
                                        <m:sty m:val="p"/>
                                      </m:rPr>
                                      <a:rPr lang="el-GR" sz="2800" i="1">
                                        <a:latin typeface="Cambria Math" panose="02040503050406030204" pitchFamily="18" charset="0"/>
                                      </a:rPr>
                                      <m:t>ρ</m:t>
                                    </m:r>
                                  </m:e>
                                  <m:sub>
                                    <m:r>
                                      <a:rPr lang="en-US" sz="2800" i="1">
                                        <a:latin typeface="Cambria Math" panose="02040503050406030204" pitchFamily="18" charset="0"/>
                                      </a:rPr>
                                      <m:t>1</m:t>
                                    </m:r>
                                  </m:sub>
                                </m:sSub>
                              </m:den>
                            </m:f>
                          </m:e>
                        </m:d>
                        <m:r>
                          <m:rPr>
                            <m:nor/>
                          </m:rPr>
                          <a:rPr lang="en-US" sz="2800" dirty="0"/>
                          <m:t> </m:t>
                        </m:r>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n-US" sz="2800" i="1">
                                        <a:latin typeface="Cambria Math" panose="02040503050406030204" pitchFamily="18" charset="0"/>
                                      </a:rPr>
                                      <m:t>1</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n-US" sz="2800" i="1">
                                        <a:latin typeface="Cambria Math" panose="02040503050406030204" pitchFamily="18" charset="0"/>
                                      </a:rPr>
                                      <m:t>2</m:t>
                                    </m:r>
                                  </m:sub>
                                </m:sSub>
                              </m:den>
                            </m:f>
                          </m:e>
                        </m:d>
                      </m:oMath>
                    </m:oMathPara>
                  </a14:m>
                  <a:endParaRPr lang="en-US" sz="2800" dirty="0"/>
                </a:p>
              </p:txBody>
            </p:sp>
          </mc:Choice>
          <mc:Fallback xmlns="">
            <p:sp>
              <p:nvSpPr>
                <p:cNvPr id="11" name="TextBox 10">
                  <a:extLst>
                    <a:ext uri="{FF2B5EF4-FFF2-40B4-BE49-F238E27FC236}">
                      <a16:creationId xmlns:a16="http://schemas.microsoft.com/office/drawing/2014/main" id="{7F407F95-580D-43EA-A6BC-B553D5E60B8D}"/>
                    </a:ext>
                  </a:extLst>
                </p:cNvPr>
                <p:cNvSpPr txBox="1">
                  <a:spLocks noRot="1" noChangeAspect="1" noMove="1" noResize="1" noEditPoints="1" noAdjustHandles="1" noChangeArrowheads="1" noChangeShapeType="1" noTextEdit="1"/>
                </p:cNvSpPr>
                <p:nvPr/>
              </p:nvSpPr>
              <p:spPr>
                <a:xfrm>
                  <a:off x="6436620" y="4663440"/>
                  <a:ext cx="5550302" cy="1043940"/>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19915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7D1D12-385A-4259-B824-9DA30FD4CC25}"/>
              </a:ext>
            </a:extLst>
          </p:cNvPr>
          <p:cNvSpPr>
            <a:spLocks noGrp="1"/>
          </p:cNvSpPr>
          <p:nvPr>
            <p:ph type="title"/>
          </p:nvPr>
        </p:nvSpPr>
        <p:spPr>
          <a:xfrm>
            <a:off x="1000879" y="966159"/>
            <a:ext cx="11156831" cy="672142"/>
          </a:xfrm>
        </p:spPr>
        <p:txBody>
          <a:bodyPr anchor="t">
            <a:normAutofit fontScale="90000"/>
          </a:bodyPr>
          <a:lstStyle/>
          <a:p>
            <a:r>
              <a:rPr lang="en-US"/>
              <a:t>Gas Compressibility Coefficient </a:t>
            </a:r>
            <a:r>
              <a:rPr lang="en-US" i="1"/>
              <a:t>K</a:t>
            </a:r>
            <a:r>
              <a:rPr lang="en-US" i="1" baseline="-25000"/>
              <a:t>p </a:t>
            </a:r>
            <a:r>
              <a:rPr lang="en-US"/>
              <a:t>/</a:t>
            </a:r>
            <a:r>
              <a:rPr lang="en-US" i="1"/>
              <a:t>K</a:t>
            </a:r>
            <a:r>
              <a:rPr lang="en-US" i="1" baseline="-25000"/>
              <a:t>pc</a:t>
            </a:r>
            <a:endParaRPr lang="en-US" i="1" baseline="-25000" dirty="0"/>
          </a:p>
        </p:txBody>
      </p:sp>
      <p:sp>
        <p:nvSpPr>
          <p:cNvPr id="6" name="Content Placeholder 5">
            <a:extLst>
              <a:ext uri="{FF2B5EF4-FFF2-40B4-BE49-F238E27FC236}">
                <a16:creationId xmlns:a16="http://schemas.microsoft.com/office/drawing/2014/main" id="{091FF4CC-B7DE-4682-96D2-586055533B33}"/>
              </a:ext>
            </a:extLst>
          </p:cNvPr>
          <p:cNvSpPr>
            <a:spLocks noGrp="1"/>
          </p:cNvSpPr>
          <p:nvPr>
            <p:ph sz="half" idx="1"/>
          </p:nvPr>
        </p:nvSpPr>
        <p:spPr>
          <a:xfrm>
            <a:off x="1114425" y="1638301"/>
            <a:ext cx="6038850" cy="5057774"/>
          </a:xfrm>
        </p:spPr>
        <p:txBody>
          <a:bodyPr>
            <a:normAutofit fontScale="92500" lnSpcReduction="10000"/>
          </a:bodyPr>
          <a:lstStyle/>
          <a:p>
            <a:r>
              <a:rPr lang="en-US"/>
              <a:t>Air is a compressible fluid.</a:t>
            </a:r>
          </a:p>
          <a:p>
            <a:pPr lvl="1">
              <a:spcBef>
                <a:spcPts val="1000"/>
              </a:spcBef>
            </a:pPr>
            <a:r>
              <a:rPr lang="en-US"/>
              <a:t>Volume changes with pressure, temperature and power.</a:t>
            </a:r>
          </a:p>
          <a:p>
            <a:pPr lvl="1">
              <a:spcBef>
                <a:spcPts val="1000"/>
              </a:spcBef>
            </a:pPr>
            <a:r>
              <a:rPr lang="en-US"/>
              <a:t>Pressure changes with volume, temperature and power.</a:t>
            </a:r>
          </a:p>
          <a:p>
            <a:pPr lvl="1">
              <a:spcBef>
                <a:spcPts val="1000"/>
              </a:spcBef>
              <a:spcAft>
                <a:spcPts val="600"/>
              </a:spcAft>
            </a:pPr>
            <a:r>
              <a:rPr lang="en-US"/>
              <a:t>Power changes with pressure, volume, and temperature.</a:t>
            </a:r>
          </a:p>
          <a:p>
            <a:pPr>
              <a:spcAft>
                <a:spcPts val="600"/>
              </a:spcAft>
            </a:pPr>
            <a:r>
              <a:rPr lang="en-US"/>
              <a:t>As volume, pressure, and power change the process is iterative. </a:t>
            </a:r>
          </a:p>
          <a:p>
            <a:r>
              <a:rPr lang="en-US"/>
              <a:t>Compressibility calculation is beyond the scope of this session and is only shown here.</a:t>
            </a:r>
          </a:p>
          <a:p>
            <a:pPr lvl="1">
              <a:spcBef>
                <a:spcPts val="1000"/>
              </a:spcBef>
            </a:pPr>
            <a:r>
              <a:rPr lang="en-US"/>
              <a:t>For this introduction K</a:t>
            </a:r>
            <a:r>
              <a:rPr lang="en-US" baseline="-25000"/>
              <a:t>1</a:t>
            </a:r>
            <a:r>
              <a:rPr lang="en-US"/>
              <a:t>/K</a:t>
            </a:r>
            <a:r>
              <a:rPr lang="en-US" baseline="-25000"/>
              <a:t>2</a:t>
            </a:r>
            <a:r>
              <a:rPr lang="en-US"/>
              <a:t> will be considered to be  K</a:t>
            </a:r>
            <a:r>
              <a:rPr lang="en-US" baseline="-25000"/>
              <a:t>1</a:t>
            </a:r>
            <a:r>
              <a:rPr lang="en-US"/>
              <a:t>/K</a:t>
            </a:r>
            <a:r>
              <a:rPr lang="en-US" baseline="-25000"/>
              <a:t>2</a:t>
            </a:r>
            <a:r>
              <a:rPr lang="en-US"/>
              <a:t> =1</a:t>
            </a:r>
          </a:p>
          <a:p>
            <a:pPr lvl="1"/>
            <a:endParaRPr lang="en-US" dirty="0"/>
          </a:p>
        </p:txBody>
      </p:sp>
      <p:pic>
        <p:nvPicPr>
          <p:cNvPr id="10" name="Content Placeholder 9">
            <a:extLst>
              <a:ext uri="{FF2B5EF4-FFF2-40B4-BE49-F238E27FC236}">
                <a16:creationId xmlns:a16="http://schemas.microsoft.com/office/drawing/2014/main" id="{70DAD3D3-30B3-4DE5-87C2-E9D6990F9E89}"/>
              </a:ext>
            </a:extLst>
          </p:cNvPr>
          <p:cNvPicPr>
            <a:picLocks noGrp="1" noChangeAspect="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a:xfrm>
            <a:off x="6908589" y="1990725"/>
            <a:ext cx="4527971" cy="4186238"/>
          </a:xfrm>
        </p:spPr>
      </p:pic>
    </p:spTree>
    <p:extLst>
      <p:ext uri="{BB962C8B-B14F-4D97-AF65-F5344CB8AC3E}">
        <p14:creationId xmlns:p14="http://schemas.microsoft.com/office/powerpoint/2010/main" val="396791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C894-6FD6-433D-B3DA-5912FCA3F5CE}"/>
              </a:ext>
            </a:extLst>
          </p:cNvPr>
          <p:cNvSpPr>
            <a:spLocks noGrp="1"/>
          </p:cNvSpPr>
          <p:nvPr>
            <p:ph type="title"/>
          </p:nvPr>
        </p:nvSpPr>
        <p:spPr>
          <a:xfrm>
            <a:off x="1035169" y="966158"/>
            <a:ext cx="10938295" cy="738817"/>
          </a:xfrm>
        </p:spPr>
        <p:txBody>
          <a:bodyPr vert="horz" lIns="91440" tIns="45720" rIns="91440" bIns="45720" rtlCol="0" anchor="t">
            <a:normAutofit/>
          </a:bodyPr>
          <a:lstStyle/>
          <a:p>
            <a:r>
              <a:rPr lang="en-US"/>
              <a:t>Fan Laws Applied To Pressure Point</a:t>
            </a:r>
            <a:endParaRPr lang="en-US" dirty="0"/>
          </a:p>
        </p:txBody>
      </p:sp>
      <p:sp>
        <p:nvSpPr>
          <p:cNvPr id="6" name="Content Placeholder 5">
            <a:extLst>
              <a:ext uri="{FF2B5EF4-FFF2-40B4-BE49-F238E27FC236}">
                <a16:creationId xmlns:a16="http://schemas.microsoft.com/office/drawing/2014/main" id="{A0C631FC-84D3-4BE0-B03D-3CA92B22CC1F}"/>
              </a:ext>
            </a:extLst>
          </p:cNvPr>
          <p:cNvSpPr>
            <a:spLocks noGrp="1"/>
          </p:cNvSpPr>
          <p:nvPr>
            <p:ph sz="half" idx="1"/>
          </p:nvPr>
        </p:nvSpPr>
        <p:spPr>
          <a:xfrm>
            <a:off x="1035169" y="1797470"/>
            <a:ext cx="5257800" cy="4186237"/>
          </a:xfrm>
        </p:spPr>
        <p:txBody>
          <a:bodyPr>
            <a:normAutofit/>
          </a:bodyPr>
          <a:lstStyle/>
          <a:p>
            <a:r>
              <a:rPr lang="en-US"/>
              <a:t>Flow vs Pressure Point Adjustment</a:t>
            </a:r>
          </a:p>
          <a:p>
            <a:endParaRPr lang="en-US"/>
          </a:p>
          <a:p>
            <a:endParaRPr lang="en-US"/>
          </a:p>
          <a:p>
            <a:endParaRPr lang="en-US"/>
          </a:p>
          <a:p>
            <a:endParaRPr lang="en-US" dirty="0"/>
          </a:p>
        </p:txBody>
      </p:sp>
      <p:graphicFrame>
        <p:nvGraphicFramePr>
          <p:cNvPr id="8" name="Content Placeholder 7">
            <a:extLst>
              <a:ext uri="{FF2B5EF4-FFF2-40B4-BE49-F238E27FC236}">
                <a16:creationId xmlns:a16="http://schemas.microsoft.com/office/drawing/2014/main" id="{11E3F6F5-4810-4E0E-A446-54A5C326977A}"/>
              </a:ext>
            </a:extLst>
          </p:cNvPr>
          <p:cNvGraphicFramePr>
            <a:graphicFrameLocks noGrp="1"/>
          </p:cNvGraphicFramePr>
          <p:nvPr>
            <p:ph sz="half" idx="2"/>
          </p:nvPr>
        </p:nvGraphicFramePr>
        <p:xfrm>
          <a:off x="6372225" y="1590675"/>
          <a:ext cx="5601236" cy="4186237"/>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4611F3C-1C60-475F-8853-2480E7BAEE0D}"/>
                  </a:ext>
                </a:extLst>
              </p:cNvPr>
              <p:cNvSpPr txBox="1"/>
              <p:nvPr/>
            </p:nvSpPr>
            <p:spPr>
              <a:xfrm>
                <a:off x="2177485" y="2994660"/>
                <a:ext cx="3235437" cy="547779"/>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2</m:t>
                                </m:r>
                              </m:sub>
                            </m:sSub>
                          </m:den>
                        </m:f>
                      </m:e>
                    </m:d>
                  </m:oMath>
                </a14:m>
                <a:r>
                  <a:rPr lang="en-US" sz="2000" dirty="0"/>
                  <a:t> </a:t>
                </a:r>
              </a:p>
            </p:txBody>
          </p:sp>
        </mc:Choice>
        <mc:Fallback xmlns="">
          <p:sp>
            <p:nvSpPr>
              <p:cNvPr id="12" name="TextBox 11">
                <a:extLst>
                  <a:ext uri="{FF2B5EF4-FFF2-40B4-BE49-F238E27FC236}">
                    <a16:creationId xmlns:a16="http://schemas.microsoft.com/office/drawing/2014/main" id="{04611F3C-1C60-475F-8853-2480E7BAEE0D}"/>
                  </a:ext>
                </a:extLst>
              </p:cNvPr>
              <p:cNvSpPr txBox="1">
                <a:spLocks noRot="1" noChangeAspect="1" noMove="1" noResize="1" noEditPoints="1" noAdjustHandles="1" noChangeArrowheads="1" noChangeShapeType="1" noTextEdit="1"/>
              </p:cNvSpPr>
              <p:nvPr/>
            </p:nvSpPr>
            <p:spPr>
              <a:xfrm>
                <a:off x="2177485" y="2994660"/>
                <a:ext cx="3235437" cy="54777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B060D7-1C0E-4477-8567-7DD059108797}"/>
                  </a:ext>
                </a:extLst>
              </p:cNvPr>
              <p:cNvSpPr txBox="1"/>
              <p:nvPr/>
            </p:nvSpPr>
            <p:spPr>
              <a:xfrm>
                <a:off x="2177325" y="3734365"/>
                <a:ext cx="3235758"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1</m:t>
                                    </m:r>
                                  </m:sub>
                                </m:sSub>
                              </m:den>
                            </m:f>
                          </m:e>
                        </m:d>
                      </m:e>
                      <m:sup>
                        <m:r>
                          <a:rPr lang="en-US" sz="2000" b="0" i="1" smtClean="0">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2</m:t>
                                </m:r>
                              </m:sub>
                            </m:sSub>
                          </m:den>
                        </m:f>
                      </m:e>
                    </m:d>
                  </m:oMath>
                </a14:m>
                <a:r>
                  <a:rPr lang="en-US" sz="2000" dirty="0"/>
                  <a:t> </a:t>
                </a:r>
              </a:p>
            </p:txBody>
          </p:sp>
        </mc:Choice>
        <mc:Fallback xmlns="">
          <p:sp>
            <p:nvSpPr>
              <p:cNvPr id="14" name="TextBox 13">
                <a:extLst>
                  <a:ext uri="{FF2B5EF4-FFF2-40B4-BE49-F238E27FC236}">
                    <a16:creationId xmlns:a16="http://schemas.microsoft.com/office/drawing/2014/main" id="{48B060D7-1C0E-4477-8567-7DD059108797}"/>
                  </a:ext>
                </a:extLst>
              </p:cNvPr>
              <p:cNvSpPr txBox="1">
                <a:spLocks noRot="1" noChangeAspect="1" noMove="1" noResize="1" noEditPoints="1" noAdjustHandles="1" noChangeArrowheads="1" noChangeShapeType="1" noTextEdit="1"/>
              </p:cNvSpPr>
              <p:nvPr/>
            </p:nvSpPr>
            <p:spPr>
              <a:xfrm>
                <a:off x="2177325" y="3734365"/>
                <a:ext cx="3235758" cy="608565"/>
              </a:xfrm>
              <a:prstGeom prst="rect">
                <a:avLst/>
              </a:prstGeom>
              <a:blipFill>
                <a:blip r:embed="rId4"/>
                <a:stretch>
                  <a:fillRect/>
                </a:stretch>
              </a:blipFill>
            </p:spPr>
            <p:txBody>
              <a:bodyPr/>
              <a:lstStyle/>
              <a:p>
                <a:r>
                  <a:rPr lang="en-US">
                    <a:noFill/>
                  </a:rPr>
                  <a:t> </a:t>
                </a:r>
              </a:p>
            </p:txBody>
          </p:sp>
        </mc:Fallback>
      </mc:AlternateContent>
      <p:graphicFrame>
        <p:nvGraphicFramePr>
          <p:cNvPr id="11" name="Table 10">
            <a:extLst>
              <a:ext uri="{FF2B5EF4-FFF2-40B4-BE49-F238E27FC236}">
                <a16:creationId xmlns:a16="http://schemas.microsoft.com/office/drawing/2014/main" id="{FF616A8E-A13D-4BC3-9651-9A50157581F3}"/>
              </a:ext>
            </a:extLst>
          </p:cNvPr>
          <p:cNvGraphicFramePr>
            <a:graphicFrameLocks noGrp="1"/>
          </p:cNvGraphicFramePr>
          <p:nvPr/>
        </p:nvGraphicFramePr>
        <p:xfrm>
          <a:off x="1337310" y="4781868"/>
          <a:ext cx="4526280" cy="933450"/>
        </p:xfrm>
        <a:graphic>
          <a:graphicData uri="http://schemas.openxmlformats.org/drawingml/2006/table">
            <a:tbl>
              <a:tblPr/>
              <a:tblGrid>
                <a:gridCol w="1005840">
                  <a:extLst>
                    <a:ext uri="{9D8B030D-6E8A-4147-A177-3AD203B41FA5}">
                      <a16:colId xmlns:a16="http://schemas.microsoft.com/office/drawing/2014/main" val="3176081592"/>
                    </a:ext>
                  </a:extLst>
                </a:gridCol>
                <a:gridCol w="685800">
                  <a:extLst>
                    <a:ext uri="{9D8B030D-6E8A-4147-A177-3AD203B41FA5}">
                      <a16:colId xmlns:a16="http://schemas.microsoft.com/office/drawing/2014/main" val="2147847692"/>
                    </a:ext>
                  </a:extLst>
                </a:gridCol>
                <a:gridCol w="571500">
                  <a:extLst>
                    <a:ext uri="{9D8B030D-6E8A-4147-A177-3AD203B41FA5}">
                      <a16:colId xmlns:a16="http://schemas.microsoft.com/office/drawing/2014/main" val="3949667554"/>
                    </a:ext>
                  </a:extLst>
                </a:gridCol>
                <a:gridCol w="754380">
                  <a:extLst>
                    <a:ext uri="{9D8B030D-6E8A-4147-A177-3AD203B41FA5}">
                      <a16:colId xmlns:a16="http://schemas.microsoft.com/office/drawing/2014/main" val="1244454688"/>
                    </a:ext>
                  </a:extLst>
                </a:gridCol>
                <a:gridCol w="754380">
                  <a:extLst>
                    <a:ext uri="{9D8B030D-6E8A-4147-A177-3AD203B41FA5}">
                      <a16:colId xmlns:a16="http://schemas.microsoft.com/office/drawing/2014/main" val="3580328531"/>
                    </a:ext>
                  </a:extLst>
                </a:gridCol>
                <a:gridCol w="754380">
                  <a:extLst>
                    <a:ext uri="{9D8B030D-6E8A-4147-A177-3AD203B41FA5}">
                      <a16:colId xmlns:a16="http://schemas.microsoft.com/office/drawing/2014/main" val="1764787323"/>
                    </a:ext>
                  </a:extLst>
                </a:gridCol>
              </a:tblGrid>
              <a:tr h="184150">
                <a:tc>
                  <a:txBody>
                    <a:bodyPr/>
                    <a:lstStyle/>
                    <a:p>
                      <a:pPr algn="l" fontAlgn="b"/>
                      <a:endParaRPr lang="en-US" sz="20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l-GR" sz="1600" b="1" i="1" u="none" strike="noStrike">
                          <a:solidFill>
                            <a:srgbClr val="000000"/>
                          </a:solidFill>
                          <a:effectLst/>
                          <a:latin typeface="Arial" panose="020B0604020202020204" pitchFamily="34" charset="0"/>
                        </a:rPr>
                        <a:t>ρ</a:t>
                      </a:r>
                    </a:p>
                  </a:txBody>
                  <a:tcPr marL="6350" marR="6350" marT="6350" marB="0" anchor="b">
                    <a:lnL>
                      <a:noFill/>
                    </a:lnL>
                    <a:lnR>
                      <a:noFill/>
                    </a:lnR>
                    <a:lnT>
                      <a:noFill/>
                    </a:lnT>
                    <a:lnB>
                      <a:noFill/>
                    </a:lnB>
                  </a:tcPr>
                </a:tc>
                <a:tc>
                  <a:txBody>
                    <a:bodyPr/>
                    <a:lstStyle/>
                    <a:p>
                      <a:pPr algn="ctr" fontAlgn="b"/>
                      <a:r>
                        <a:rPr lang="en-US" sz="1600" b="1" i="1" u="none" strike="noStrike" dirty="0">
                          <a:solidFill>
                            <a:srgbClr val="000000"/>
                          </a:solidFill>
                          <a:effectLst/>
                          <a:latin typeface="Arial" panose="020B0604020202020204" pitchFamily="34" charset="0"/>
                        </a:rPr>
                        <a:t>N</a:t>
                      </a:r>
                    </a:p>
                  </a:txBody>
                  <a:tcPr marL="6350" marR="6350" marT="6350" marB="0" anchor="b">
                    <a:lnL>
                      <a:noFill/>
                    </a:lnL>
                    <a:lnR>
                      <a:noFill/>
                    </a:lnR>
                    <a:lnT>
                      <a:noFill/>
                    </a:lnT>
                    <a:lnB>
                      <a:noFill/>
                    </a:lnB>
                  </a:tcPr>
                </a:tc>
                <a:tc>
                  <a:txBody>
                    <a:bodyPr/>
                    <a:lstStyle/>
                    <a:p>
                      <a:pPr algn="ctr" fontAlgn="b"/>
                      <a:r>
                        <a:rPr lang="en-US" sz="1600" b="1" i="1" u="none" strike="noStrike" dirty="0">
                          <a:solidFill>
                            <a:srgbClr val="000000"/>
                          </a:solidFill>
                          <a:effectLst/>
                          <a:latin typeface="Arial" panose="020B0604020202020204" pitchFamily="34" charset="0"/>
                        </a:rPr>
                        <a:t>Q</a:t>
                      </a:r>
                    </a:p>
                  </a:txBody>
                  <a:tcPr marL="6350" marR="6350" marT="6350" marB="0" anchor="b">
                    <a:lnL>
                      <a:noFill/>
                    </a:lnL>
                    <a:lnR>
                      <a:noFill/>
                    </a:lnR>
                    <a:lnT>
                      <a:noFill/>
                    </a:lnT>
                    <a:lnB>
                      <a:noFill/>
                    </a:lnB>
                  </a:tcPr>
                </a:tc>
                <a:tc>
                  <a:txBody>
                    <a:bodyPr/>
                    <a:lstStyle/>
                    <a:p>
                      <a:pPr algn="ctr" fontAlgn="b"/>
                      <a:r>
                        <a:rPr lang="en-US" sz="1600" b="1" i="1" u="none" strike="noStrike" dirty="0">
                          <a:solidFill>
                            <a:srgbClr val="000000"/>
                          </a:solidFill>
                          <a:effectLst/>
                          <a:latin typeface="Arial" panose="020B0604020202020204" pitchFamily="34" charset="0"/>
                        </a:rPr>
                        <a:t>Ps</a:t>
                      </a:r>
                    </a:p>
                  </a:txBody>
                  <a:tcPr marL="6350" marR="6350" marT="6350" marB="0" anchor="b">
                    <a:lnL>
                      <a:noFill/>
                    </a:lnL>
                    <a:lnR>
                      <a:noFill/>
                    </a:lnR>
                    <a:lnT>
                      <a:noFill/>
                    </a:lnT>
                    <a:lnB>
                      <a:noFill/>
                    </a:lnB>
                  </a:tcPr>
                </a:tc>
                <a:tc>
                  <a:txBody>
                    <a:bodyPr/>
                    <a:lstStyle/>
                    <a:p>
                      <a:pPr algn="ctr" fontAlgn="b"/>
                      <a:r>
                        <a:rPr lang="en-US" sz="1600" b="1" i="1" u="none" strike="noStrike" dirty="0">
                          <a:solidFill>
                            <a:srgbClr val="000000"/>
                          </a:solidFill>
                          <a:effectLst/>
                          <a:latin typeface="Arial" panose="020B0604020202020204" pitchFamily="34" charset="0"/>
                        </a:rPr>
                        <a:t>Hi</a:t>
                      </a:r>
                    </a:p>
                  </a:txBody>
                  <a:tcPr marL="6350" marR="6350" marT="6350" marB="0" anchor="b">
                    <a:lnL>
                      <a:noFill/>
                    </a:lnL>
                    <a:lnR>
                      <a:noFill/>
                    </a:lnR>
                    <a:lnT>
                      <a:noFill/>
                    </a:lnT>
                    <a:lnB>
                      <a:noFill/>
                    </a:lnB>
                  </a:tcPr>
                </a:tc>
                <a:extLst>
                  <a:ext uri="{0D108BD9-81ED-4DB2-BD59-A6C34878D82A}">
                    <a16:rowId xmlns:a16="http://schemas.microsoft.com/office/drawing/2014/main" val="1979790270"/>
                  </a:ext>
                </a:extLst>
              </a:tr>
              <a:tr h="184150">
                <a:tc>
                  <a:txBody>
                    <a:bodyPr/>
                    <a:lstStyle/>
                    <a:p>
                      <a:pPr algn="l" fontAlgn="b"/>
                      <a:r>
                        <a:rPr lang="en-US" sz="2000" b="0" i="0" u="none" strike="noStrike" dirty="0">
                          <a:solidFill>
                            <a:srgbClr val="000000"/>
                          </a:solidFill>
                          <a:effectLst/>
                          <a:latin typeface="Calibri" panose="020F0502020204030204" pitchFamily="34" charset="0"/>
                        </a:rPr>
                        <a:t>Raw Data</a:t>
                      </a:r>
                    </a:p>
                  </a:txBody>
                  <a:tcPr marL="6350" marR="6350" marT="6350" marB="0" anchor="b">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0.0724</a:t>
                      </a:r>
                    </a:p>
                  </a:txBody>
                  <a:tcPr marL="6350" marR="6350" marT="6350" marB="0" anchor="ctr">
                    <a:lnL>
                      <a:noFill/>
                    </a:lnL>
                    <a:lnR>
                      <a:noFill/>
                    </a:lnR>
                    <a:lnT>
                      <a:noFill/>
                    </a:lnT>
                    <a:lnB>
                      <a:noFill/>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1499</a:t>
                      </a:r>
                    </a:p>
                  </a:txBody>
                  <a:tcPr marL="6350" marR="6350" marT="6350" marB="0" anchor="ctr">
                    <a:lnL>
                      <a:noFill/>
                    </a:lnL>
                    <a:lnR>
                      <a:noFill/>
                    </a:lnR>
                    <a:lnT>
                      <a:noFill/>
                    </a:lnT>
                    <a:lnB>
                      <a:noFill/>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16821</a:t>
                      </a:r>
                    </a:p>
                  </a:txBody>
                  <a:tcPr marL="6350" marR="6350" marT="6350" marB="0" anchor="ctr">
                    <a:lnL>
                      <a:noFill/>
                    </a:lnL>
                    <a:lnR>
                      <a:noFill/>
                    </a:lnR>
                    <a:lnT>
                      <a:noFill/>
                    </a:lnT>
                    <a:lnB>
                      <a:noFill/>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12.300</a:t>
                      </a:r>
                    </a:p>
                  </a:txBody>
                  <a:tcPr marL="6350" marR="6350" marT="6350" marB="0" anchor="ctr">
                    <a:lnL>
                      <a:noFill/>
                    </a:lnL>
                    <a:lnR>
                      <a:noFill/>
                    </a:lnR>
                    <a:lnT>
                      <a:noFill/>
                    </a:lnT>
                    <a:lnB>
                      <a:noFill/>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41.619</a:t>
                      </a:r>
                    </a:p>
                  </a:txBody>
                  <a:tcPr marL="6350" marR="6350" marT="6350" marB="0" anchor="ctr">
                    <a:lnL>
                      <a:noFill/>
                    </a:lnL>
                    <a:lnR>
                      <a:noFill/>
                    </a:lnR>
                    <a:lnT>
                      <a:noFill/>
                    </a:lnT>
                    <a:lnB>
                      <a:noFill/>
                    </a:lnB>
                    <a:solidFill>
                      <a:srgbClr val="D9D9D9"/>
                    </a:solidFill>
                  </a:tcPr>
                </a:tc>
                <a:extLst>
                  <a:ext uri="{0D108BD9-81ED-4DB2-BD59-A6C34878D82A}">
                    <a16:rowId xmlns:a16="http://schemas.microsoft.com/office/drawing/2014/main" val="2683545538"/>
                  </a:ext>
                </a:extLst>
              </a:tr>
              <a:tr h="184150">
                <a:tc>
                  <a:txBody>
                    <a:bodyPr/>
                    <a:lstStyle/>
                    <a:p>
                      <a:pPr algn="l" fontAlgn="b"/>
                      <a:r>
                        <a:rPr lang="en-US" sz="2000" b="0" i="0" u="none" strike="noStrike" dirty="0">
                          <a:solidFill>
                            <a:srgbClr val="000000"/>
                          </a:solidFill>
                          <a:effectLst/>
                          <a:latin typeface="Calibri" panose="020F0502020204030204" pitchFamily="34" charset="0"/>
                        </a:rPr>
                        <a:t>Std. Data</a:t>
                      </a:r>
                    </a:p>
                  </a:txBody>
                  <a:tcPr marL="6350" marR="6350" marT="6350" marB="0" anchor="b">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0.0750</a:t>
                      </a:r>
                    </a:p>
                  </a:txBody>
                  <a:tcPr marL="6350" marR="6350" marT="635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1500</a:t>
                      </a:r>
                    </a:p>
                  </a:txBody>
                  <a:tcPr marL="6350" marR="6350" marT="635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16839</a:t>
                      </a:r>
                    </a:p>
                  </a:txBody>
                  <a:tcPr marL="6350" marR="6350" marT="635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12.755</a:t>
                      </a:r>
                    </a:p>
                  </a:txBody>
                  <a:tcPr marL="6350" marR="6350" marT="635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43.188</a:t>
                      </a:r>
                    </a:p>
                  </a:txBody>
                  <a:tcPr marL="6350" marR="6350" marT="6350" marB="0" anchor="ctr">
                    <a:lnL>
                      <a:noFill/>
                    </a:lnL>
                    <a:lnR>
                      <a:noFill/>
                    </a:lnR>
                    <a:lnT>
                      <a:noFill/>
                    </a:lnT>
                    <a:lnB>
                      <a:noFill/>
                    </a:lnB>
                  </a:tcPr>
                </a:tc>
                <a:extLst>
                  <a:ext uri="{0D108BD9-81ED-4DB2-BD59-A6C34878D82A}">
                    <a16:rowId xmlns:a16="http://schemas.microsoft.com/office/drawing/2014/main" val="2671969038"/>
                  </a:ext>
                </a:extLst>
              </a:tr>
            </a:tbl>
          </a:graphicData>
        </a:graphic>
      </p:graphicFrame>
      <p:grpSp>
        <p:nvGrpSpPr>
          <p:cNvPr id="9" name="Group 8">
            <a:extLst>
              <a:ext uri="{FF2B5EF4-FFF2-40B4-BE49-F238E27FC236}">
                <a16:creationId xmlns:a16="http://schemas.microsoft.com/office/drawing/2014/main" id="{1DA30429-FC6F-46AB-9C1B-0E267D77FFB5}"/>
              </a:ext>
            </a:extLst>
          </p:cNvPr>
          <p:cNvGrpSpPr/>
          <p:nvPr/>
        </p:nvGrpSpPr>
        <p:grpSpPr>
          <a:xfrm>
            <a:off x="1389414" y="5940169"/>
            <a:ext cx="10332225" cy="671080"/>
            <a:chOff x="1436914" y="6068694"/>
            <a:chExt cx="10332225" cy="67108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F40AAE-A404-45B5-A70C-52E38B29788E}"/>
                    </a:ext>
                  </a:extLst>
                </p:cNvPr>
                <p:cNvSpPr txBox="1"/>
                <p:nvPr/>
              </p:nvSpPr>
              <p:spPr>
                <a:xfrm>
                  <a:off x="1436914" y="6130345"/>
                  <a:ext cx="3235437" cy="547778"/>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2</m:t>
                                  </m:r>
                                </m:sub>
                              </m:sSub>
                            </m:den>
                          </m:f>
                        </m:e>
                      </m:d>
                    </m:oMath>
                  </a14:m>
                  <a:r>
                    <a:rPr lang="en-US" sz="2000" dirty="0"/>
                    <a:t> </a:t>
                  </a:r>
                </a:p>
              </p:txBody>
            </p:sp>
          </mc:Choice>
          <mc:Fallback xmlns="">
            <p:sp>
              <p:nvSpPr>
                <p:cNvPr id="10" name="TextBox 9">
                  <a:extLst>
                    <a:ext uri="{FF2B5EF4-FFF2-40B4-BE49-F238E27FC236}">
                      <a16:creationId xmlns:a16="http://schemas.microsoft.com/office/drawing/2014/main" id="{35F40AAE-A404-45B5-A70C-52E38B29788E}"/>
                    </a:ext>
                  </a:extLst>
                </p:cNvPr>
                <p:cNvSpPr txBox="1">
                  <a:spLocks noRot="1" noChangeAspect="1" noMove="1" noResize="1" noEditPoints="1" noAdjustHandles="1" noChangeArrowheads="1" noChangeShapeType="1" noTextEdit="1"/>
                </p:cNvSpPr>
                <p:nvPr/>
              </p:nvSpPr>
              <p:spPr>
                <a:xfrm>
                  <a:off x="1436914" y="6130345"/>
                  <a:ext cx="3235437" cy="5477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345E1FD-AA20-4711-A46D-A6F7D0659513}"/>
                    </a:ext>
                  </a:extLst>
                </p:cNvPr>
                <p:cNvSpPr txBox="1"/>
                <p:nvPr/>
              </p:nvSpPr>
              <p:spPr>
                <a:xfrm>
                  <a:off x="4816158" y="6099952"/>
                  <a:ext cx="3235759"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1</m:t>
                                      </m:r>
                                    </m:sub>
                                  </m:sSub>
                                </m:den>
                              </m:f>
                            </m:e>
                          </m:d>
                        </m:e>
                        <m:sup>
                          <m:r>
                            <a:rPr lang="en-US" sz="2000" b="0" i="1" smtClean="0">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2</m:t>
                                  </m:r>
                                </m:sub>
                              </m:sSub>
                            </m:den>
                          </m:f>
                        </m:e>
                      </m:d>
                    </m:oMath>
                  </a14:m>
                  <a:r>
                    <a:rPr lang="en-US" sz="2000" dirty="0"/>
                    <a:t> </a:t>
                  </a:r>
                </a:p>
              </p:txBody>
            </p:sp>
          </mc:Choice>
          <mc:Fallback xmlns="">
            <p:sp>
              <p:nvSpPr>
                <p:cNvPr id="13" name="TextBox 12">
                  <a:extLst>
                    <a:ext uri="{FF2B5EF4-FFF2-40B4-BE49-F238E27FC236}">
                      <a16:creationId xmlns:a16="http://schemas.microsoft.com/office/drawing/2014/main" id="{6345E1FD-AA20-4711-A46D-A6F7D0659513}"/>
                    </a:ext>
                  </a:extLst>
                </p:cNvPr>
                <p:cNvSpPr txBox="1">
                  <a:spLocks noRot="1" noChangeAspect="1" noMove="1" noResize="1" noEditPoints="1" noAdjustHandles="1" noChangeArrowheads="1" noChangeShapeType="1" noTextEdit="1"/>
                </p:cNvSpPr>
                <p:nvPr/>
              </p:nvSpPr>
              <p:spPr>
                <a:xfrm>
                  <a:off x="4816158" y="6099952"/>
                  <a:ext cx="3235759" cy="6085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EA85113-A899-43FA-BA03-776D98839B1E}"/>
                    </a:ext>
                  </a:extLst>
                </p:cNvPr>
                <p:cNvSpPr txBox="1"/>
                <p:nvPr/>
              </p:nvSpPr>
              <p:spPr>
                <a:xfrm>
                  <a:off x="8195725" y="6068694"/>
                  <a:ext cx="3573414" cy="671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1</m:t>
                                        </m:r>
                                      </m:sub>
                                    </m:sSub>
                                  </m:den>
                                </m:f>
                              </m:e>
                            </m:d>
                          </m:e>
                          <m:sup>
                            <m:r>
                              <a:rPr lang="en-US" b="0" i="1" smtClean="0">
                                <a:latin typeface="Cambria Math" panose="02040503050406030204" pitchFamily="18" charset="0"/>
                              </a:rPr>
                              <m:t>3</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1</m:t>
                                    </m:r>
                                  </m:sub>
                                </m:sSub>
                              </m:den>
                            </m:f>
                          </m:e>
                        </m:d>
                        <m:r>
                          <m:rPr>
                            <m:nor/>
                          </m:rPr>
                          <a:rPr lang="en-US" dirty="0"/>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2</m:t>
                                    </m:r>
                                  </m:sub>
                                </m:sSub>
                              </m:den>
                            </m:f>
                          </m:e>
                        </m:d>
                      </m:oMath>
                    </m:oMathPara>
                  </a14:m>
                  <a:endParaRPr lang="en-US" dirty="0"/>
                </a:p>
              </p:txBody>
            </p:sp>
          </mc:Choice>
          <mc:Fallback xmlns="">
            <p:sp>
              <p:nvSpPr>
                <p:cNvPr id="15" name="TextBox 14">
                  <a:extLst>
                    <a:ext uri="{FF2B5EF4-FFF2-40B4-BE49-F238E27FC236}">
                      <a16:creationId xmlns:a16="http://schemas.microsoft.com/office/drawing/2014/main" id="{BEA85113-A899-43FA-BA03-776D98839B1E}"/>
                    </a:ext>
                  </a:extLst>
                </p:cNvPr>
                <p:cNvSpPr txBox="1">
                  <a:spLocks noRot="1" noChangeAspect="1" noMove="1" noResize="1" noEditPoints="1" noAdjustHandles="1" noChangeArrowheads="1" noChangeShapeType="1" noTextEdit="1"/>
                </p:cNvSpPr>
                <p:nvPr/>
              </p:nvSpPr>
              <p:spPr>
                <a:xfrm>
                  <a:off x="8195725" y="6068694"/>
                  <a:ext cx="3573414" cy="671080"/>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1119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C894-6FD6-433D-B3DA-5912FCA3F5CE}"/>
              </a:ext>
            </a:extLst>
          </p:cNvPr>
          <p:cNvSpPr>
            <a:spLocks noGrp="1"/>
          </p:cNvSpPr>
          <p:nvPr>
            <p:ph type="title"/>
          </p:nvPr>
        </p:nvSpPr>
        <p:spPr>
          <a:xfrm>
            <a:off x="1035169" y="966158"/>
            <a:ext cx="10938295" cy="789073"/>
          </a:xfrm>
        </p:spPr>
        <p:txBody>
          <a:bodyPr vert="horz" lIns="91440" tIns="45720" rIns="91440" bIns="45720" rtlCol="0" anchor="t">
            <a:normAutofit/>
          </a:bodyPr>
          <a:lstStyle/>
          <a:p>
            <a:r>
              <a:rPr lang="en-US"/>
              <a:t>Fan Laws Applied To Power Point</a:t>
            </a:r>
            <a:endParaRPr lang="en-US" dirty="0"/>
          </a:p>
        </p:txBody>
      </p:sp>
      <p:sp>
        <p:nvSpPr>
          <p:cNvPr id="6" name="Content Placeholder 5">
            <a:extLst>
              <a:ext uri="{FF2B5EF4-FFF2-40B4-BE49-F238E27FC236}">
                <a16:creationId xmlns:a16="http://schemas.microsoft.com/office/drawing/2014/main" id="{A0C631FC-84D3-4BE0-B03D-3CA92B22CC1F}"/>
              </a:ext>
            </a:extLst>
          </p:cNvPr>
          <p:cNvSpPr>
            <a:spLocks noGrp="1"/>
          </p:cNvSpPr>
          <p:nvPr>
            <p:ph sz="half" idx="1"/>
          </p:nvPr>
        </p:nvSpPr>
        <p:spPr>
          <a:xfrm>
            <a:off x="1038225" y="1790700"/>
            <a:ext cx="5257800" cy="4186237"/>
          </a:xfrm>
        </p:spPr>
        <p:txBody>
          <a:bodyPr>
            <a:normAutofit/>
          </a:bodyPr>
          <a:lstStyle/>
          <a:p>
            <a:r>
              <a:rPr lang="en-US"/>
              <a:t>Flow vs Power Point Adjustment</a:t>
            </a:r>
          </a:p>
          <a:p>
            <a:endParaRPr lang="en-US"/>
          </a:p>
          <a:p>
            <a:endParaRPr lang="en-US"/>
          </a:p>
          <a:p>
            <a:endParaRPr lang="en-US"/>
          </a:p>
          <a:p>
            <a:endParaRPr lang="en-US" dirty="0"/>
          </a:p>
        </p:txBody>
      </p:sp>
      <p:graphicFrame>
        <p:nvGraphicFramePr>
          <p:cNvPr id="8" name="Content Placeholder 7">
            <a:extLst>
              <a:ext uri="{FF2B5EF4-FFF2-40B4-BE49-F238E27FC236}">
                <a16:creationId xmlns:a16="http://schemas.microsoft.com/office/drawing/2014/main" id="{11E3F6F5-4810-4E0E-A446-54A5C326977A}"/>
              </a:ext>
            </a:extLst>
          </p:cNvPr>
          <p:cNvGraphicFramePr>
            <a:graphicFrameLocks noGrp="1"/>
          </p:cNvGraphicFramePr>
          <p:nvPr>
            <p:ph sz="half" idx="2"/>
          </p:nvPr>
        </p:nvGraphicFramePr>
        <p:xfrm>
          <a:off x="6372225" y="1685925"/>
          <a:ext cx="5601236" cy="4186237"/>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4611F3C-1C60-475F-8853-2480E7BAEE0D}"/>
                  </a:ext>
                </a:extLst>
              </p:cNvPr>
              <p:cNvSpPr txBox="1"/>
              <p:nvPr/>
            </p:nvSpPr>
            <p:spPr>
              <a:xfrm>
                <a:off x="2177485" y="2994660"/>
                <a:ext cx="3235437" cy="547779"/>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2</m:t>
                                </m:r>
                              </m:sub>
                            </m:sSub>
                          </m:den>
                        </m:f>
                      </m:e>
                    </m:d>
                  </m:oMath>
                </a14:m>
                <a:r>
                  <a:rPr lang="en-US" sz="2000" dirty="0"/>
                  <a:t> </a:t>
                </a:r>
              </a:p>
            </p:txBody>
          </p:sp>
        </mc:Choice>
        <mc:Fallback xmlns="">
          <p:sp>
            <p:nvSpPr>
              <p:cNvPr id="12" name="TextBox 11">
                <a:extLst>
                  <a:ext uri="{FF2B5EF4-FFF2-40B4-BE49-F238E27FC236}">
                    <a16:creationId xmlns:a16="http://schemas.microsoft.com/office/drawing/2014/main" id="{04611F3C-1C60-475F-8853-2480E7BAEE0D}"/>
                  </a:ext>
                </a:extLst>
              </p:cNvPr>
              <p:cNvSpPr txBox="1">
                <a:spLocks noRot="1" noChangeAspect="1" noMove="1" noResize="1" noEditPoints="1" noAdjustHandles="1" noChangeArrowheads="1" noChangeShapeType="1" noTextEdit="1"/>
              </p:cNvSpPr>
              <p:nvPr/>
            </p:nvSpPr>
            <p:spPr>
              <a:xfrm>
                <a:off x="2177485" y="2994660"/>
                <a:ext cx="3235437" cy="547779"/>
              </a:xfrm>
              <a:prstGeom prst="rect">
                <a:avLst/>
              </a:prstGeom>
              <a:blipFill>
                <a:blip r:embed="rId3"/>
                <a:stretch>
                  <a:fillRect/>
                </a:stretch>
              </a:blipFill>
            </p:spPr>
            <p:txBody>
              <a:bodyPr/>
              <a:lstStyle/>
              <a:p>
                <a:r>
                  <a:rPr lang="en-US">
                    <a:noFill/>
                  </a:rPr>
                  <a:t> </a:t>
                </a:r>
              </a:p>
            </p:txBody>
          </p:sp>
        </mc:Fallback>
      </mc:AlternateContent>
      <p:graphicFrame>
        <p:nvGraphicFramePr>
          <p:cNvPr id="11" name="Table 10">
            <a:extLst>
              <a:ext uri="{FF2B5EF4-FFF2-40B4-BE49-F238E27FC236}">
                <a16:creationId xmlns:a16="http://schemas.microsoft.com/office/drawing/2014/main" id="{FF616A8E-A13D-4BC3-9651-9A50157581F3}"/>
              </a:ext>
            </a:extLst>
          </p:cNvPr>
          <p:cNvGraphicFramePr>
            <a:graphicFrameLocks noGrp="1"/>
          </p:cNvGraphicFramePr>
          <p:nvPr/>
        </p:nvGraphicFramePr>
        <p:xfrm>
          <a:off x="1337310" y="4781868"/>
          <a:ext cx="4526280" cy="933450"/>
        </p:xfrm>
        <a:graphic>
          <a:graphicData uri="http://schemas.openxmlformats.org/drawingml/2006/table">
            <a:tbl>
              <a:tblPr/>
              <a:tblGrid>
                <a:gridCol w="1005840">
                  <a:extLst>
                    <a:ext uri="{9D8B030D-6E8A-4147-A177-3AD203B41FA5}">
                      <a16:colId xmlns:a16="http://schemas.microsoft.com/office/drawing/2014/main" val="3176081592"/>
                    </a:ext>
                  </a:extLst>
                </a:gridCol>
                <a:gridCol w="685800">
                  <a:extLst>
                    <a:ext uri="{9D8B030D-6E8A-4147-A177-3AD203B41FA5}">
                      <a16:colId xmlns:a16="http://schemas.microsoft.com/office/drawing/2014/main" val="2147847692"/>
                    </a:ext>
                  </a:extLst>
                </a:gridCol>
                <a:gridCol w="571500">
                  <a:extLst>
                    <a:ext uri="{9D8B030D-6E8A-4147-A177-3AD203B41FA5}">
                      <a16:colId xmlns:a16="http://schemas.microsoft.com/office/drawing/2014/main" val="3949667554"/>
                    </a:ext>
                  </a:extLst>
                </a:gridCol>
                <a:gridCol w="754380">
                  <a:extLst>
                    <a:ext uri="{9D8B030D-6E8A-4147-A177-3AD203B41FA5}">
                      <a16:colId xmlns:a16="http://schemas.microsoft.com/office/drawing/2014/main" val="1244454688"/>
                    </a:ext>
                  </a:extLst>
                </a:gridCol>
                <a:gridCol w="754380">
                  <a:extLst>
                    <a:ext uri="{9D8B030D-6E8A-4147-A177-3AD203B41FA5}">
                      <a16:colId xmlns:a16="http://schemas.microsoft.com/office/drawing/2014/main" val="3580328531"/>
                    </a:ext>
                  </a:extLst>
                </a:gridCol>
                <a:gridCol w="754380">
                  <a:extLst>
                    <a:ext uri="{9D8B030D-6E8A-4147-A177-3AD203B41FA5}">
                      <a16:colId xmlns:a16="http://schemas.microsoft.com/office/drawing/2014/main" val="1764787323"/>
                    </a:ext>
                  </a:extLst>
                </a:gridCol>
              </a:tblGrid>
              <a:tr h="184150">
                <a:tc>
                  <a:txBody>
                    <a:bodyPr/>
                    <a:lstStyle/>
                    <a:p>
                      <a:pPr algn="l" fontAlgn="b"/>
                      <a:endParaRPr lang="en-US" sz="20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l-GR" sz="1600" b="1" i="1" u="none" strike="noStrike">
                          <a:solidFill>
                            <a:srgbClr val="000000"/>
                          </a:solidFill>
                          <a:effectLst/>
                          <a:latin typeface="Arial" panose="020B0604020202020204" pitchFamily="34" charset="0"/>
                        </a:rPr>
                        <a:t>ρ</a:t>
                      </a:r>
                    </a:p>
                  </a:txBody>
                  <a:tcPr marL="6350" marR="6350" marT="6350" marB="0" anchor="b">
                    <a:lnL>
                      <a:noFill/>
                    </a:lnL>
                    <a:lnR>
                      <a:noFill/>
                    </a:lnR>
                    <a:lnT>
                      <a:noFill/>
                    </a:lnT>
                    <a:lnB>
                      <a:noFill/>
                    </a:lnB>
                  </a:tcPr>
                </a:tc>
                <a:tc>
                  <a:txBody>
                    <a:bodyPr/>
                    <a:lstStyle/>
                    <a:p>
                      <a:pPr algn="ctr" fontAlgn="b"/>
                      <a:r>
                        <a:rPr lang="en-US" sz="1600" b="1" i="1" u="none" strike="noStrike" dirty="0">
                          <a:solidFill>
                            <a:srgbClr val="000000"/>
                          </a:solidFill>
                          <a:effectLst/>
                          <a:latin typeface="Arial" panose="020B0604020202020204" pitchFamily="34" charset="0"/>
                        </a:rPr>
                        <a:t>N</a:t>
                      </a:r>
                    </a:p>
                  </a:txBody>
                  <a:tcPr marL="6350" marR="6350" marT="6350" marB="0" anchor="b">
                    <a:lnL>
                      <a:noFill/>
                    </a:lnL>
                    <a:lnR>
                      <a:noFill/>
                    </a:lnR>
                    <a:lnT>
                      <a:noFill/>
                    </a:lnT>
                    <a:lnB>
                      <a:noFill/>
                    </a:lnB>
                  </a:tcPr>
                </a:tc>
                <a:tc>
                  <a:txBody>
                    <a:bodyPr/>
                    <a:lstStyle/>
                    <a:p>
                      <a:pPr algn="ctr" fontAlgn="b"/>
                      <a:r>
                        <a:rPr lang="en-US" sz="1600" b="1" i="1" u="none" strike="noStrike" dirty="0">
                          <a:solidFill>
                            <a:srgbClr val="000000"/>
                          </a:solidFill>
                          <a:effectLst/>
                          <a:latin typeface="Arial" panose="020B0604020202020204" pitchFamily="34" charset="0"/>
                        </a:rPr>
                        <a:t>Q</a:t>
                      </a:r>
                    </a:p>
                  </a:txBody>
                  <a:tcPr marL="6350" marR="6350" marT="6350" marB="0" anchor="b">
                    <a:lnL>
                      <a:noFill/>
                    </a:lnL>
                    <a:lnR>
                      <a:noFill/>
                    </a:lnR>
                    <a:lnT>
                      <a:noFill/>
                    </a:lnT>
                    <a:lnB>
                      <a:noFill/>
                    </a:lnB>
                  </a:tcPr>
                </a:tc>
                <a:tc>
                  <a:txBody>
                    <a:bodyPr/>
                    <a:lstStyle/>
                    <a:p>
                      <a:pPr algn="ctr" fontAlgn="b"/>
                      <a:r>
                        <a:rPr lang="en-US" sz="1600" b="1" i="1" u="none" strike="noStrike" dirty="0">
                          <a:solidFill>
                            <a:srgbClr val="000000"/>
                          </a:solidFill>
                          <a:effectLst/>
                          <a:latin typeface="Arial" panose="020B0604020202020204" pitchFamily="34" charset="0"/>
                        </a:rPr>
                        <a:t>Ps</a:t>
                      </a:r>
                    </a:p>
                  </a:txBody>
                  <a:tcPr marL="6350" marR="6350" marT="6350" marB="0" anchor="b">
                    <a:lnL>
                      <a:noFill/>
                    </a:lnL>
                    <a:lnR>
                      <a:noFill/>
                    </a:lnR>
                    <a:lnT>
                      <a:noFill/>
                    </a:lnT>
                    <a:lnB>
                      <a:noFill/>
                    </a:lnB>
                  </a:tcPr>
                </a:tc>
                <a:tc>
                  <a:txBody>
                    <a:bodyPr/>
                    <a:lstStyle/>
                    <a:p>
                      <a:pPr algn="ctr" fontAlgn="b"/>
                      <a:r>
                        <a:rPr lang="en-US" sz="1600" b="1" i="1" u="none" strike="noStrike" dirty="0">
                          <a:solidFill>
                            <a:srgbClr val="000000"/>
                          </a:solidFill>
                          <a:effectLst/>
                          <a:latin typeface="Arial" panose="020B0604020202020204" pitchFamily="34" charset="0"/>
                        </a:rPr>
                        <a:t>Hi</a:t>
                      </a:r>
                    </a:p>
                  </a:txBody>
                  <a:tcPr marL="6350" marR="6350" marT="6350" marB="0" anchor="b">
                    <a:lnL>
                      <a:noFill/>
                    </a:lnL>
                    <a:lnR>
                      <a:noFill/>
                    </a:lnR>
                    <a:lnT>
                      <a:noFill/>
                    </a:lnT>
                    <a:lnB>
                      <a:noFill/>
                    </a:lnB>
                  </a:tcPr>
                </a:tc>
                <a:extLst>
                  <a:ext uri="{0D108BD9-81ED-4DB2-BD59-A6C34878D82A}">
                    <a16:rowId xmlns:a16="http://schemas.microsoft.com/office/drawing/2014/main" val="1979790270"/>
                  </a:ext>
                </a:extLst>
              </a:tr>
              <a:tr h="184150">
                <a:tc>
                  <a:txBody>
                    <a:bodyPr/>
                    <a:lstStyle/>
                    <a:p>
                      <a:pPr algn="l" fontAlgn="b"/>
                      <a:r>
                        <a:rPr lang="en-US" sz="2000" b="0" i="0" u="none" strike="noStrike" dirty="0">
                          <a:solidFill>
                            <a:srgbClr val="000000"/>
                          </a:solidFill>
                          <a:effectLst/>
                          <a:latin typeface="Calibri" panose="020F0502020204030204" pitchFamily="34" charset="0"/>
                        </a:rPr>
                        <a:t>Raw Data</a:t>
                      </a:r>
                    </a:p>
                  </a:txBody>
                  <a:tcPr marL="6350" marR="6350" marT="6350" marB="0" anchor="b">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0.0724</a:t>
                      </a:r>
                    </a:p>
                  </a:txBody>
                  <a:tcPr marL="6350" marR="6350" marT="6350" marB="0" anchor="ctr">
                    <a:lnL>
                      <a:noFill/>
                    </a:lnL>
                    <a:lnR>
                      <a:noFill/>
                    </a:lnR>
                    <a:lnT>
                      <a:noFill/>
                    </a:lnT>
                    <a:lnB>
                      <a:noFill/>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1499</a:t>
                      </a:r>
                    </a:p>
                  </a:txBody>
                  <a:tcPr marL="6350" marR="6350" marT="6350" marB="0" anchor="ctr">
                    <a:lnL>
                      <a:noFill/>
                    </a:lnL>
                    <a:lnR>
                      <a:noFill/>
                    </a:lnR>
                    <a:lnT>
                      <a:noFill/>
                    </a:lnT>
                    <a:lnB>
                      <a:noFill/>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16821</a:t>
                      </a:r>
                    </a:p>
                  </a:txBody>
                  <a:tcPr marL="6350" marR="6350" marT="6350" marB="0" anchor="ctr">
                    <a:lnL>
                      <a:noFill/>
                    </a:lnL>
                    <a:lnR>
                      <a:noFill/>
                    </a:lnR>
                    <a:lnT>
                      <a:noFill/>
                    </a:lnT>
                    <a:lnB>
                      <a:noFill/>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12.300</a:t>
                      </a:r>
                    </a:p>
                  </a:txBody>
                  <a:tcPr marL="6350" marR="6350" marT="6350" marB="0" anchor="ctr">
                    <a:lnL>
                      <a:noFill/>
                    </a:lnL>
                    <a:lnR>
                      <a:noFill/>
                    </a:lnR>
                    <a:lnT>
                      <a:noFill/>
                    </a:lnT>
                    <a:lnB>
                      <a:noFill/>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41.619</a:t>
                      </a:r>
                    </a:p>
                  </a:txBody>
                  <a:tcPr marL="6350" marR="6350" marT="6350" marB="0" anchor="ctr">
                    <a:lnL>
                      <a:noFill/>
                    </a:lnL>
                    <a:lnR>
                      <a:noFill/>
                    </a:lnR>
                    <a:lnT>
                      <a:noFill/>
                    </a:lnT>
                    <a:lnB>
                      <a:noFill/>
                    </a:lnB>
                    <a:solidFill>
                      <a:srgbClr val="D9D9D9"/>
                    </a:solidFill>
                  </a:tcPr>
                </a:tc>
                <a:extLst>
                  <a:ext uri="{0D108BD9-81ED-4DB2-BD59-A6C34878D82A}">
                    <a16:rowId xmlns:a16="http://schemas.microsoft.com/office/drawing/2014/main" val="2683545538"/>
                  </a:ext>
                </a:extLst>
              </a:tr>
              <a:tr h="184150">
                <a:tc>
                  <a:txBody>
                    <a:bodyPr/>
                    <a:lstStyle/>
                    <a:p>
                      <a:pPr algn="l" fontAlgn="b"/>
                      <a:r>
                        <a:rPr lang="en-US" sz="2000" b="0" i="0" u="none" strike="noStrike" dirty="0">
                          <a:solidFill>
                            <a:srgbClr val="000000"/>
                          </a:solidFill>
                          <a:effectLst/>
                          <a:latin typeface="Calibri" panose="020F0502020204030204" pitchFamily="34" charset="0"/>
                        </a:rPr>
                        <a:t>Std. Data</a:t>
                      </a:r>
                    </a:p>
                  </a:txBody>
                  <a:tcPr marL="6350" marR="6350" marT="6350" marB="0" anchor="b">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0.0750</a:t>
                      </a:r>
                    </a:p>
                  </a:txBody>
                  <a:tcPr marL="6350" marR="6350" marT="635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1500</a:t>
                      </a:r>
                    </a:p>
                  </a:txBody>
                  <a:tcPr marL="6350" marR="6350" marT="635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16839</a:t>
                      </a:r>
                    </a:p>
                  </a:txBody>
                  <a:tcPr marL="6350" marR="6350" marT="635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12.755</a:t>
                      </a:r>
                    </a:p>
                  </a:txBody>
                  <a:tcPr marL="6350" marR="6350" marT="635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43.188</a:t>
                      </a:r>
                    </a:p>
                  </a:txBody>
                  <a:tcPr marL="6350" marR="6350" marT="6350" marB="0" anchor="ctr">
                    <a:lnL>
                      <a:noFill/>
                    </a:lnL>
                    <a:lnR>
                      <a:noFill/>
                    </a:lnR>
                    <a:lnT>
                      <a:noFill/>
                    </a:lnT>
                    <a:lnB>
                      <a:noFill/>
                    </a:lnB>
                  </a:tcPr>
                </a:tc>
                <a:extLst>
                  <a:ext uri="{0D108BD9-81ED-4DB2-BD59-A6C34878D82A}">
                    <a16:rowId xmlns:a16="http://schemas.microsoft.com/office/drawing/2014/main" val="2671969038"/>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6D1CF1B-7B76-4B4E-88F7-368D4E2EDE41}"/>
                  </a:ext>
                </a:extLst>
              </p:cNvPr>
              <p:cNvSpPr txBox="1"/>
              <p:nvPr/>
            </p:nvSpPr>
            <p:spPr>
              <a:xfrm>
                <a:off x="2173230" y="3755448"/>
                <a:ext cx="3168367" cy="596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𝐻𝑃</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𝐻𝑃</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𝑅𝑃𝑀</m:t>
                                      </m:r>
                                    </m:e>
                                    <m:sub>
                                      <m:r>
                                        <a:rPr lang="en-US" sz="1600" i="1">
                                          <a:latin typeface="Cambria Math" panose="02040503050406030204" pitchFamily="18" charset="0"/>
                                        </a:rPr>
                                        <m:t>2</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𝑅𝑃𝑀</m:t>
                                      </m:r>
                                    </m:e>
                                    <m:sub>
                                      <m:r>
                                        <a:rPr lang="en-US" sz="1600" i="1">
                                          <a:latin typeface="Cambria Math" panose="02040503050406030204" pitchFamily="18" charset="0"/>
                                        </a:rPr>
                                        <m:t>1</m:t>
                                      </m:r>
                                    </m:sub>
                                  </m:sSub>
                                </m:den>
                              </m:f>
                            </m:e>
                          </m:d>
                        </m:e>
                        <m:sup>
                          <m:r>
                            <a:rPr lang="en-US" sz="1600" b="0" i="1" smtClean="0">
                              <a:latin typeface="Cambria Math" panose="02040503050406030204" pitchFamily="18" charset="0"/>
                            </a:rPr>
                            <m:t>3</m:t>
                          </m:r>
                        </m:sup>
                      </m:sSup>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l-GR" sz="1600" i="1">
                                      <a:latin typeface="Cambria Math" panose="02040503050406030204" pitchFamily="18" charset="0"/>
                                    </a:rPr>
                                    <m:t>ρ</m:t>
                                  </m:r>
                                </m:e>
                                <m:sub>
                                  <m:r>
                                    <a:rPr lang="en-US" sz="1600" i="1">
                                      <a:latin typeface="Cambria Math" panose="02040503050406030204" pitchFamily="18" charset="0"/>
                                    </a:rPr>
                                    <m:t>2</m:t>
                                  </m:r>
                                </m:sub>
                              </m:sSub>
                            </m:num>
                            <m:den>
                              <m:sSub>
                                <m:sSubPr>
                                  <m:ctrlPr>
                                    <a:rPr lang="en-US" sz="1600" i="1">
                                      <a:latin typeface="Cambria Math" panose="02040503050406030204" pitchFamily="18" charset="0"/>
                                    </a:rPr>
                                  </m:ctrlPr>
                                </m:sSubPr>
                                <m:e>
                                  <m:r>
                                    <m:rPr>
                                      <m:sty m:val="p"/>
                                    </m:rPr>
                                    <a:rPr lang="el-GR" sz="1600" i="1">
                                      <a:latin typeface="Cambria Math" panose="02040503050406030204" pitchFamily="18" charset="0"/>
                                    </a:rPr>
                                    <m:t>ρ</m:t>
                                  </m:r>
                                </m:e>
                                <m:sub>
                                  <m:r>
                                    <a:rPr lang="en-US" sz="1600" i="1">
                                      <a:latin typeface="Cambria Math" panose="02040503050406030204" pitchFamily="18" charset="0"/>
                                    </a:rPr>
                                    <m:t>1</m:t>
                                  </m:r>
                                </m:sub>
                              </m:sSub>
                            </m:den>
                          </m:f>
                        </m:e>
                      </m:d>
                      <m:r>
                        <m:rPr>
                          <m:nor/>
                        </m:rPr>
                        <a:rPr lang="en-US" sz="1600" dirty="0"/>
                        <m:t> </m:t>
                      </m:r>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1</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2</m:t>
                                  </m:r>
                                </m:sub>
                              </m:sSub>
                            </m:den>
                          </m:f>
                        </m:e>
                      </m:d>
                    </m:oMath>
                  </m:oMathPara>
                </a14:m>
                <a:endParaRPr lang="en-US" sz="1600" dirty="0"/>
              </a:p>
            </p:txBody>
          </p:sp>
        </mc:Choice>
        <mc:Fallback xmlns="">
          <p:sp>
            <p:nvSpPr>
              <p:cNvPr id="9" name="TextBox 8">
                <a:extLst>
                  <a:ext uri="{FF2B5EF4-FFF2-40B4-BE49-F238E27FC236}">
                    <a16:creationId xmlns:a16="http://schemas.microsoft.com/office/drawing/2014/main" id="{66D1CF1B-7B76-4B4E-88F7-368D4E2EDE41}"/>
                  </a:ext>
                </a:extLst>
              </p:cNvPr>
              <p:cNvSpPr txBox="1">
                <a:spLocks noRot="1" noChangeAspect="1" noMove="1" noResize="1" noEditPoints="1" noAdjustHandles="1" noChangeArrowheads="1" noChangeShapeType="1" noTextEdit="1"/>
              </p:cNvSpPr>
              <p:nvPr/>
            </p:nvSpPr>
            <p:spPr>
              <a:xfrm>
                <a:off x="2173230" y="3755448"/>
                <a:ext cx="3168367" cy="596574"/>
              </a:xfrm>
              <a:prstGeom prst="rect">
                <a:avLst/>
              </a:prstGeom>
              <a:blipFill>
                <a:blip r:embed="rId4"/>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BA81472-DDEF-4848-B0CF-295125D4F7CB}"/>
              </a:ext>
            </a:extLst>
          </p:cNvPr>
          <p:cNvGrpSpPr/>
          <p:nvPr/>
        </p:nvGrpSpPr>
        <p:grpSpPr>
          <a:xfrm>
            <a:off x="1389414" y="5930644"/>
            <a:ext cx="10332225" cy="671080"/>
            <a:chOff x="1436914" y="6068694"/>
            <a:chExt cx="10332225" cy="67108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52FF67F-5971-4974-8A58-051D40C4E04D}"/>
                    </a:ext>
                  </a:extLst>
                </p:cNvPr>
                <p:cNvSpPr txBox="1"/>
                <p:nvPr/>
              </p:nvSpPr>
              <p:spPr>
                <a:xfrm>
                  <a:off x="1436914" y="6130345"/>
                  <a:ext cx="3235437" cy="547778"/>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2</m:t>
                                  </m:r>
                                </m:sub>
                              </m:sSub>
                            </m:den>
                          </m:f>
                        </m:e>
                      </m:d>
                    </m:oMath>
                  </a14:m>
                  <a:r>
                    <a:rPr lang="en-US" sz="2000" dirty="0"/>
                    <a:t> </a:t>
                  </a:r>
                </a:p>
              </p:txBody>
            </p:sp>
          </mc:Choice>
          <mc:Fallback xmlns="">
            <p:sp>
              <p:nvSpPr>
                <p:cNvPr id="13" name="TextBox 12">
                  <a:extLst>
                    <a:ext uri="{FF2B5EF4-FFF2-40B4-BE49-F238E27FC236}">
                      <a16:creationId xmlns:a16="http://schemas.microsoft.com/office/drawing/2014/main" id="{852FF67F-5971-4974-8A58-051D40C4E04D}"/>
                    </a:ext>
                  </a:extLst>
                </p:cNvPr>
                <p:cNvSpPr txBox="1">
                  <a:spLocks noRot="1" noChangeAspect="1" noMove="1" noResize="1" noEditPoints="1" noAdjustHandles="1" noChangeArrowheads="1" noChangeShapeType="1" noTextEdit="1"/>
                </p:cNvSpPr>
                <p:nvPr/>
              </p:nvSpPr>
              <p:spPr>
                <a:xfrm>
                  <a:off x="1436914" y="6130345"/>
                  <a:ext cx="3235437" cy="54777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BA3C12B-72C0-4476-A142-6C94CC9B8387}"/>
                    </a:ext>
                  </a:extLst>
                </p:cNvPr>
                <p:cNvSpPr txBox="1"/>
                <p:nvPr/>
              </p:nvSpPr>
              <p:spPr>
                <a:xfrm>
                  <a:off x="4816158" y="6099952"/>
                  <a:ext cx="3235759"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1</m:t>
                                      </m:r>
                                    </m:sub>
                                  </m:sSub>
                                </m:den>
                              </m:f>
                            </m:e>
                          </m:d>
                        </m:e>
                        <m:sup>
                          <m:r>
                            <a:rPr lang="en-US" sz="2000" b="0" i="1" smtClean="0">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2</m:t>
                                  </m:r>
                                </m:sub>
                              </m:sSub>
                            </m:den>
                          </m:f>
                        </m:e>
                      </m:d>
                    </m:oMath>
                  </a14:m>
                  <a:r>
                    <a:rPr lang="en-US" sz="2000" dirty="0"/>
                    <a:t> </a:t>
                  </a:r>
                </a:p>
              </p:txBody>
            </p:sp>
          </mc:Choice>
          <mc:Fallback xmlns="">
            <p:sp>
              <p:nvSpPr>
                <p:cNvPr id="14" name="TextBox 13">
                  <a:extLst>
                    <a:ext uri="{FF2B5EF4-FFF2-40B4-BE49-F238E27FC236}">
                      <a16:creationId xmlns:a16="http://schemas.microsoft.com/office/drawing/2014/main" id="{BBA3C12B-72C0-4476-A142-6C94CC9B8387}"/>
                    </a:ext>
                  </a:extLst>
                </p:cNvPr>
                <p:cNvSpPr txBox="1">
                  <a:spLocks noRot="1" noChangeAspect="1" noMove="1" noResize="1" noEditPoints="1" noAdjustHandles="1" noChangeArrowheads="1" noChangeShapeType="1" noTextEdit="1"/>
                </p:cNvSpPr>
                <p:nvPr/>
              </p:nvSpPr>
              <p:spPr>
                <a:xfrm>
                  <a:off x="4816158" y="6099952"/>
                  <a:ext cx="3235759" cy="6085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0A96CFD-FF4B-49F0-AEB2-67D15972394A}"/>
                    </a:ext>
                  </a:extLst>
                </p:cNvPr>
                <p:cNvSpPr txBox="1"/>
                <p:nvPr/>
              </p:nvSpPr>
              <p:spPr>
                <a:xfrm>
                  <a:off x="8195725" y="6068694"/>
                  <a:ext cx="3573414" cy="671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1</m:t>
                                        </m:r>
                                      </m:sub>
                                    </m:sSub>
                                  </m:den>
                                </m:f>
                              </m:e>
                            </m:d>
                          </m:e>
                          <m:sup>
                            <m:r>
                              <a:rPr lang="en-US" b="0" i="1" smtClean="0">
                                <a:latin typeface="Cambria Math" panose="02040503050406030204" pitchFamily="18" charset="0"/>
                              </a:rPr>
                              <m:t>3</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1</m:t>
                                    </m:r>
                                  </m:sub>
                                </m:sSub>
                              </m:den>
                            </m:f>
                          </m:e>
                        </m:d>
                        <m:r>
                          <m:rPr>
                            <m:nor/>
                          </m:rPr>
                          <a:rPr lang="en-US" dirty="0"/>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2</m:t>
                                    </m:r>
                                  </m:sub>
                                </m:sSub>
                              </m:den>
                            </m:f>
                          </m:e>
                        </m:d>
                      </m:oMath>
                    </m:oMathPara>
                  </a14:m>
                  <a:endParaRPr lang="en-US" dirty="0"/>
                </a:p>
              </p:txBody>
            </p:sp>
          </mc:Choice>
          <mc:Fallback xmlns="">
            <p:sp>
              <p:nvSpPr>
                <p:cNvPr id="15" name="TextBox 14">
                  <a:extLst>
                    <a:ext uri="{FF2B5EF4-FFF2-40B4-BE49-F238E27FC236}">
                      <a16:creationId xmlns:a16="http://schemas.microsoft.com/office/drawing/2014/main" id="{50A96CFD-FF4B-49F0-AEB2-67D15972394A}"/>
                    </a:ext>
                  </a:extLst>
                </p:cNvPr>
                <p:cNvSpPr txBox="1">
                  <a:spLocks noRot="1" noChangeAspect="1" noMove="1" noResize="1" noEditPoints="1" noAdjustHandles="1" noChangeArrowheads="1" noChangeShapeType="1" noTextEdit="1"/>
                </p:cNvSpPr>
                <p:nvPr/>
              </p:nvSpPr>
              <p:spPr>
                <a:xfrm>
                  <a:off x="8195725" y="6068694"/>
                  <a:ext cx="3573414" cy="671080"/>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49479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71BF706-A368-48A7-B3FE-43E271443499}"/>
              </a:ext>
            </a:extLst>
          </p:cNvPr>
          <p:cNvGraphicFramePr>
            <a:graphicFrameLocks noGrp="1"/>
          </p:cNvGraphicFramePr>
          <p:nvPr>
            <p:ph sz="half" idx="2"/>
          </p:nvPr>
        </p:nvGraphicFramePr>
        <p:xfrm>
          <a:off x="1261368" y="1581215"/>
          <a:ext cx="5152130" cy="2171962"/>
        </p:xfrm>
        <a:graphic>
          <a:graphicData uri="http://schemas.openxmlformats.org/drawingml/2006/table">
            <a:tbl>
              <a:tblPr/>
              <a:tblGrid>
                <a:gridCol w="1030426">
                  <a:extLst>
                    <a:ext uri="{9D8B030D-6E8A-4147-A177-3AD203B41FA5}">
                      <a16:colId xmlns:a16="http://schemas.microsoft.com/office/drawing/2014/main" val="281762192"/>
                    </a:ext>
                  </a:extLst>
                </a:gridCol>
                <a:gridCol w="1030426">
                  <a:extLst>
                    <a:ext uri="{9D8B030D-6E8A-4147-A177-3AD203B41FA5}">
                      <a16:colId xmlns:a16="http://schemas.microsoft.com/office/drawing/2014/main" val="3506403184"/>
                    </a:ext>
                  </a:extLst>
                </a:gridCol>
                <a:gridCol w="1030426">
                  <a:extLst>
                    <a:ext uri="{9D8B030D-6E8A-4147-A177-3AD203B41FA5}">
                      <a16:colId xmlns:a16="http://schemas.microsoft.com/office/drawing/2014/main" val="725371348"/>
                    </a:ext>
                  </a:extLst>
                </a:gridCol>
                <a:gridCol w="1030426">
                  <a:extLst>
                    <a:ext uri="{9D8B030D-6E8A-4147-A177-3AD203B41FA5}">
                      <a16:colId xmlns:a16="http://schemas.microsoft.com/office/drawing/2014/main" val="634406987"/>
                    </a:ext>
                  </a:extLst>
                </a:gridCol>
                <a:gridCol w="1030426">
                  <a:extLst>
                    <a:ext uri="{9D8B030D-6E8A-4147-A177-3AD203B41FA5}">
                      <a16:colId xmlns:a16="http://schemas.microsoft.com/office/drawing/2014/main" val="1788284041"/>
                    </a:ext>
                  </a:extLst>
                </a:gridCol>
              </a:tblGrid>
              <a:tr h="165118">
                <a:tc>
                  <a:txBody>
                    <a:bodyPr/>
                    <a:lstStyle/>
                    <a:p>
                      <a:pPr algn="l" fontAlgn="b"/>
                      <a:r>
                        <a:rPr lang="en-US" sz="900" b="0" i="0" u="none" strike="noStrike" dirty="0">
                          <a:solidFill>
                            <a:srgbClr val="000000"/>
                          </a:solidFill>
                          <a:effectLst/>
                          <a:latin typeface="Calibri" panose="020F0502020204030204" pitchFamily="34" charset="0"/>
                        </a:rPr>
                        <a:t>Raw Data</a:t>
                      </a:r>
                    </a:p>
                  </a:txBody>
                  <a:tcPr marL="5335" marR="5335" marT="533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335" marR="5335" marT="533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335" marR="5335" marT="533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335" marR="5335" marT="533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335" marR="5335" marT="5335" marB="0" anchor="b">
                    <a:lnL>
                      <a:noFill/>
                    </a:lnL>
                    <a:lnR>
                      <a:noFill/>
                    </a:lnR>
                    <a:lnT>
                      <a:noFill/>
                    </a:lnT>
                    <a:lnB>
                      <a:noFill/>
                    </a:lnB>
                  </a:tcPr>
                </a:tc>
                <a:extLst>
                  <a:ext uri="{0D108BD9-81ED-4DB2-BD59-A6C34878D82A}">
                    <a16:rowId xmlns:a16="http://schemas.microsoft.com/office/drawing/2014/main" val="3915188985"/>
                  </a:ext>
                </a:extLst>
              </a:tr>
              <a:tr h="165118">
                <a:tc>
                  <a:txBody>
                    <a:bodyPr/>
                    <a:lstStyle/>
                    <a:p>
                      <a:pPr algn="ctr" fontAlgn="b"/>
                      <a:r>
                        <a:rPr lang="el-GR" sz="800" b="1" i="1" u="none" strike="noStrike">
                          <a:solidFill>
                            <a:srgbClr val="000000"/>
                          </a:solidFill>
                          <a:effectLst/>
                          <a:latin typeface="Arial" panose="020B0604020202020204" pitchFamily="34" charset="0"/>
                        </a:rPr>
                        <a:t>ρ</a:t>
                      </a:r>
                    </a:p>
                  </a:txBody>
                  <a:tcPr marL="5335" marR="5335" marT="5335" marB="0" anchor="b">
                    <a:lnL>
                      <a:noFill/>
                    </a:lnL>
                    <a:lnR>
                      <a:noFill/>
                    </a:lnR>
                    <a:lnT>
                      <a:noFill/>
                    </a:lnT>
                    <a:lnB>
                      <a:noFill/>
                    </a:lnB>
                  </a:tcPr>
                </a:tc>
                <a:tc>
                  <a:txBody>
                    <a:bodyPr/>
                    <a:lstStyle/>
                    <a:p>
                      <a:pPr algn="ctr" fontAlgn="b"/>
                      <a:r>
                        <a:rPr lang="en-US" sz="800" b="1" i="1" u="none" strike="noStrike" dirty="0">
                          <a:solidFill>
                            <a:srgbClr val="000000"/>
                          </a:solidFill>
                          <a:effectLst/>
                          <a:latin typeface="Arial" panose="020B0604020202020204" pitchFamily="34" charset="0"/>
                        </a:rPr>
                        <a:t>N</a:t>
                      </a:r>
                    </a:p>
                  </a:txBody>
                  <a:tcPr marL="5335" marR="5335" marT="5335" marB="0" anchor="b">
                    <a:lnL>
                      <a:noFill/>
                    </a:lnL>
                    <a:lnR>
                      <a:noFill/>
                    </a:lnR>
                    <a:lnT>
                      <a:noFill/>
                    </a:lnT>
                    <a:lnB>
                      <a:noFill/>
                    </a:lnB>
                  </a:tcPr>
                </a:tc>
                <a:tc>
                  <a:txBody>
                    <a:bodyPr/>
                    <a:lstStyle/>
                    <a:p>
                      <a:pPr algn="ctr" fontAlgn="b"/>
                      <a:r>
                        <a:rPr lang="en-US" sz="800" b="1" i="1" u="none" strike="noStrike" dirty="0">
                          <a:solidFill>
                            <a:srgbClr val="000000"/>
                          </a:solidFill>
                          <a:effectLst/>
                          <a:latin typeface="Arial" panose="020B0604020202020204" pitchFamily="34" charset="0"/>
                        </a:rPr>
                        <a:t>Q</a:t>
                      </a:r>
                    </a:p>
                  </a:txBody>
                  <a:tcPr marL="5335" marR="5335" marT="5335" marB="0" anchor="b">
                    <a:lnL>
                      <a:noFill/>
                    </a:lnL>
                    <a:lnR>
                      <a:noFill/>
                    </a:lnR>
                    <a:lnT>
                      <a:noFill/>
                    </a:lnT>
                    <a:lnB>
                      <a:noFill/>
                    </a:lnB>
                  </a:tcPr>
                </a:tc>
                <a:tc>
                  <a:txBody>
                    <a:bodyPr/>
                    <a:lstStyle/>
                    <a:p>
                      <a:pPr algn="ctr" fontAlgn="b"/>
                      <a:r>
                        <a:rPr lang="en-US" sz="800" b="1" i="1" u="none" strike="noStrike" dirty="0">
                          <a:solidFill>
                            <a:srgbClr val="000000"/>
                          </a:solidFill>
                          <a:effectLst/>
                          <a:latin typeface="Arial" panose="020B0604020202020204" pitchFamily="34" charset="0"/>
                        </a:rPr>
                        <a:t>Ps</a:t>
                      </a:r>
                    </a:p>
                  </a:txBody>
                  <a:tcPr marL="5335" marR="5335" marT="5335" marB="0" anchor="b">
                    <a:lnL>
                      <a:noFill/>
                    </a:lnL>
                    <a:lnR>
                      <a:noFill/>
                    </a:lnR>
                    <a:lnT>
                      <a:noFill/>
                    </a:lnT>
                    <a:lnB>
                      <a:noFill/>
                    </a:lnB>
                  </a:tcPr>
                </a:tc>
                <a:tc>
                  <a:txBody>
                    <a:bodyPr/>
                    <a:lstStyle/>
                    <a:p>
                      <a:pPr algn="ctr" fontAlgn="b"/>
                      <a:r>
                        <a:rPr lang="en-US" sz="800" b="1" i="1" u="none" strike="noStrike" dirty="0">
                          <a:solidFill>
                            <a:srgbClr val="000000"/>
                          </a:solidFill>
                          <a:effectLst/>
                          <a:latin typeface="Arial" panose="020B0604020202020204" pitchFamily="34" charset="0"/>
                        </a:rPr>
                        <a:t>Hi</a:t>
                      </a:r>
                    </a:p>
                  </a:txBody>
                  <a:tcPr marL="5335" marR="5335" marT="5335" marB="0" anchor="b">
                    <a:lnL>
                      <a:noFill/>
                    </a:lnL>
                    <a:lnR>
                      <a:noFill/>
                    </a:lnR>
                    <a:lnT>
                      <a:noFill/>
                    </a:lnT>
                    <a:lnB>
                      <a:noFill/>
                    </a:lnB>
                  </a:tcPr>
                </a:tc>
                <a:extLst>
                  <a:ext uri="{0D108BD9-81ED-4DB2-BD59-A6C34878D82A}">
                    <a16:rowId xmlns:a16="http://schemas.microsoft.com/office/drawing/2014/main" val="661067624"/>
                  </a:ext>
                </a:extLst>
              </a:tr>
              <a:tr h="165118">
                <a:tc>
                  <a:txBody>
                    <a:bodyPr/>
                    <a:lstStyle/>
                    <a:p>
                      <a:pPr algn="ctr" fontAlgn="b"/>
                      <a:r>
                        <a:rPr lang="en-US" sz="800" b="0" i="0" u="none" strike="noStrike" dirty="0">
                          <a:solidFill>
                            <a:srgbClr val="000000"/>
                          </a:solidFill>
                          <a:effectLst/>
                          <a:latin typeface="Arial" panose="020B0604020202020204" pitchFamily="34" charset="0"/>
                        </a:rPr>
                        <a:t>(lbm/ft³)</a:t>
                      </a:r>
                    </a:p>
                  </a:txBody>
                  <a:tcPr marL="5335" marR="5335" marT="5335"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panose="020B0604020202020204" pitchFamily="34" charset="0"/>
                        </a:rPr>
                        <a:t>(rpm)</a:t>
                      </a:r>
                    </a:p>
                  </a:txBody>
                  <a:tcPr marL="5335" marR="5335" marT="5335"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panose="020B0604020202020204" pitchFamily="34" charset="0"/>
                        </a:rPr>
                        <a:t>(cfm)</a:t>
                      </a:r>
                    </a:p>
                  </a:txBody>
                  <a:tcPr marL="5335" marR="5335" marT="5335"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panose="020B0604020202020204" pitchFamily="34" charset="0"/>
                        </a:rPr>
                        <a:t>(in. wg)</a:t>
                      </a:r>
                    </a:p>
                  </a:txBody>
                  <a:tcPr marL="5335" marR="5335" marT="5335"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panose="020B0604020202020204" pitchFamily="34" charset="0"/>
                        </a:rPr>
                        <a:t>(hp)</a:t>
                      </a:r>
                    </a:p>
                  </a:txBody>
                  <a:tcPr marL="5335" marR="5335" marT="5335" marB="0" anchor="b">
                    <a:lnL>
                      <a:noFill/>
                    </a:lnL>
                    <a:lnR>
                      <a:noFill/>
                    </a:lnR>
                    <a:lnT>
                      <a:noFill/>
                    </a:lnT>
                    <a:lnB>
                      <a:noFill/>
                    </a:lnB>
                  </a:tcPr>
                </a:tc>
                <a:extLst>
                  <a:ext uri="{0D108BD9-81ED-4DB2-BD59-A6C34878D82A}">
                    <a16:rowId xmlns:a16="http://schemas.microsoft.com/office/drawing/2014/main" val="278370802"/>
                  </a:ext>
                </a:extLst>
              </a:tr>
              <a:tr h="165118">
                <a:tc>
                  <a:txBody>
                    <a:bodyPr/>
                    <a:lstStyle/>
                    <a:p>
                      <a:pPr algn="ctr" fontAlgn="ctr"/>
                      <a:r>
                        <a:rPr lang="en-US" sz="800" b="0" i="0" u="none" strike="noStrike" dirty="0">
                          <a:solidFill>
                            <a:srgbClr val="000000"/>
                          </a:solidFill>
                          <a:effectLst/>
                          <a:latin typeface="Arial" panose="020B0604020202020204" pitchFamily="34" charset="0"/>
                        </a:rPr>
                        <a:t>0.0724</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1501</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28889</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0.001</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33.565</a:t>
                      </a:r>
                    </a:p>
                  </a:txBody>
                  <a:tcPr marL="5335" marR="5335" marT="5335" marB="0" anchor="ctr">
                    <a:lnL>
                      <a:noFill/>
                    </a:lnL>
                    <a:lnR>
                      <a:noFill/>
                    </a:lnR>
                    <a:lnT>
                      <a:noFill/>
                    </a:lnT>
                    <a:lnB>
                      <a:noFill/>
                    </a:lnB>
                    <a:solidFill>
                      <a:srgbClr val="D9D9D9"/>
                    </a:solidFill>
                  </a:tcPr>
                </a:tc>
                <a:extLst>
                  <a:ext uri="{0D108BD9-81ED-4DB2-BD59-A6C34878D82A}">
                    <a16:rowId xmlns:a16="http://schemas.microsoft.com/office/drawing/2014/main" val="1697994595"/>
                  </a:ext>
                </a:extLst>
              </a:tr>
              <a:tr h="190546">
                <a:tc>
                  <a:txBody>
                    <a:bodyPr/>
                    <a:lstStyle/>
                    <a:p>
                      <a:pPr algn="ctr" fontAlgn="ctr"/>
                      <a:r>
                        <a:rPr lang="en-US" sz="800" b="0" i="0" u="none" strike="noStrike" dirty="0">
                          <a:solidFill>
                            <a:srgbClr val="000000"/>
                          </a:solidFill>
                          <a:effectLst/>
                          <a:latin typeface="Arial" panose="020B0604020202020204" pitchFamily="34" charset="0"/>
                        </a:rPr>
                        <a:t>0.0724</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1500</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25958</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3.732</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39.000</a:t>
                      </a:r>
                    </a:p>
                  </a:txBody>
                  <a:tcPr marL="5335" marR="5335" marT="5335" marB="0" anchor="ctr">
                    <a:lnL>
                      <a:noFill/>
                    </a:lnL>
                    <a:lnR>
                      <a:noFill/>
                    </a:lnR>
                    <a:lnT>
                      <a:noFill/>
                    </a:lnT>
                    <a:lnB>
                      <a:noFill/>
                    </a:lnB>
                  </a:tcPr>
                </a:tc>
                <a:extLst>
                  <a:ext uri="{0D108BD9-81ED-4DB2-BD59-A6C34878D82A}">
                    <a16:rowId xmlns:a16="http://schemas.microsoft.com/office/drawing/2014/main" val="34506606"/>
                  </a:ext>
                </a:extLst>
              </a:tr>
              <a:tr h="165118">
                <a:tc>
                  <a:txBody>
                    <a:bodyPr/>
                    <a:lstStyle/>
                    <a:p>
                      <a:pPr algn="ctr" fontAlgn="ctr"/>
                      <a:r>
                        <a:rPr lang="en-US" sz="800" b="0" i="0" u="none" strike="noStrike" dirty="0">
                          <a:solidFill>
                            <a:srgbClr val="000000"/>
                          </a:solidFill>
                          <a:effectLst/>
                          <a:latin typeface="Arial" panose="020B0604020202020204" pitchFamily="34" charset="0"/>
                        </a:rPr>
                        <a:t>0.0723</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1499</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22702</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6.955</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41.592</a:t>
                      </a:r>
                    </a:p>
                  </a:txBody>
                  <a:tcPr marL="5335" marR="5335" marT="5335" marB="0" anchor="ctr">
                    <a:lnL>
                      <a:noFill/>
                    </a:lnL>
                    <a:lnR>
                      <a:noFill/>
                    </a:lnR>
                    <a:lnT>
                      <a:noFill/>
                    </a:lnT>
                    <a:lnB>
                      <a:noFill/>
                    </a:lnB>
                    <a:solidFill>
                      <a:srgbClr val="D9D9D9"/>
                    </a:solidFill>
                  </a:tcPr>
                </a:tc>
                <a:extLst>
                  <a:ext uri="{0D108BD9-81ED-4DB2-BD59-A6C34878D82A}">
                    <a16:rowId xmlns:a16="http://schemas.microsoft.com/office/drawing/2014/main" val="1395133605"/>
                  </a:ext>
                </a:extLst>
              </a:tr>
              <a:tr h="165118">
                <a:tc>
                  <a:txBody>
                    <a:bodyPr/>
                    <a:lstStyle/>
                    <a:p>
                      <a:pPr algn="ctr" fontAlgn="ctr"/>
                      <a:r>
                        <a:rPr lang="en-US" sz="800" b="0" i="0" u="none" strike="noStrike" dirty="0">
                          <a:solidFill>
                            <a:srgbClr val="000000"/>
                          </a:solidFill>
                          <a:effectLst/>
                          <a:latin typeface="Arial" panose="020B0604020202020204" pitchFamily="34" charset="0"/>
                        </a:rPr>
                        <a:t>0.0723</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1499</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19654</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10.154</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42.908</a:t>
                      </a:r>
                    </a:p>
                  </a:txBody>
                  <a:tcPr marL="5335" marR="5335" marT="5335" marB="0" anchor="ctr">
                    <a:lnL>
                      <a:noFill/>
                    </a:lnL>
                    <a:lnR>
                      <a:noFill/>
                    </a:lnR>
                    <a:lnT>
                      <a:noFill/>
                    </a:lnT>
                    <a:lnB>
                      <a:noFill/>
                    </a:lnB>
                  </a:tcPr>
                </a:tc>
                <a:extLst>
                  <a:ext uri="{0D108BD9-81ED-4DB2-BD59-A6C34878D82A}">
                    <a16:rowId xmlns:a16="http://schemas.microsoft.com/office/drawing/2014/main" val="3856978359"/>
                  </a:ext>
                </a:extLst>
              </a:tr>
              <a:tr h="165118">
                <a:tc>
                  <a:txBody>
                    <a:bodyPr/>
                    <a:lstStyle/>
                    <a:p>
                      <a:pPr algn="ctr" fontAlgn="ctr"/>
                      <a:r>
                        <a:rPr lang="en-US" sz="800" b="0" i="0" u="none" strike="noStrike" dirty="0">
                          <a:solidFill>
                            <a:srgbClr val="000000"/>
                          </a:solidFill>
                          <a:effectLst/>
                          <a:latin typeface="Arial" panose="020B0604020202020204" pitchFamily="34" charset="0"/>
                        </a:rPr>
                        <a:t>0.0724</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1499</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16821</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12.300</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41.619</a:t>
                      </a:r>
                    </a:p>
                  </a:txBody>
                  <a:tcPr marL="5335" marR="5335" marT="5335" marB="0" anchor="ctr">
                    <a:lnL>
                      <a:noFill/>
                    </a:lnL>
                    <a:lnR>
                      <a:noFill/>
                    </a:lnR>
                    <a:lnT>
                      <a:noFill/>
                    </a:lnT>
                    <a:lnB>
                      <a:noFill/>
                    </a:lnB>
                    <a:solidFill>
                      <a:srgbClr val="D9D9D9"/>
                    </a:solidFill>
                  </a:tcPr>
                </a:tc>
                <a:extLst>
                  <a:ext uri="{0D108BD9-81ED-4DB2-BD59-A6C34878D82A}">
                    <a16:rowId xmlns:a16="http://schemas.microsoft.com/office/drawing/2014/main" val="207005020"/>
                  </a:ext>
                </a:extLst>
              </a:tr>
              <a:tr h="165118">
                <a:tc>
                  <a:txBody>
                    <a:bodyPr/>
                    <a:lstStyle/>
                    <a:p>
                      <a:pPr algn="ctr" fontAlgn="ctr"/>
                      <a:r>
                        <a:rPr lang="en-US" sz="800" b="0" i="0" u="none" strike="noStrike" dirty="0">
                          <a:solidFill>
                            <a:srgbClr val="000000"/>
                          </a:solidFill>
                          <a:effectLst/>
                          <a:latin typeface="Arial" panose="020B0604020202020204" pitchFamily="34" charset="0"/>
                        </a:rPr>
                        <a:t>0.0724</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1500</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13331</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14.150</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38.026</a:t>
                      </a:r>
                    </a:p>
                  </a:txBody>
                  <a:tcPr marL="5335" marR="5335" marT="5335" marB="0" anchor="ctr">
                    <a:lnL>
                      <a:noFill/>
                    </a:lnL>
                    <a:lnR>
                      <a:noFill/>
                    </a:lnR>
                    <a:lnT>
                      <a:noFill/>
                    </a:lnT>
                    <a:lnB>
                      <a:noFill/>
                    </a:lnB>
                  </a:tcPr>
                </a:tc>
                <a:extLst>
                  <a:ext uri="{0D108BD9-81ED-4DB2-BD59-A6C34878D82A}">
                    <a16:rowId xmlns:a16="http://schemas.microsoft.com/office/drawing/2014/main" val="3693848920"/>
                  </a:ext>
                </a:extLst>
              </a:tr>
              <a:tr h="165118">
                <a:tc>
                  <a:txBody>
                    <a:bodyPr/>
                    <a:lstStyle/>
                    <a:p>
                      <a:pPr algn="ctr" fontAlgn="ctr"/>
                      <a:r>
                        <a:rPr lang="en-US" sz="800" b="0" i="0" u="none" strike="noStrike" dirty="0">
                          <a:solidFill>
                            <a:srgbClr val="000000"/>
                          </a:solidFill>
                          <a:effectLst/>
                          <a:latin typeface="Arial" panose="020B0604020202020204" pitchFamily="34" charset="0"/>
                        </a:rPr>
                        <a:t>0.0724</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1502</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9952</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13.900</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31.002</a:t>
                      </a:r>
                    </a:p>
                  </a:txBody>
                  <a:tcPr marL="5335" marR="5335" marT="5335" marB="0" anchor="ctr">
                    <a:lnL>
                      <a:noFill/>
                    </a:lnL>
                    <a:lnR>
                      <a:noFill/>
                    </a:lnR>
                    <a:lnT>
                      <a:noFill/>
                    </a:lnT>
                    <a:lnB>
                      <a:noFill/>
                    </a:lnB>
                    <a:solidFill>
                      <a:srgbClr val="D9D9D9"/>
                    </a:solidFill>
                  </a:tcPr>
                </a:tc>
                <a:extLst>
                  <a:ext uri="{0D108BD9-81ED-4DB2-BD59-A6C34878D82A}">
                    <a16:rowId xmlns:a16="http://schemas.microsoft.com/office/drawing/2014/main" val="3129239877"/>
                  </a:ext>
                </a:extLst>
              </a:tr>
              <a:tr h="165118">
                <a:tc>
                  <a:txBody>
                    <a:bodyPr/>
                    <a:lstStyle/>
                    <a:p>
                      <a:pPr algn="ctr" fontAlgn="ctr"/>
                      <a:r>
                        <a:rPr lang="en-US" sz="800" b="0" i="0" u="none" strike="noStrike" dirty="0">
                          <a:solidFill>
                            <a:srgbClr val="000000"/>
                          </a:solidFill>
                          <a:effectLst/>
                          <a:latin typeface="Arial" panose="020B0604020202020204" pitchFamily="34" charset="0"/>
                        </a:rPr>
                        <a:t>0.0724</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1505</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6695</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14.500</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22.745</a:t>
                      </a:r>
                    </a:p>
                  </a:txBody>
                  <a:tcPr marL="5335" marR="5335" marT="5335" marB="0" anchor="ctr">
                    <a:lnL>
                      <a:noFill/>
                    </a:lnL>
                    <a:lnR>
                      <a:noFill/>
                    </a:lnR>
                    <a:lnT>
                      <a:noFill/>
                    </a:lnT>
                    <a:lnB>
                      <a:noFill/>
                    </a:lnB>
                  </a:tcPr>
                </a:tc>
                <a:extLst>
                  <a:ext uri="{0D108BD9-81ED-4DB2-BD59-A6C34878D82A}">
                    <a16:rowId xmlns:a16="http://schemas.microsoft.com/office/drawing/2014/main" val="1357597487"/>
                  </a:ext>
                </a:extLst>
              </a:tr>
              <a:tr h="165118">
                <a:tc>
                  <a:txBody>
                    <a:bodyPr/>
                    <a:lstStyle/>
                    <a:p>
                      <a:pPr algn="ctr" fontAlgn="ctr"/>
                      <a:r>
                        <a:rPr lang="en-US" sz="800" b="0" i="0" u="none" strike="noStrike" dirty="0">
                          <a:solidFill>
                            <a:srgbClr val="000000"/>
                          </a:solidFill>
                          <a:effectLst/>
                          <a:latin typeface="Arial" panose="020B0604020202020204" pitchFamily="34" charset="0"/>
                        </a:rPr>
                        <a:t>0.0724</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1506</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3764</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15.000</a:t>
                      </a:r>
                    </a:p>
                  </a:txBody>
                  <a:tcPr marL="5335" marR="5335" marT="5335" marB="0" anchor="ctr">
                    <a:lnL>
                      <a:noFill/>
                    </a:lnL>
                    <a:lnR>
                      <a:noFill/>
                    </a:lnR>
                    <a:lnT>
                      <a:noFill/>
                    </a:lnT>
                    <a:lnB>
                      <a:noFill/>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20.162</a:t>
                      </a:r>
                    </a:p>
                  </a:txBody>
                  <a:tcPr marL="5335" marR="5335" marT="5335" marB="0" anchor="ctr">
                    <a:lnL>
                      <a:noFill/>
                    </a:lnL>
                    <a:lnR>
                      <a:noFill/>
                    </a:lnR>
                    <a:lnT>
                      <a:noFill/>
                    </a:lnT>
                    <a:lnB>
                      <a:noFill/>
                    </a:lnB>
                    <a:solidFill>
                      <a:srgbClr val="D9D9D9"/>
                    </a:solidFill>
                  </a:tcPr>
                </a:tc>
                <a:extLst>
                  <a:ext uri="{0D108BD9-81ED-4DB2-BD59-A6C34878D82A}">
                    <a16:rowId xmlns:a16="http://schemas.microsoft.com/office/drawing/2014/main" val="92790758"/>
                  </a:ext>
                </a:extLst>
              </a:tr>
              <a:tr h="165118">
                <a:tc>
                  <a:txBody>
                    <a:bodyPr/>
                    <a:lstStyle/>
                    <a:p>
                      <a:pPr algn="ctr" fontAlgn="ctr"/>
                      <a:r>
                        <a:rPr lang="en-US" sz="800" b="0" i="0" u="none" strike="noStrike" dirty="0">
                          <a:solidFill>
                            <a:srgbClr val="000000"/>
                          </a:solidFill>
                          <a:effectLst/>
                          <a:latin typeface="Arial" panose="020B0604020202020204" pitchFamily="34" charset="0"/>
                        </a:rPr>
                        <a:t>0.0726</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1501</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0</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12.500</a:t>
                      </a:r>
                    </a:p>
                  </a:txBody>
                  <a:tcPr marL="5335" marR="5335" marT="5335"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Arial" panose="020B0604020202020204" pitchFamily="34" charset="0"/>
                        </a:rPr>
                        <a:t>14.761</a:t>
                      </a:r>
                    </a:p>
                  </a:txBody>
                  <a:tcPr marL="5335" marR="5335" marT="5335" marB="0" anchor="ctr">
                    <a:lnL>
                      <a:noFill/>
                    </a:lnL>
                    <a:lnR>
                      <a:noFill/>
                    </a:lnR>
                    <a:lnT>
                      <a:noFill/>
                    </a:lnT>
                    <a:lnB>
                      <a:noFill/>
                    </a:lnB>
                  </a:tcPr>
                </a:tc>
                <a:extLst>
                  <a:ext uri="{0D108BD9-81ED-4DB2-BD59-A6C34878D82A}">
                    <a16:rowId xmlns:a16="http://schemas.microsoft.com/office/drawing/2014/main" val="3868975477"/>
                  </a:ext>
                </a:extLst>
              </a:tr>
            </a:tbl>
          </a:graphicData>
        </a:graphic>
      </p:graphicFrame>
      <p:graphicFrame>
        <p:nvGraphicFramePr>
          <p:cNvPr id="11" name="Content Placeholder 10">
            <a:extLst>
              <a:ext uri="{FF2B5EF4-FFF2-40B4-BE49-F238E27FC236}">
                <a16:creationId xmlns:a16="http://schemas.microsoft.com/office/drawing/2014/main" id="{543FC794-A7ED-430D-84F4-BE4494D3D941}"/>
              </a:ext>
            </a:extLst>
          </p:cNvPr>
          <p:cNvGraphicFramePr>
            <a:graphicFrameLocks noGrp="1"/>
          </p:cNvGraphicFramePr>
          <p:nvPr>
            <p:ph sz="half" idx="13"/>
          </p:nvPr>
        </p:nvGraphicFramePr>
        <p:xfrm>
          <a:off x="1302176" y="3785998"/>
          <a:ext cx="4967990" cy="2158738"/>
        </p:xfrm>
        <a:graphic>
          <a:graphicData uri="http://schemas.openxmlformats.org/drawingml/2006/table">
            <a:tbl>
              <a:tblPr/>
              <a:tblGrid>
                <a:gridCol w="993598">
                  <a:extLst>
                    <a:ext uri="{9D8B030D-6E8A-4147-A177-3AD203B41FA5}">
                      <a16:colId xmlns:a16="http://schemas.microsoft.com/office/drawing/2014/main" val="3802473156"/>
                    </a:ext>
                  </a:extLst>
                </a:gridCol>
                <a:gridCol w="993598">
                  <a:extLst>
                    <a:ext uri="{9D8B030D-6E8A-4147-A177-3AD203B41FA5}">
                      <a16:colId xmlns:a16="http://schemas.microsoft.com/office/drawing/2014/main" val="2653401070"/>
                    </a:ext>
                  </a:extLst>
                </a:gridCol>
                <a:gridCol w="993598">
                  <a:extLst>
                    <a:ext uri="{9D8B030D-6E8A-4147-A177-3AD203B41FA5}">
                      <a16:colId xmlns:a16="http://schemas.microsoft.com/office/drawing/2014/main" val="532290166"/>
                    </a:ext>
                  </a:extLst>
                </a:gridCol>
                <a:gridCol w="993598">
                  <a:extLst>
                    <a:ext uri="{9D8B030D-6E8A-4147-A177-3AD203B41FA5}">
                      <a16:colId xmlns:a16="http://schemas.microsoft.com/office/drawing/2014/main" val="3989024773"/>
                    </a:ext>
                  </a:extLst>
                </a:gridCol>
                <a:gridCol w="993598">
                  <a:extLst>
                    <a:ext uri="{9D8B030D-6E8A-4147-A177-3AD203B41FA5}">
                      <a16:colId xmlns:a16="http://schemas.microsoft.com/office/drawing/2014/main" val="299471779"/>
                    </a:ext>
                  </a:extLst>
                </a:gridCol>
              </a:tblGrid>
              <a:tr h="341978">
                <a:tc>
                  <a:txBody>
                    <a:bodyPr/>
                    <a:lstStyle/>
                    <a:p>
                      <a:pPr algn="l" fontAlgn="b"/>
                      <a:r>
                        <a:rPr lang="en-US" sz="1000" b="0" i="0" u="none" strike="noStrike" dirty="0">
                          <a:solidFill>
                            <a:srgbClr val="000000"/>
                          </a:solidFill>
                          <a:effectLst/>
                          <a:latin typeface="Calibri" panose="020F0502020204030204" pitchFamily="34" charset="0"/>
                        </a:rPr>
                        <a:t>Standardized Data</a:t>
                      </a:r>
                    </a:p>
                  </a:txBody>
                  <a:tcPr marL="5784" marR="5784" marT="5784"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84" marR="5784" marT="5784"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84" marR="5784" marT="5784"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84" marR="5784" marT="5784"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84" marR="5784" marT="5784" marB="0" anchor="b">
                    <a:lnL>
                      <a:noFill/>
                    </a:lnL>
                    <a:lnR>
                      <a:noFill/>
                    </a:lnR>
                    <a:lnT>
                      <a:noFill/>
                    </a:lnT>
                    <a:lnB>
                      <a:noFill/>
                    </a:lnB>
                  </a:tcPr>
                </a:tc>
                <a:extLst>
                  <a:ext uri="{0D108BD9-81ED-4DB2-BD59-A6C34878D82A}">
                    <a16:rowId xmlns:a16="http://schemas.microsoft.com/office/drawing/2014/main" val="730766689"/>
                  </a:ext>
                </a:extLst>
              </a:tr>
              <a:tr h="165160">
                <a:tc>
                  <a:txBody>
                    <a:bodyPr/>
                    <a:lstStyle/>
                    <a:p>
                      <a:pPr algn="ctr" fontAlgn="b"/>
                      <a:r>
                        <a:rPr lang="el-GR" sz="900" b="1" i="1" u="none" strike="noStrike">
                          <a:solidFill>
                            <a:srgbClr val="000000"/>
                          </a:solidFill>
                          <a:effectLst/>
                          <a:latin typeface="Arial" panose="020B0604020202020204" pitchFamily="34" charset="0"/>
                        </a:rPr>
                        <a:t>ρ</a:t>
                      </a:r>
                    </a:p>
                  </a:txBody>
                  <a:tcPr marL="5784" marR="5784" marT="5784" marB="0" anchor="b">
                    <a:lnL>
                      <a:noFill/>
                    </a:lnL>
                    <a:lnR>
                      <a:noFill/>
                    </a:lnR>
                    <a:lnT>
                      <a:noFill/>
                    </a:lnT>
                    <a:lnB>
                      <a:noFill/>
                    </a:lnB>
                  </a:tcPr>
                </a:tc>
                <a:tc>
                  <a:txBody>
                    <a:bodyPr/>
                    <a:lstStyle/>
                    <a:p>
                      <a:pPr algn="ctr" fontAlgn="b"/>
                      <a:r>
                        <a:rPr lang="en-US" sz="900" b="1" i="1" u="none" strike="noStrike" dirty="0">
                          <a:solidFill>
                            <a:srgbClr val="000000"/>
                          </a:solidFill>
                          <a:effectLst/>
                          <a:latin typeface="Arial" panose="020B0604020202020204" pitchFamily="34" charset="0"/>
                        </a:rPr>
                        <a:t>N</a:t>
                      </a:r>
                    </a:p>
                  </a:txBody>
                  <a:tcPr marL="5784" marR="5784" marT="5784" marB="0" anchor="b">
                    <a:lnL>
                      <a:noFill/>
                    </a:lnL>
                    <a:lnR>
                      <a:noFill/>
                    </a:lnR>
                    <a:lnT>
                      <a:noFill/>
                    </a:lnT>
                    <a:lnB>
                      <a:noFill/>
                    </a:lnB>
                  </a:tcPr>
                </a:tc>
                <a:tc>
                  <a:txBody>
                    <a:bodyPr/>
                    <a:lstStyle/>
                    <a:p>
                      <a:pPr algn="ctr" fontAlgn="b"/>
                      <a:r>
                        <a:rPr lang="en-US" sz="900" b="1" i="1" u="none" strike="noStrike" dirty="0">
                          <a:solidFill>
                            <a:srgbClr val="000000"/>
                          </a:solidFill>
                          <a:effectLst/>
                          <a:latin typeface="Arial" panose="020B0604020202020204" pitchFamily="34" charset="0"/>
                        </a:rPr>
                        <a:t>Q</a:t>
                      </a:r>
                    </a:p>
                  </a:txBody>
                  <a:tcPr marL="5784" marR="5784" marT="5784" marB="0" anchor="b">
                    <a:lnL>
                      <a:noFill/>
                    </a:lnL>
                    <a:lnR>
                      <a:noFill/>
                    </a:lnR>
                    <a:lnT>
                      <a:noFill/>
                    </a:lnT>
                    <a:lnB>
                      <a:noFill/>
                    </a:lnB>
                  </a:tcPr>
                </a:tc>
                <a:tc>
                  <a:txBody>
                    <a:bodyPr/>
                    <a:lstStyle/>
                    <a:p>
                      <a:pPr algn="ctr" fontAlgn="b"/>
                      <a:r>
                        <a:rPr lang="en-US" sz="900" b="1" i="1" u="none" strike="noStrike" dirty="0">
                          <a:solidFill>
                            <a:srgbClr val="000000"/>
                          </a:solidFill>
                          <a:effectLst/>
                          <a:latin typeface="Arial" panose="020B0604020202020204" pitchFamily="34" charset="0"/>
                        </a:rPr>
                        <a:t>Ps</a:t>
                      </a:r>
                    </a:p>
                  </a:txBody>
                  <a:tcPr marL="5784" marR="5784" marT="5784" marB="0" anchor="b">
                    <a:lnL>
                      <a:noFill/>
                    </a:lnL>
                    <a:lnR>
                      <a:noFill/>
                    </a:lnR>
                    <a:lnT>
                      <a:noFill/>
                    </a:lnT>
                    <a:lnB>
                      <a:noFill/>
                    </a:lnB>
                  </a:tcPr>
                </a:tc>
                <a:tc>
                  <a:txBody>
                    <a:bodyPr/>
                    <a:lstStyle/>
                    <a:p>
                      <a:pPr algn="ctr" fontAlgn="b"/>
                      <a:r>
                        <a:rPr lang="en-US" sz="900" b="1" i="1" u="none" strike="noStrike" dirty="0">
                          <a:solidFill>
                            <a:srgbClr val="000000"/>
                          </a:solidFill>
                          <a:effectLst/>
                          <a:latin typeface="Arial" panose="020B0604020202020204" pitchFamily="34" charset="0"/>
                        </a:rPr>
                        <a:t>Hi</a:t>
                      </a:r>
                    </a:p>
                  </a:txBody>
                  <a:tcPr marL="5784" marR="5784" marT="5784" marB="0" anchor="b">
                    <a:lnL>
                      <a:noFill/>
                    </a:lnL>
                    <a:lnR>
                      <a:noFill/>
                    </a:lnR>
                    <a:lnT>
                      <a:noFill/>
                    </a:lnT>
                    <a:lnB>
                      <a:noFill/>
                    </a:lnB>
                  </a:tcPr>
                </a:tc>
                <a:extLst>
                  <a:ext uri="{0D108BD9-81ED-4DB2-BD59-A6C34878D82A}">
                    <a16:rowId xmlns:a16="http://schemas.microsoft.com/office/drawing/2014/main" val="3438334454"/>
                  </a:ext>
                </a:extLst>
              </a:tr>
              <a:tr h="165160">
                <a:tc>
                  <a:txBody>
                    <a:bodyPr/>
                    <a:lstStyle/>
                    <a:p>
                      <a:pPr algn="ctr" fontAlgn="b"/>
                      <a:r>
                        <a:rPr lang="en-US" sz="800" b="0" i="0" u="none" strike="noStrike" dirty="0">
                          <a:solidFill>
                            <a:srgbClr val="000000"/>
                          </a:solidFill>
                          <a:effectLst/>
                          <a:latin typeface="Arial" panose="020B0604020202020204" pitchFamily="34" charset="0"/>
                        </a:rPr>
                        <a:t>(lbm/ft³)</a:t>
                      </a:r>
                    </a:p>
                  </a:txBody>
                  <a:tcPr marL="5784" marR="5784" marT="5784" marB="0" anchor="b">
                    <a:lnL>
                      <a:noFill/>
                    </a:lnL>
                    <a:lnR>
                      <a:noFill/>
                    </a:lnR>
                    <a:lnT>
                      <a:noFill/>
                    </a:lnT>
                    <a:lnB>
                      <a:noFill/>
                    </a:lnB>
                  </a:tcPr>
                </a:tc>
                <a:tc>
                  <a:txBody>
                    <a:bodyPr/>
                    <a:lstStyle/>
                    <a:p>
                      <a:pPr algn="ctr" fontAlgn="b"/>
                      <a:r>
                        <a:rPr lang="en-US" sz="900" b="0" i="0" u="none" strike="noStrike" dirty="0">
                          <a:solidFill>
                            <a:srgbClr val="000000"/>
                          </a:solidFill>
                          <a:effectLst/>
                          <a:latin typeface="Arial" panose="020B0604020202020204" pitchFamily="34" charset="0"/>
                        </a:rPr>
                        <a:t>(rpm)</a:t>
                      </a:r>
                    </a:p>
                  </a:txBody>
                  <a:tcPr marL="5784" marR="5784" marT="5784" marB="0" anchor="b">
                    <a:lnL>
                      <a:noFill/>
                    </a:lnL>
                    <a:lnR>
                      <a:noFill/>
                    </a:lnR>
                    <a:lnT>
                      <a:noFill/>
                    </a:lnT>
                    <a:lnB>
                      <a:noFill/>
                    </a:lnB>
                  </a:tcPr>
                </a:tc>
                <a:tc>
                  <a:txBody>
                    <a:bodyPr/>
                    <a:lstStyle/>
                    <a:p>
                      <a:pPr algn="ctr" fontAlgn="b"/>
                      <a:r>
                        <a:rPr lang="en-US" sz="900" b="0" i="0" u="none" strike="noStrike" dirty="0">
                          <a:solidFill>
                            <a:srgbClr val="000000"/>
                          </a:solidFill>
                          <a:effectLst/>
                          <a:latin typeface="Arial" panose="020B0604020202020204" pitchFamily="34" charset="0"/>
                        </a:rPr>
                        <a:t>(cfm)</a:t>
                      </a:r>
                    </a:p>
                  </a:txBody>
                  <a:tcPr marL="5784" marR="5784" marT="5784" marB="0" anchor="b">
                    <a:lnL>
                      <a:noFill/>
                    </a:lnL>
                    <a:lnR>
                      <a:noFill/>
                    </a:lnR>
                    <a:lnT>
                      <a:noFill/>
                    </a:lnT>
                    <a:lnB>
                      <a:noFill/>
                    </a:lnB>
                  </a:tcPr>
                </a:tc>
                <a:tc>
                  <a:txBody>
                    <a:bodyPr/>
                    <a:lstStyle/>
                    <a:p>
                      <a:pPr algn="ctr" fontAlgn="b"/>
                      <a:r>
                        <a:rPr lang="en-US" sz="900" b="0" i="0" u="none" strike="noStrike" dirty="0">
                          <a:solidFill>
                            <a:srgbClr val="000000"/>
                          </a:solidFill>
                          <a:effectLst/>
                          <a:latin typeface="Arial" panose="020B0604020202020204" pitchFamily="34" charset="0"/>
                        </a:rPr>
                        <a:t>(in. wg)</a:t>
                      </a:r>
                    </a:p>
                  </a:txBody>
                  <a:tcPr marL="5784" marR="5784" marT="5784" marB="0" anchor="b">
                    <a:lnL>
                      <a:noFill/>
                    </a:lnL>
                    <a:lnR>
                      <a:noFill/>
                    </a:lnR>
                    <a:lnT>
                      <a:noFill/>
                    </a:lnT>
                    <a:lnB>
                      <a:noFill/>
                    </a:lnB>
                  </a:tcPr>
                </a:tc>
                <a:tc>
                  <a:txBody>
                    <a:bodyPr/>
                    <a:lstStyle/>
                    <a:p>
                      <a:pPr algn="ctr" fontAlgn="b"/>
                      <a:r>
                        <a:rPr lang="en-US" sz="900" b="0" i="0" u="none" strike="noStrike" dirty="0">
                          <a:solidFill>
                            <a:srgbClr val="000000"/>
                          </a:solidFill>
                          <a:effectLst/>
                          <a:latin typeface="Arial" panose="020B0604020202020204" pitchFamily="34" charset="0"/>
                        </a:rPr>
                        <a:t>(hp)</a:t>
                      </a:r>
                    </a:p>
                  </a:txBody>
                  <a:tcPr marL="5784" marR="5784" marT="5784" marB="0" anchor="b">
                    <a:lnL>
                      <a:noFill/>
                    </a:lnL>
                    <a:lnR>
                      <a:noFill/>
                    </a:lnR>
                    <a:lnT>
                      <a:noFill/>
                    </a:lnT>
                    <a:lnB>
                      <a:noFill/>
                    </a:lnB>
                  </a:tcPr>
                </a:tc>
                <a:extLst>
                  <a:ext uri="{0D108BD9-81ED-4DB2-BD59-A6C34878D82A}">
                    <a16:rowId xmlns:a16="http://schemas.microsoft.com/office/drawing/2014/main" val="2778156928"/>
                  </a:ext>
                </a:extLst>
              </a:tr>
              <a:tr h="165160">
                <a:tc>
                  <a:txBody>
                    <a:bodyPr/>
                    <a:lstStyle/>
                    <a:p>
                      <a:pPr algn="ctr" fontAlgn="ctr"/>
                      <a:r>
                        <a:rPr lang="en-US" sz="900" b="0" i="0" u="none" strike="noStrike" dirty="0">
                          <a:solidFill>
                            <a:srgbClr val="000000"/>
                          </a:solidFill>
                          <a:effectLst/>
                          <a:latin typeface="Arial" panose="020B0604020202020204" pitchFamily="34" charset="0"/>
                        </a:rPr>
                        <a:t>0.0750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1500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28870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0.001</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34.681</a:t>
                      </a:r>
                    </a:p>
                  </a:txBody>
                  <a:tcPr marL="5784" marR="5784" marT="5784" marB="0" anchor="ctr">
                    <a:lnL>
                      <a:noFill/>
                    </a:lnL>
                    <a:lnR>
                      <a:noFill/>
                    </a:lnR>
                    <a:lnT>
                      <a:noFill/>
                    </a:lnT>
                    <a:lnB>
                      <a:noFill/>
                    </a:lnB>
                    <a:solidFill>
                      <a:srgbClr val="D9D9D9"/>
                    </a:solidFill>
                  </a:tcPr>
                </a:tc>
                <a:extLst>
                  <a:ext uri="{0D108BD9-81ED-4DB2-BD59-A6C34878D82A}">
                    <a16:rowId xmlns:a16="http://schemas.microsoft.com/office/drawing/2014/main" val="146737996"/>
                  </a:ext>
                </a:extLst>
              </a:tr>
              <a:tr h="165160">
                <a:tc>
                  <a:txBody>
                    <a:bodyPr/>
                    <a:lstStyle/>
                    <a:p>
                      <a:pPr algn="ctr" fontAlgn="ctr"/>
                      <a:r>
                        <a:rPr lang="en-US" sz="900" b="0" i="0" u="none" strike="noStrike" dirty="0">
                          <a:solidFill>
                            <a:srgbClr val="000000"/>
                          </a:solidFill>
                          <a:effectLst/>
                          <a:latin typeface="Arial" panose="020B0604020202020204" pitchFamily="34" charset="0"/>
                        </a:rPr>
                        <a:t>0.0750</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1500</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25961</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3.866</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40.399</a:t>
                      </a:r>
                    </a:p>
                  </a:txBody>
                  <a:tcPr marL="5784" marR="5784" marT="5784" marB="0" anchor="ctr">
                    <a:lnL>
                      <a:noFill/>
                    </a:lnL>
                    <a:lnR>
                      <a:noFill/>
                    </a:lnR>
                    <a:lnT>
                      <a:noFill/>
                    </a:lnT>
                    <a:lnB>
                      <a:noFill/>
                    </a:lnB>
                  </a:tcPr>
                </a:tc>
                <a:extLst>
                  <a:ext uri="{0D108BD9-81ED-4DB2-BD59-A6C34878D82A}">
                    <a16:rowId xmlns:a16="http://schemas.microsoft.com/office/drawing/2014/main" val="1693002011"/>
                  </a:ext>
                </a:extLst>
              </a:tr>
              <a:tr h="165160">
                <a:tc>
                  <a:txBody>
                    <a:bodyPr/>
                    <a:lstStyle/>
                    <a:p>
                      <a:pPr algn="ctr" fontAlgn="ctr"/>
                      <a:r>
                        <a:rPr lang="en-US" sz="900" b="0" i="0" u="none" strike="noStrike" dirty="0">
                          <a:solidFill>
                            <a:srgbClr val="000000"/>
                          </a:solidFill>
                          <a:effectLst/>
                          <a:latin typeface="Arial" panose="020B0604020202020204" pitchFamily="34" charset="0"/>
                        </a:rPr>
                        <a:t>0.0750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1500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22723</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7.222</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43.214</a:t>
                      </a:r>
                    </a:p>
                  </a:txBody>
                  <a:tcPr marL="5784" marR="5784" marT="5784" marB="0" anchor="ctr">
                    <a:lnL>
                      <a:noFill/>
                    </a:lnL>
                    <a:lnR>
                      <a:noFill/>
                    </a:lnR>
                    <a:lnT>
                      <a:noFill/>
                    </a:lnT>
                    <a:lnB>
                      <a:noFill/>
                    </a:lnB>
                    <a:solidFill>
                      <a:srgbClr val="D9D9D9"/>
                    </a:solidFill>
                  </a:tcPr>
                </a:tc>
                <a:extLst>
                  <a:ext uri="{0D108BD9-81ED-4DB2-BD59-A6C34878D82A}">
                    <a16:rowId xmlns:a16="http://schemas.microsoft.com/office/drawing/2014/main" val="1071130936"/>
                  </a:ext>
                </a:extLst>
              </a:tr>
              <a:tr h="165160">
                <a:tc>
                  <a:txBody>
                    <a:bodyPr/>
                    <a:lstStyle/>
                    <a:p>
                      <a:pPr algn="ctr" fontAlgn="ctr"/>
                      <a:r>
                        <a:rPr lang="en-US" sz="900" b="0" i="0" u="none" strike="noStrike" dirty="0">
                          <a:solidFill>
                            <a:srgbClr val="000000"/>
                          </a:solidFill>
                          <a:effectLst/>
                          <a:latin typeface="Arial" panose="020B0604020202020204" pitchFamily="34" charset="0"/>
                        </a:rPr>
                        <a:t>0.0750</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1500</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19674</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10.545</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44.587</a:t>
                      </a:r>
                    </a:p>
                  </a:txBody>
                  <a:tcPr marL="5784" marR="5784" marT="5784" marB="0" anchor="ctr">
                    <a:lnL>
                      <a:noFill/>
                    </a:lnL>
                    <a:lnR>
                      <a:noFill/>
                    </a:lnR>
                    <a:lnT>
                      <a:noFill/>
                    </a:lnT>
                    <a:lnB>
                      <a:noFill/>
                    </a:lnB>
                  </a:tcPr>
                </a:tc>
                <a:extLst>
                  <a:ext uri="{0D108BD9-81ED-4DB2-BD59-A6C34878D82A}">
                    <a16:rowId xmlns:a16="http://schemas.microsoft.com/office/drawing/2014/main" val="775338172"/>
                  </a:ext>
                </a:extLst>
              </a:tr>
              <a:tr h="165160">
                <a:tc>
                  <a:txBody>
                    <a:bodyPr/>
                    <a:lstStyle/>
                    <a:p>
                      <a:pPr algn="ctr" fontAlgn="ctr"/>
                      <a:r>
                        <a:rPr lang="en-US" sz="900" b="0" i="0" u="none" strike="noStrike" dirty="0">
                          <a:solidFill>
                            <a:srgbClr val="000000"/>
                          </a:solidFill>
                          <a:effectLst/>
                          <a:latin typeface="Arial" panose="020B0604020202020204" pitchFamily="34" charset="0"/>
                        </a:rPr>
                        <a:t>0.0750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1500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16839</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12.755</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43.188</a:t>
                      </a:r>
                    </a:p>
                  </a:txBody>
                  <a:tcPr marL="5784" marR="5784" marT="5784" marB="0" anchor="ctr">
                    <a:lnL>
                      <a:noFill/>
                    </a:lnL>
                    <a:lnR>
                      <a:noFill/>
                    </a:lnR>
                    <a:lnT>
                      <a:noFill/>
                    </a:lnT>
                    <a:lnB>
                      <a:noFill/>
                    </a:lnB>
                    <a:solidFill>
                      <a:srgbClr val="D9D9D9"/>
                    </a:solidFill>
                  </a:tcPr>
                </a:tc>
                <a:extLst>
                  <a:ext uri="{0D108BD9-81ED-4DB2-BD59-A6C34878D82A}">
                    <a16:rowId xmlns:a16="http://schemas.microsoft.com/office/drawing/2014/main" val="3959021309"/>
                  </a:ext>
                </a:extLst>
              </a:tr>
              <a:tr h="165160">
                <a:tc>
                  <a:txBody>
                    <a:bodyPr/>
                    <a:lstStyle/>
                    <a:p>
                      <a:pPr algn="ctr" fontAlgn="ctr"/>
                      <a:r>
                        <a:rPr lang="en-US" sz="900" b="0" i="0" u="none" strike="noStrike" dirty="0">
                          <a:solidFill>
                            <a:srgbClr val="000000"/>
                          </a:solidFill>
                          <a:effectLst/>
                          <a:latin typeface="Arial" panose="020B0604020202020204" pitchFamily="34" charset="0"/>
                        </a:rPr>
                        <a:t>0.0750</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1500</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13336</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14.655</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39.382</a:t>
                      </a:r>
                    </a:p>
                  </a:txBody>
                  <a:tcPr marL="5784" marR="5784" marT="5784" marB="0" anchor="ctr">
                    <a:lnL>
                      <a:noFill/>
                    </a:lnL>
                    <a:lnR>
                      <a:noFill/>
                    </a:lnR>
                    <a:lnT>
                      <a:noFill/>
                    </a:lnT>
                    <a:lnB>
                      <a:noFill/>
                    </a:lnB>
                  </a:tcPr>
                </a:tc>
                <a:extLst>
                  <a:ext uri="{0D108BD9-81ED-4DB2-BD59-A6C34878D82A}">
                    <a16:rowId xmlns:a16="http://schemas.microsoft.com/office/drawing/2014/main" val="4036281293"/>
                  </a:ext>
                </a:extLst>
              </a:tr>
              <a:tr h="165160">
                <a:tc>
                  <a:txBody>
                    <a:bodyPr/>
                    <a:lstStyle/>
                    <a:p>
                      <a:pPr algn="ctr" fontAlgn="ctr"/>
                      <a:r>
                        <a:rPr lang="en-US" sz="900" b="0" i="0" u="none" strike="noStrike" dirty="0">
                          <a:solidFill>
                            <a:srgbClr val="000000"/>
                          </a:solidFill>
                          <a:effectLst/>
                          <a:latin typeface="Arial" panose="020B0604020202020204" pitchFamily="34" charset="0"/>
                        </a:rPr>
                        <a:t>0.0750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1500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9942</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14.359</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31.983</a:t>
                      </a:r>
                    </a:p>
                  </a:txBody>
                  <a:tcPr marL="5784" marR="5784" marT="5784" marB="0" anchor="ctr">
                    <a:lnL>
                      <a:noFill/>
                    </a:lnL>
                    <a:lnR>
                      <a:noFill/>
                    </a:lnR>
                    <a:lnT>
                      <a:noFill/>
                    </a:lnT>
                    <a:lnB>
                      <a:noFill/>
                    </a:lnB>
                    <a:solidFill>
                      <a:srgbClr val="D9D9D9"/>
                    </a:solidFill>
                  </a:tcPr>
                </a:tc>
                <a:extLst>
                  <a:ext uri="{0D108BD9-81ED-4DB2-BD59-A6C34878D82A}">
                    <a16:rowId xmlns:a16="http://schemas.microsoft.com/office/drawing/2014/main" val="1471691710"/>
                  </a:ext>
                </a:extLst>
              </a:tr>
              <a:tr h="165160">
                <a:tc>
                  <a:txBody>
                    <a:bodyPr/>
                    <a:lstStyle/>
                    <a:p>
                      <a:pPr algn="ctr" fontAlgn="ctr"/>
                      <a:r>
                        <a:rPr lang="en-US" sz="900" b="0" i="0" u="none" strike="noStrike" dirty="0">
                          <a:solidFill>
                            <a:srgbClr val="000000"/>
                          </a:solidFill>
                          <a:effectLst/>
                          <a:latin typeface="Arial" panose="020B0604020202020204" pitchFamily="34" charset="0"/>
                        </a:rPr>
                        <a:t>0.0750</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1500</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6674</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14.916</a:t>
                      </a:r>
                    </a:p>
                  </a:txBody>
                  <a:tcPr marL="5784" marR="5784" marT="57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panose="020B0604020202020204" pitchFamily="34" charset="0"/>
                        </a:rPr>
                        <a:t>23.319</a:t>
                      </a:r>
                    </a:p>
                  </a:txBody>
                  <a:tcPr marL="5784" marR="5784" marT="5784" marB="0" anchor="ctr">
                    <a:lnL>
                      <a:noFill/>
                    </a:lnL>
                    <a:lnR>
                      <a:noFill/>
                    </a:lnR>
                    <a:lnT>
                      <a:noFill/>
                    </a:lnT>
                    <a:lnB>
                      <a:noFill/>
                    </a:lnB>
                  </a:tcPr>
                </a:tc>
                <a:extLst>
                  <a:ext uri="{0D108BD9-81ED-4DB2-BD59-A6C34878D82A}">
                    <a16:rowId xmlns:a16="http://schemas.microsoft.com/office/drawing/2014/main" val="1787524506"/>
                  </a:ext>
                </a:extLst>
              </a:tr>
              <a:tr h="165160">
                <a:tc>
                  <a:txBody>
                    <a:bodyPr/>
                    <a:lstStyle/>
                    <a:p>
                      <a:pPr algn="ctr" fontAlgn="ctr"/>
                      <a:r>
                        <a:rPr lang="en-US" sz="900" b="0" i="0" u="none" strike="noStrike" dirty="0">
                          <a:solidFill>
                            <a:srgbClr val="000000"/>
                          </a:solidFill>
                          <a:effectLst/>
                          <a:latin typeface="Arial" panose="020B0604020202020204" pitchFamily="34" charset="0"/>
                        </a:rPr>
                        <a:t>0.0750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1500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3750</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15.408</a:t>
                      </a:r>
                    </a:p>
                  </a:txBody>
                  <a:tcPr marL="5784" marR="5784" marT="5784" marB="0" anchor="ctr">
                    <a:lnL>
                      <a:noFill/>
                    </a:lnL>
                    <a:lnR>
                      <a:noFill/>
                    </a:lnR>
                    <a:lnT>
                      <a:noFill/>
                    </a:lnT>
                    <a:lnB>
                      <a:noFill/>
                    </a:lnB>
                    <a:solidFill>
                      <a:srgbClr val="D9D9D9"/>
                    </a:solidFill>
                  </a:tcPr>
                </a:tc>
                <a:tc>
                  <a:txBody>
                    <a:bodyPr/>
                    <a:lstStyle/>
                    <a:p>
                      <a:pPr algn="ctr" fontAlgn="ctr"/>
                      <a:r>
                        <a:rPr lang="en-US" sz="900" b="0" i="0" u="none" strike="noStrike" dirty="0">
                          <a:solidFill>
                            <a:srgbClr val="000000"/>
                          </a:solidFill>
                          <a:effectLst/>
                          <a:latin typeface="Arial" panose="020B0604020202020204" pitchFamily="34" charset="0"/>
                        </a:rPr>
                        <a:t>20.627</a:t>
                      </a:r>
                    </a:p>
                  </a:txBody>
                  <a:tcPr marL="5784" marR="5784" marT="5784" marB="0" anchor="ctr">
                    <a:lnL>
                      <a:noFill/>
                    </a:lnL>
                    <a:lnR>
                      <a:noFill/>
                    </a:lnR>
                    <a:lnT>
                      <a:noFill/>
                    </a:lnT>
                    <a:lnB>
                      <a:noFill/>
                    </a:lnB>
                    <a:solidFill>
                      <a:srgbClr val="D9D9D9"/>
                    </a:solidFill>
                  </a:tcPr>
                </a:tc>
                <a:extLst>
                  <a:ext uri="{0D108BD9-81ED-4DB2-BD59-A6C34878D82A}">
                    <a16:rowId xmlns:a16="http://schemas.microsoft.com/office/drawing/2014/main" val="969725553"/>
                  </a:ext>
                </a:extLst>
              </a:tr>
            </a:tbl>
          </a:graphicData>
        </a:graphic>
      </p:graphicFrame>
      <p:graphicFrame>
        <p:nvGraphicFramePr>
          <p:cNvPr id="8" name="Content Placeholder 7">
            <a:extLst>
              <a:ext uri="{FF2B5EF4-FFF2-40B4-BE49-F238E27FC236}">
                <a16:creationId xmlns:a16="http://schemas.microsoft.com/office/drawing/2014/main" id="{2BB31B0A-089B-4304-ABE6-453C27BC6095}"/>
              </a:ext>
            </a:extLst>
          </p:cNvPr>
          <p:cNvGraphicFramePr>
            <a:graphicFrameLocks noGrp="1"/>
          </p:cNvGraphicFramePr>
          <p:nvPr>
            <p:ph sz="half" idx="1"/>
          </p:nvPr>
        </p:nvGraphicFramePr>
        <p:xfrm>
          <a:off x="6537325" y="1711325"/>
          <a:ext cx="5537200" cy="407511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92043287-62AA-4239-A30C-AB94E177A1B8}"/>
              </a:ext>
            </a:extLst>
          </p:cNvPr>
          <p:cNvSpPr>
            <a:spLocks noGrp="1"/>
          </p:cNvSpPr>
          <p:nvPr>
            <p:ph type="title"/>
          </p:nvPr>
        </p:nvSpPr>
        <p:spPr>
          <a:xfrm>
            <a:off x="1035169" y="966158"/>
            <a:ext cx="10938295" cy="700717"/>
          </a:xfrm>
        </p:spPr>
        <p:txBody>
          <a:bodyPr anchor="t">
            <a:normAutofit fontScale="90000"/>
          </a:bodyPr>
          <a:lstStyle/>
          <a:p>
            <a:r>
              <a:rPr lang="en-US"/>
              <a:t>Normalize Points To Speed &amp; Standard Density</a:t>
            </a:r>
            <a:endParaRPr lang="en-US" dirty="0"/>
          </a:p>
        </p:txBody>
      </p:sp>
      <p:grpSp>
        <p:nvGrpSpPr>
          <p:cNvPr id="17" name="Group 16">
            <a:extLst>
              <a:ext uri="{FF2B5EF4-FFF2-40B4-BE49-F238E27FC236}">
                <a16:creationId xmlns:a16="http://schemas.microsoft.com/office/drawing/2014/main" id="{4E432FD4-66E5-4C19-B0D4-23DB26430A99}"/>
              </a:ext>
            </a:extLst>
          </p:cNvPr>
          <p:cNvGrpSpPr/>
          <p:nvPr/>
        </p:nvGrpSpPr>
        <p:grpSpPr>
          <a:xfrm>
            <a:off x="1389414" y="5968744"/>
            <a:ext cx="10332225" cy="671080"/>
            <a:chOff x="1436914" y="6068694"/>
            <a:chExt cx="10332225" cy="67108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12CD803-3FEF-4ADB-9DE2-73251CDA7BB7}"/>
                    </a:ext>
                  </a:extLst>
                </p:cNvPr>
                <p:cNvSpPr txBox="1"/>
                <p:nvPr/>
              </p:nvSpPr>
              <p:spPr>
                <a:xfrm>
                  <a:off x="1436914" y="6130345"/>
                  <a:ext cx="3235437" cy="547778"/>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2</m:t>
                                  </m:r>
                                </m:sub>
                              </m:sSub>
                            </m:den>
                          </m:f>
                        </m:e>
                      </m:d>
                    </m:oMath>
                  </a14:m>
                  <a:r>
                    <a:rPr lang="en-US" sz="2000" dirty="0"/>
                    <a:t> </a:t>
                  </a:r>
                </a:p>
              </p:txBody>
            </p:sp>
          </mc:Choice>
          <mc:Fallback xmlns="">
            <p:sp>
              <p:nvSpPr>
                <p:cNvPr id="18" name="TextBox 17">
                  <a:extLst>
                    <a:ext uri="{FF2B5EF4-FFF2-40B4-BE49-F238E27FC236}">
                      <a16:creationId xmlns:a16="http://schemas.microsoft.com/office/drawing/2014/main" id="{912CD803-3FEF-4ADB-9DE2-73251CDA7BB7}"/>
                    </a:ext>
                  </a:extLst>
                </p:cNvPr>
                <p:cNvSpPr txBox="1">
                  <a:spLocks noRot="1" noChangeAspect="1" noMove="1" noResize="1" noEditPoints="1" noAdjustHandles="1" noChangeArrowheads="1" noChangeShapeType="1" noTextEdit="1"/>
                </p:cNvSpPr>
                <p:nvPr/>
              </p:nvSpPr>
              <p:spPr>
                <a:xfrm>
                  <a:off x="1436914" y="6130345"/>
                  <a:ext cx="3235437" cy="5477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B9F4C08-ECDA-48E1-9DFF-96A9F58BB217}"/>
                    </a:ext>
                  </a:extLst>
                </p:cNvPr>
                <p:cNvSpPr txBox="1"/>
                <p:nvPr/>
              </p:nvSpPr>
              <p:spPr>
                <a:xfrm>
                  <a:off x="4816158" y="6099952"/>
                  <a:ext cx="3235759"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1</m:t>
                                      </m:r>
                                    </m:sub>
                                  </m:sSub>
                                </m:den>
                              </m:f>
                            </m:e>
                          </m:d>
                        </m:e>
                        <m:sup>
                          <m:r>
                            <a:rPr lang="en-US" sz="2000" b="0" i="1" smtClean="0">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2</m:t>
                                  </m:r>
                                </m:sub>
                              </m:sSub>
                            </m:den>
                          </m:f>
                        </m:e>
                      </m:d>
                    </m:oMath>
                  </a14:m>
                  <a:r>
                    <a:rPr lang="en-US" sz="2000" dirty="0"/>
                    <a:t> </a:t>
                  </a:r>
                </a:p>
              </p:txBody>
            </p:sp>
          </mc:Choice>
          <mc:Fallback xmlns="">
            <p:sp>
              <p:nvSpPr>
                <p:cNvPr id="19" name="TextBox 18">
                  <a:extLst>
                    <a:ext uri="{FF2B5EF4-FFF2-40B4-BE49-F238E27FC236}">
                      <a16:creationId xmlns:a16="http://schemas.microsoft.com/office/drawing/2014/main" id="{EB9F4C08-ECDA-48E1-9DFF-96A9F58BB217}"/>
                    </a:ext>
                  </a:extLst>
                </p:cNvPr>
                <p:cNvSpPr txBox="1">
                  <a:spLocks noRot="1" noChangeAspect="1" noMove="1" noResize="1" noEditPoints="1" noAdjustHandles="1" noChangeArrowheads="1" noChangeShapeType="1" noTextEdit="1"/>
                </p:cNvSpPr>
                <p:nvPr/>
              </p:nvSpPr>
              <p:spPr>
                <a:xfrm>
                  <a:off x="4816158" y="6099952"/>
                  <a:ext cx="3235759" cy="6085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4C2D5CB-CB56-4F34-A5C9-FB0B1507ABFF}"/>
                    </a:ext>
                  </a:extLst>
                </p:cNvPr>
                <p:cNvSpPr txBox="1"/>
                <p:nvPr/>
              </p:nvSpPr>
              <p:spPr>
                <a:xfrm>
                  <a:off x="8195725" y="6068694"/>
                  <a:ext cx="3573414" cy="671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1</m:t>
                                        </m:r>
                                      </m:sub>
                                    </m:sSub>
                                  </m:den>
                                </m:f>
                              </m:e>
                            </m:d>
                          </m:e>
                          <m:sup>
                            <m:r>
                              <a:rPr lang="en-US" b="0" i="1" smtClean="0">
                                <a:latin typeface="Cambria Math" panose="02040503050406030204" pitchFamily="18" charset="0"/>
                              </a:rPr>
                              <m:t>3</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1</m:t>
                                    </m:r>
                                  </m:sub>
                                </m:sSub>
                              </m:den>
                            </m:f>
                          </m:e>
                        </m:d>
                        <m:r>
                          <m:rPr>
                            <m:nor/>
                          </m:rPr>
                          <a:rPr lang="en-US" dirty="0"/>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2</m:t>
                                    </m:r>
                                  </m:sub>
                                </m:sSub>
                              </m:den>
                            </m:f>
                          </m:e>
                        </m:d>
                      </m:oMath>
                    </m:oMathPara>
                  </a14:m>
                  <a:endParaRPr lang="en-US" dirty="0"/>
                </a:p>
              </p:txBody>
            </p:sp>
          </mc:Choice>
          <mc:Fallback xmlns="">
            <p:sp>
              <p:nvSpPr>
                <p:cNvPr id="20" name="TextBox 19">
                  <a:extLst>
                    <a:ext uri="{FF2B5EF4-FFF2-40B4-BE49-F238E27FC236}">
                      <a16:creationId xmlns:a16="http://schemas.microsoft.com/office/drawing/2014/main" id="{94C2D5CB-CB56-4F34-A5C9-FB0B1507ABFF}"/>
                    </a:ext>
                  </a:extLst>
                </p:cNvPr>
                <p:cNvSpPr txBox="1">
                  <a:spLocks noRot="1" noChangeAspect="1" noMove="1" noResize="1" noEditPoints="1" noAdjustHandles="1" noChangeArrowheads="1" noChangeShapeType="1" noTextEdit="1"/>
                </p:cNvSpPr>
                <p:nvPr/>
              </p:nvSpPr>
              <p:spPr>
                <a:xfrm>
                  <a:off x="8195725" y="6068694"/>
                  <a:ext cx="3573414" cy="67108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78463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B8E1-91D4-44AD-9704-77669651B660}"/>
              </a:ext>
            </a:extLst>
          </p:cNvPr>
          <p:cNvSpPr>
            <a:spLocks noGrp="1"/>
          </p:cNvSpPr>
          <p:nvPr>
            <p:ph type="title"/>
          </p:nvPr>
        </p:nvSpPr>
        <p:spPr>
          <a:xfrm>
            <a:off x="1035169" y="966158"/>
            <a:ext cx="10938295" cy="700717"/>
          </a:xfrm>
        </p:spPr>
        <p:txBody>
          <a:bodyPr anchor="t">
            <a:normAutofit/>
          </a:bodyPr>
          <a:lstStyle/>
          <a:p>
            <a:r>
              <a:rPr lang="en-US"/>
              <a:t>Fan Curve At Conditions</a:t>
            </a:r>
            <a:endParaRPr lang="en-US" dirty="0"/>
          </a:p>
        </p:txBody>
      </p:sp>
      <p:sp>
        <p:nvSpPr>
          <p:cNvPr id="4" name="Content Placeholder 3">
            <a:extLst>
              <a:ext uri="{FF2B5EF4-FFF2-40B4-BE49-F238E27FC236}">
                <a16:creationId xmlns:a16="http://schemas.microsoft.com/office/drawing/2014/main" id="{A026E712-48DC-4879-B786-1B999C8F16F4}"/>
              </a:ext>
            </a:extLst>
          </p:cNvPr>
          <p:cNvSpPr>
            <a:spLocks noGrp="1"/>
          </p:cNvSpPr>
          <p:nvPr>
            <p:ph sz="half" idx="1"/>
          </p:nvPr>
        </p:nvSpPr>
        <p:spPr>
          <a:xfrm>
            <a:off x="1113886" y="1743075"/>
            <a:ext cx="5257800" cy="3819525"/>
          </a:xfrm>
        </p:spPr>
        <p:txBody>
          <a:bodyPr/>
          <a:lstStyle/>
          <a:p>
            <a:pPr>
              <a:spcAft>
                <a:spcPts val="600"/>
              </a:spcAft>
            </a:pPr>
            <a:r>
              <a:rPr lang="en-US"/>
              <a:t>The data points are curve fit together to generate a fan curve.</a:t>
            </a:r>
          </a:p>
          <a:p>
            <a:r>
              <a:rPr lang="en-US"/>
              <a:t>Fan Laws used to generate Performance Curve at:</a:t>
            </a:r>
          </a:p>
          <a:p>
            <a:pPr lvl="1"/>
            <a:r>
              <a:rPr lang="en-US"/>
              <a:t>Fan Diameter 36.5 inches</a:t>
            </a:r>
          </a:p>
          <a:p>
            <a:pPr lvl="1"/>
            <a:r>
              <a:rPr lang="en-US"/>
              <a:t>Fan RPM: 1500</a:t>
            </a:r>
          </a:p>
          <a:p>
            <a:pPr lvl="1"/>
            <a:r>
              <a:rPr lang="en-US"/>
              <a:t>Air Density: 0.075 lbm/ft</a:t>
            </a:r>
            <a:r>
              <a:rPr lang="en-US">
                <a:latin typeface="Calibri" panose="020F0502020204030204" pitchFamily="34" charset="0"/>
                <a:cs typeface="Calibri" panose="020F0502020204030204" pitchFamily="34" charset="0"/>
              </a:rPr>
              <a:t>³</a:t>
            </a:r>
            <a:endParaRPr lang="en-US"/>
          </a:p>
          <a:p>
            <a:pPr lvl="1"/>
            <a:endParaRPr lang="en-US" dirty="0"/>
          </a:p>
        </p:txBody>
      </p:sp>
      <p:graphicFrame>
        <p:nvGraphicFramePr>
          <p:cNvPr id="6" name="Content Placeholder 5">
            <a:extLst>
              <a:ext uri="{FF2B5EF4-FFF2-40B4-BE49-F238E27FC236}">
                <a16:creationId xmlns:a16="http://schemas.microsoft.com/office/drawing/2014/main" id="{6F00F7FC-29B0-4828-81C6-D19557B303DB}"/>
              </a:ext>
            </a:extLst>
          </p:cNvPr>
          <p:cNvGraphicFramePr>
            <a:graphicFrameLocks noGrp="1"/>
          </p:cNvGraphicFramePr>
          <p:nvPr>
            <p:ph sz="half" idx="2"/>
          </p:nvPr>
        </p:nvGraphicFramePr>
        <p:xfrm>
          <a:off x="6372225" y="1666875"/>
          <a:ext cx="5600700" cy="4186238"/>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99904CB8-2522-411A-8E1F-031EF18819BD}"/>
              </a:ext>
            </a:extLst>
          </p:cNvPr>
          <p:cNvGrpSpPr/>
          <p:nvPr/>
        </p:nvGrpSpPr>
        <p:grpSpPr>
          <a:xfrm>
            <a:off x="1389414" y="5883019"/>
            <a:ext cx="10332225" cy="671080"/>
            <a:chOff x="1436914" y="6068694"/>
            <a:chExt cx="10332225" cy="67108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56CD721-2183-402F-B5EC-96964A4677A5}"/>
                    </a:ext>
                  </a:extLst>
                </p:cNvPr>
                <p:cNvSpPr txBox="1"/>
                <p:nvPr/>
              </p:nvSpPr>
              <p:spPr>
                <a:xfrm>
                  <a:off x="1436914" y="6130345"/>
                  <a:ext cx="3235437" cy="547778"/>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2</m:t>
                                  </m:r>
                                </m:sub>
                              </m:sSub>
                            </m:den>
                          </m:f>
                        </m:e>
                      </m:d>
                    </m:oMath>
                  </a14:m>
                  <a:r>
                    <a:rPr lang="en-US" sz="2000" dirty="0"/>
                    <a:t> </a:t>
                  </a:r>
                </a:p>
              </p:txBody>
            </p:sp>
          </mc:Choice>
          <mc:Fallback xmlns="">
            <p:sp>
              <p:nvSpPr>
                <p:cNvPr id="7" name="TextBox 6">
                  <a:extLst>
                    <a:ext uri="{FF2B5EF4-FFF2-40B4-BE49-F238E27FC236}">
                      <a16:creationId xmlns:a16="http://schemas.microsoft.com/office/drawing/2014/main" id="{356CD721-2183-402F-B5EC-96964A4677A5}"/>
                    </a:ext>
                  </a:extLst>
                </p:cNvPr>
                <p:cNvSpPr txBox="1">
                  <a:spLocks noRot="1" noChangeAspect="1" noMove="1" noResize="1" noEditPoints="1" noAdjustHandles="1" noChangeArrowheads="1" noChangeShapeType="1" noTextEdit="1"/>
                </p:cNvSpPr>
                <p:nvPr/>
              </p:nvSpPr>
              <p:spPr>
                <a:xfrm>
                  <a:off x="1436914" y="6130345"/>
                  <a:ext cx="3235437" cy="5477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12D29A9-E805-48E7-91FE-11DCD6A64094}"/>
                    </a:ext>
                  </a:extLst>
                </p:cNvPr>
                <p:cNvSpPr txBox="1"/>
                <p:nvPr/>
              </p:nvSpPr>
              <p:spPr>
                <a:xfrm>
                  <a:off x="4816158" y="6099952"/>
                  <a:ext cx="3235759"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1</m:t>
                                      </m:r>
                                    </m:sub>
                                  </m:sSub>
                                </m:den>
                              </m:f>
                            </m:e>
                          </m:d>
                        </m:e>
                        <m:sup>
                          <m:r>
                            <a:rPr lang="en-US" sz="2000" b="0" i="1" smtClean="0">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2</m:t>
                                  </m:r>
                                </m:sub>
                              </m:sSub>
                            </m:den>
                          </m:f>
                        </m:e>
                      </m:d>
                    </m:oMath>
                  </a14:m>
                  <a:r>
                    <a:rPr lang="en-US" sz="2000" dirty="0"/>
                    <a:t> </a:t>
                  </a:r>
                </a:p>
              </p:txBody>
            </p:sp>
          </mc:Choice>
          <mc:Fallback xmlns="">
            <p:sp>
              <p:nvSpPr>
                <p:cNvPr id="8" name="TextBox 7">
                  <a:extLst>
                    <a:ext uri="{FF2B5EF4-FFF2-40B4-BE49-F238E27FC236}">
                      <a16:creationId xmlns:a16="http://schemas.microsoft.com/office/drawing/2014/main" id="{912D29A9-E805-48E7-91FE-11DCD6A64094}"/>
                    </a:ext>
                  </a:extLst>
                </p:cNvPr>
                <p:cNvSpPr txBox="1">
                  <a:spLocks noRot="1" noChangeAspect="1" noMove="1" noResize="1" noEditPoints="1" noAdjustHandles="1" noChangeArrowheads="1" noChangeShapeType="1" noTextEdit="1"/>
                </p:cNvSpPr>
                <p:nvPr/>
              </p:nvSpPr>
              <p:spPr>
                <a:xfrm>
                  <a:off x="4816158" y="6099952"/>
                  <a:ext cx="3235759" cy="6085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FBAE454-6BD7-464E-9765-D13FDED8D2C6}"/>
                    </a:ext>
                  </a:extLst>
                </p:cNvPr>
                <p:cNvSpPr txBox="1"/>
                <p:nvPr/>
              </p:nvSpPr>
              <p:spPr>
                <a:xfrm>
                  <a:off x="8195725" y="6068694"/>
                  <a:ext cx="3573414" cy="671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1</m:t>
                                        </m:r>
                                      </m:sub>
                                    </m:sSub>
                                  </m:den>
                                </m:f>
                              </m:e>
                            </m:d>
                          </m:e>
                          <m:sup>
                            <m:r>
                              <a:rPr lang="en-US" b="0" i="1" smtClean="0">
                                <a:latin typeface="Cambria Math" panose="02040503050406030204" pitchFamily="18" charset="0"/>
                              </a:rPr>
                              <m:t>3</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1</m:t>
                                    </m:r>
                                  </m:sub>
                                </m:sSub>
                              </m:den>
                            </m:f>
                          </m:e>
                        </m:d>
                        <m:r>
                          <m:rPr>
                            <m:nor/>
                          </m:rPr>
                          <a:rPr lang="en-US" dirty="0"/>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2</m:t>
                                    </m:r>
                                  </m:sub>
                                </m:sSub>
                              </m:den>
                            </m:f>
                          </m:e>
                        </m:d>
                      </m:oMath>
                    </m:oMathPara>
                  </a14:m>
                  <a:endParaRPr lang="en-US" dirty="0"/>
                </a:p>
              </p:txBody>
            </p:sp>
          </mc:Choice>
          <mc:Fallback xmlns="">
            <p:sp>
              <p:nvSpPr>
                <p:cNvPr id="9" name="TextBox 8">
                  <a:extLst>
                    <a:ext uri="{FF2B5EF4-FFF2-40B4-BE49-F238E27FC236}">
                      <a16:creationId xmlns:a16="http://schemas.microsoft.com/office/drawing/2014/main" id="{AFBAE454-6BD7-464E-9765-D13FDED8D2C6}"/>
                    </a:ext>
                  </a:extLst>
                </p:cNvPr>
                <p:cNvSpPr txBox="1">
                  <a:spLocks noRot="1" noChangeAspect="1" noMove="1" noResize="1" noEditPoints="1" noAdjustHandles="1" noChangeArrowheads="1" noChangeShapeType="1" noTextEdit="1"/>
                </p:cNvSpPr>
                <p:nvPr/>
              </p:nvSpPr>
              <p:spPr>
                <a:xfrm>
                  <a:off x="8195725" y="6068694"/>
                  <a:ext cx="3573414" cy="67108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44333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B8E1-91D4-44AD-9704-77669651B660}"/>
              </a:ext>
            </a:extLst>
          </p:cNvPr>
          <p:cNvSpPr>
            <a:spLocks noGrp="1"/>
          </p:cNvSpPr>
          <p:nvPr>
            <p:ph type="title"/>
          </p:nvPr>
        </p:nvSpPr>
        <p:spPr>
          <a:xfrm>
            <a:off x="1035169" y="966158"/>
            <a:ext cx="10938295" cy="782428"/>
          </a:xfrm>
        </p:spPr>
        <p:txBody>
          <a:bodyPr anchor="t">
            <a:normAutofit/>
          </a:bodyPr>
          <a:lstStyle/>
          <a:p>
            <a:r>
              <a:rPr lang="en-US"/>
              <a:t>Fan Curve At Conditions</a:t>
            </a:r>
            <a:endParaRPr lang="en-US" dirty="0"/>
          </a:p>
        </p:txBody>
      </p:sp>
      <p:sp>
        <p:nvSpPr>
          <p:cNvPr id="4" name="Content Placeholder 3">
            <a:extLst>
              <a:ext uri="{FF2B5EF4-FFF2-40B4-BE49-F238E27FC236}">
                <a16:creationId xmlns:a16="http://schemas.microsoft.com/office/drawing/2014/main" id="{A026E712-48DC-4879-B786-1B999C8F16F4}"/>
              </a:ext>
            </a:extLst>
          </p:cNvPr>
          <p:cNvSpPr>
            <a:spLocks noGrp="1"/>
          </p:cNvSpPr>
          <p:nvPr>
            <p:ph sz="half" idx="1"/>
          </p:nvPr>
        </p:nvSpPr>
        <p:spPr>
          <a:xfrm>
            <a:off x="1035169" y="1800225"/>
            <a:ext cx="5257800" cy="3648075"/>
          </a:xfrm>
        </p:spPr>
        <p:txBody>
          <a:bodyPr/>
          <a:lstStyle/>
          <a:p>
            <a:pPr>
              <a:spcAft>
                <a:spcPts val="600"/>
              </a:spcAft>
            </a:pPr>
            <a:r>
              <a:rPr lang="en-US"/>
              <a:t>Fan Laws used to generate Performance Curve at:</a:t>
            </a:r>
          </a:p>
          <a:p>
            <a:pPr lvl="1"/>
            <a:r>
              <a:rPr lang="en-US"/>
              <a:t>Fan RPM: </a:t>
            </a:r>
          </a:p>
          <a:p>
            <a:pPr lvl="2"/>
            <a:r>
              <a:rPr lang="en-US"/>
              <a:t>1500 RPM</a:t>
            </a:r>
          </a:p>
          <a:p>
            <a:pPr lvl="2">
              <a:spcAft>
                <a:spcPts val="600"/>
              </a:spcAft>
            </a:pPr>
            <a:r>
              <a:rPr lang="en-US"/>
              <a:t>1800 RPM</a:t>
            </a:r>
          </a:p>
          <a:p>
            <a:pPr lvl="1"/>
            <a:r>
              <a:rPr lang="en-US"/>
              <a:t>Air Density: </a:t>
            </a:r>
          </a:p>
          <a:p>
            <a:pPr lvl="2"/>
            <a:r>
              <a:rPr lang="en-US"/>
              <a:t>0.075 lbm/ft</a:t>
            </a:r>
            <a:r>
              <a:rPr lang="en-US">
                <a:latin typeface="Calibri" panose="020F0502020204030204" pitchFamily="34" charset="0"/>
                <a:cs typeface="Calibri" panose="020F0502020204030204" pitchFamily="34" charset="0"/>
              </a:rPr>
              <a:t>³</a:t>
            </a:r>
          </a:p>
          <a:p>
            <a:pPr lvl="2"/>
            <a:r>
              <a:rPr lang="en-US"/>
              <a:t>0.075 lbm/ft</a:t>
            </a:r>
            <a:r>
              <a:rPr lang="en-US">
                <a:latin typeface="Calibri" panose="020F0502020204030204" pitchFamily="34" charset="0"/>
                <a:cs typeface="Calibri" panose="020F0502020204030204" pitchFamily="34" charset="0"/>
              </a:rPr>
              <a:t>³</a:t>
            </a:r>
            <a:endParaRPr lang="en-US" dirty="0">
              <a:latin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C5F04127-B5F1-4E71-BB9D-7E1A317C46F8}"/>
              </a:ext>
            </a:extLst>
          </p:cNvPr>
          <p:cNvGraphicFramePr>
            <a:graphicFrameLocks noGrp="1"/>
          </p:cNvGraphicFramePr>
          <p:nvPr>
            <p:ph sz="half" idx="2"/>
          </p:nvPr>
        </p:nvGraphicFramePr>
        <p:xfrm>
          <a:off x="6372225" y="1647825"/>
          <a:ext cx="5600700" cy="418623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3E64CE24-6D83-4CF7-8128-646EEC3EBEC5}"/>
              </a:ext>
            </a:extLst>
          </p:cNvPr>
          <p:cNvGrpSpPr/>
          <p:nvPr/>
        </p:nvGrpSpPr>
        <p:grpSpPr>
          <a:xfrm>
            <a:off x="1389414" y="5854444"/>
            <a:ext cx="10332225" cy="671080"/>
            <a:chOff x="1436914" y="6068694"/>
            <a:chExt cx="10332225" cy="67108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CE04541-B9B5-4DC9-A75A-5FEEDD496DC4}"/>
                    </a:ext>
                  </a:extLst>
                </p:cNvPr>
                <p:cNvSpPr txBox="1"/>
                <p:nvPr/>
              </p:nvSpPr>
              <p:spPr>
                <a:xfrm>
                  <a:off x="1436914" y="6130345"/>
                  <a:ext cx="3235437" cy="547778"/>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2</m:t>
                                  </m:r>
                                </m:sub>
                              </m:sSub>
                            </m:den>
                          </m:f>
                        </m:e>
                      </m:d>
                    </m:oMath>
                  </a14:m>
                  <a:r>
                    <a:rPr lang="en-US" sz="2000" dirty="0"/>
                    <a:t> </a:t>
                  </a:r>
                </a:p>
              </p:txBody>
            </p:sp>
          </mc:Choice>
          <mc:Fallback xmlns="">
            <p:sp>
              <p:nvSpPr>
                <p:cNvPr id="15" name="TextBox 14">
                  <a:extLst>
                    <a:ext uri="{FF2B5EF4-FFF2-40B4-BE49-F238E27FC236}">
                      <a16:creationId xmlns:a16="http://schemas.microsoft.com/office/drawing/2014/main" id="{2CE04541-B9B5-4DC9-A75A-5FEEDD496DC4}"/>
                    </a:ext>
                  </a:extLst>
                </p:cNvPr>
                <p:cNvSpPr txBox="1">
                  <a:spLocks noRot="1" noChangeAspect="1" noMove="1" noResize="1" noEditPoints="1" noAdjustHandles="1" noChangeArrowheads="1" noChangeShapeType="1" noTextEdit="1"/>
                </p:cNvSpPr>
                <p:nvPr/>
              </p:nvSpPr>
              <p:spPr>
                <a:xfrm>
                  <a:off x="1436914" y="6130345"/>
                  <a:ext cx="3235437" cy="5477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3E131BA-D1F6-4A4D-A633-D86CAF3B6E05}"/>
                    </a:ext>
                  </a:extLst>
                </p:cNvPr>
                <p:cNvSpPr txBox="1"/>
                <p:nvPr/>
              </p:nvSpPr>
              <p:spPr>
                <a:xfrm>
                  <a:off x="4816158" y="6099952"/>
                  <a:ext cx="3235759"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1</m:t>
                                      </m:r>
                                    </m:sub>
                                  </m:sSub>
                                </m:den>
                              </m:f>
                            </m:e>
                          </m:d>
                        </m:e>
                        <m:sup>
                          <m:r>
                            <a:rPr lang="en-US" sz="2000" b="0" i="1" smtClean="0">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2</m:t>
                                  </m:r>
                                </m:sub>
                              </m:sSub>
                            </m:den>
                          </m:f>
                        </m:e>
                      </m:d>
                    </m:oMath>
                  </a14:m>
                  <a:r>
                    <a:rPr lang="en-US" sz="2000" dirty="0"/>
                    <a:t> </a:t>
                  </a:r>
                </a:p>
              </p:txBody>
            </p:sp>
          </mc:Choice>
          <mc:Fallback xmlns="">
            <p:sp>
              <p:nvSpPr>
                <p:cNvPr id="16" name="TextBox 15">
                  <a:extLst>
                    <a:ext uri="{FF2B5EF4-FFF2-40B4-BE49-F238E27FC236}">
                      <a16:creationId xmlns:a16="http://schemas.microsoft.com/office/drawing/2014/main" id="{A3E131BA-D1F6-4A4D-A633-D86CAF3B6E05}"/>
                    </a:ext>
                  </a:extLst>
                </p:cNvPr>
                <p:cNvSpPr txBox="1">
                  <a:spLocks noRot="1" noChangeAspect="1" noMove="1" noResize="1" noEditPoints="1" noAdjustHandles="1" noChangeArrowheads="1" noChangeShapeType="1" noTextEdit="1"/>
                </p:cNvSpPr>
                <p:nvPr/>
              </p:nvSpPr>
              <p:spPr>
                <a:xfrm>
                  <a:off x="4816158" y="6099952"/>
                  <a:ext cx="3235759" cy="6085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E1E58B9-100F-49CD-9591-4F87301FC9C5}"/>
                    </a:ext>
                  </a:extLst>
                </p:cNvPr>
                <p:cNvSpPr txBox="1"/>
                <p:nvPr/>
              </p:nvSpPr>
              <p:spPr>
                <a:xfrm>
                  <a:off x="8195725" y="6068694"/>
                  <a:ext cx="3573414" cy="671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1</m:t>
                                        </m:r>
                                      </m:sub>
                                    </m:sSub>
                                  </m:den>
                                </m:f>
                              </m:e>
                            </m:d>
                          </m:e>
                          <m:sup>
                            <m:r>
                              <a:rPr lang="en-US" b="0" i="1" smtClean="0">
                                <a:latin typeface="Cambria Math" panose="02040503050406030204" pitchFamily="18" charset="0"/>
                              </a:rPr>
                              <m:t>3</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1</m:t>
                                    </m:r>
                                  </m:sub>
                                </m:sSub>
                              </m:den>
                            </m:f>
                          </m:e>
                        </m:d>
                        <m:r>
                          <m:rPr>
                            <m:nor/>
                          </m:rPr>
                          <a:rPr lang="en-US" dirty="0"/>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2</m:t>
                                    </m:r>
                                  </m:sub>
                                </m:sSub>
                              </m:den>
                            </m:f>
                          </m:e>
                        </m:d>
                      </m:oMath>
                    </m:oMathPara>
                  </a14:m>
                  <a:endParaRPr lang="en-US" dirty="0"/>
                </a:p>
              </p:txBody>
            </p:sp>
          </mc:Choice>
          <mc:Fallback xmlns="">
            <p:sp>
              <p:nvSpPr>
                <p:cNvPr id="17" name="TextBox 16">
                  <a:extLst>
                    <a:ext uri="{FF2B5EF4-FFF2-40B4-BE49-F238E27FC236}">
                      <a16:creationId xmlns:a16="http://schemas.microsoft.com/office/drawing/2014/main" id="{0E1E58B9-100F-49CD-9591-4F87301FC9C5}"/>
                    </a:ext>
                  </a:extLst>
                </p:cNvPr>
                <p:cNvSpPr txBox="1">
                  <a:spLocks noRot="1" noChangeAspect="1" noMove="1" noResize="1" noEditPoints="1" noAdjustHandles="1" noChangeArrowheads="1" noChangeShapeType="1" noTextEdit="1"/>
                </p:cNvSpPr>
                <p:nvPr/>
              </p:nvSpPr>
              <p:spPr>
                <a:xfrm>
                  <a:off x="8195725" y="6068694"/>
                  <a:ext cx="3573414" cy="67108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683709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B8E1-91D4-44AD-9704-77669651B660}"/>
              </a:ext>
            </a:extLst>
          </p:cNvPr>
          <p:cNvSpPr>
            <a:spLocks noGrp="1"/>
          </p:cNvSpPr>
          <p:nvPr>
            <p:ph type="title"/>
          </p:nvPr>
        </p:nvSpPr>
        <p:spPr>
          <a:xfrm>
            <a:off x="1035169" y="966158"/>
            <a:ext cx="10938295" cy="719767"/>
          </a:xfrm>
        </p:spPr>
        <p:txBody>
          <a:bodyPr anchor="t">
            <a:normAutofit/>
          </a:bodyPr>
          <a:lstStyle/>
          <a:p>
            <a:r>
              <a:rPr lang="en-US"/>
              <a:t>Fan Curve At Conditions</a:t>
            </a:r>
            <a:endParaRPr lang="en-US" dirty="0"/>
          </a:p>
        </p:txBody>
      </p:sp>
      <p:sp>
        <p:nvSpPr>
          <p:cNvPr id="4" name="Content Placeholder 3">
            <a:extLst>
              <a:ext uri="{FF2B5EF4-FFF2-40B4-BE49-F238E27FC236}">
                <a16:creationId xmlns:a16="http://schemas.microsoft.com/office/drawing/2014/main" id="{A026E712-48DC-4879-B786-1B999C8F16F4}"/>
              </a:ext>
            </a:extLst>
          </p:cNvPr>
          <p:cNvSpPr>
            <a:spLocks noGrp="1"/>
          </p:cNvSpPr>
          <p:nvPr>
            <p:ph sz="half" idx="1"/>
          </p:nvPr>
        </p:nvSpPr>
        <p:spPr>
          <a:xfrm>
            <a:off x="1038225" y="1819275"/>
            <a:ext cx="5257800" cy="3514725"/>
          </a:xfrm>
        </p:spPr>
        <p:txBody>
          <a:bodyPr/>
          <a:lstStyle/>
          <a:p>
            <a:pPr>
              <a:spcAft>
                <a:spcPts val="600"/>
              </a:spcAft>
            </a:pPr>
            <a:r>
              <a:rPr lang="en-US"/>
              <a:t>Fan Laws used to generate Performance Curve at:</a:t>
            </a:r>
          </a:p>
          <a:p>
            <a:pPr lvl="1"/>
            <a:r>
              <a:rPr lang="en-US"/>
              <a:t>Fan RPM: </a:t>
            </a:r>
          </a:p>
          <a:p>
            <a:pPr lvl="2"/>
            <a:r>
              <a:rPr lang="en-US"/>
              <a:t>1500 RPM</a:t>
            </a:r>
          </a:p>
          <a:p>
            <a:pPr lvl="2">
              <a:spcAft>
                <a:spcPts val="600"/>
              </a:spcAft>
            </a:pPr>
            <a:r>
              <a:rPr lang="en-US"/>
              <a:t>1500 RPM</a:t>
            </a:r>
          </a:p>
          <a:p>
            <a:pPr lvl="1"/>
            <a:r>
              <a:rPr lang="en-US"/>
              <a:t>Air Density: </a:t>
            </a:r>
          </a:p>
          <a:p>
            <a:pPr lvl="2"/>
            <a:r>
              <a:rPr lang="en-US"/>
              <a:t>0.075 lbm/ft</a:t>
            </a:r>
            <a:r>
              <a:rPr lang="en-US">
                <a:latin typeface="Calibri" panose="020F0502020204030204" pitchFamily="34" charset="0"/>
                <a:cs typeface="Calibri" panose="020F0502020204030204" pitchFamily="34" charset="0"/>
              </a:rPr>
              <a:t>³</a:t>
            </a:r>
          </a:p>
          <a:p>
            <a:pPr lvl="2"/>
            <a:r>
              <a:rPr lang="en-US"/>
              <a:t>0.0375 lbm/ft</a:t>
            </a:r>
            <a:r>
              <a:rPr lang="en-US">
                <a:latin typeface="Calibri" panose="020F0502020204030204" pitchFamily="34" charset="0"/>
                <a:cs typeface="Calibri" panose="020F0502020204030204" pitchFamily="34" charset="0"/>
              </a:rPr>
              <a:t>³</a:t>
            </a:r>
            <a:endParaRPr lang="en-US" dirty="0">
              <a:latin typeface="Calibri" panose="020F0502020204030204" pitchFamily="34" charset="0"/>
              <a:cs typeface="Calibri" panose="020F0502020204030204" pitchFamily="34" charset="0"/>
            </a:endParaRPr>
          </a:p>
        </p:txBody>
      </p:sp>
      <p:graphicFrame>
        <p:nvGraphicFramePr>
          <p:cNvPr id="11" name="Content Placeholder 10">
            <a:extLst>
              <a:ext uri="{FF2B5EF4-FFF2-40B4-BE49-F238E27FC236}">
                <a16:creationId xmlns:a16="http://schemas.microsoft.com/office/drawing/2014/main" id="{6AC31288-5658-422C-AD67-D592CE9F928B}"/>
              </a:ext>
            </a:extLst>
          </p:cNvPr>
          <p:cNvGraphicFramePr>
            <a:graphicFrameLocks noGrp="1"/>
          </p:cNvGraphicFramePr>
          <p:nvPr>
            <p:ph sz="half" idx="2"/>
          </p:nvPr>
        </p:nvGraphicFramePr>
        <p:xfrm>
          <a:off x="6372225" y="1552575"/>
          <a:ext cx="5600700" cy="4186238"/>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a16="http://schemas.microsoft.com/office/drawing/2014/main" id="{08DFA3CB-F25A-4474-8E7E-D25A2F39C03B}"/>
              </a:ext>
            </a:extLst>
          </p:cNvPr>
          <p:cNvGrpSpPr/>
          <p:nvPr/>
        </p:nvGrpSpPr>
        <p:grpSpPr>
          <a:xfrm>
            <a:off x="1389414" y="5787769"/>
            <a:ext cx="10332225" cy="671080"/>
            <a:chOff x="1436914" y="6068694"/>
            <a:chExt cx="10332225" cy="67108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9BE07ED-8FE6-48B6-A861-62C46D51D880}"/>
                    </a:ext>
                  </a:extLst>
                </p:cNvPr>
                <p:cNvSpPr txBox="1"/>
                <p:nvPr/>
              </p:nvSpPr>
              <p:spPr>
                <a:xfrm>
                  <a:off x="1436914" y="6130345"/>
                  <a:ext cx="3235437" cy="547778"/>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2</m:t>
                                  </m:r>
                                </m:sub>
                              </m:sSub>
                            </m:den>
                          </m:f>
                        </m:e>
                      </m:d>
                    </m:oMath>
                  </a14:m>
                  <a:r>
                    <a:rPr lang="en-US" sz="2000" dirty="0"/>
                    <a:t> </a:t>
                  </a:r>
                </a:p>
              </p:txBody>
            </p:sp>
          </mc:Choice>
          <mc:Fallback xmlns="">
            <p:sp>
              <p:nvSpPr>
                <p:cNvPr id="10" name="TextBox 9">
                  <a:extLst>
                    <a:ext uri="{FF2B5EF4-FFF2-40B4-BE49-F238E27FC236}">
                      <a16:creationId xmlns:a16="http://schemas.microsoft.com/office/drawing/2014/main" id="{D9BE07ED-8FE6-48B6-A861-62C46D51D880}"/>
                    </a:ext>
                  </a:extLst>
                </p:cNvPr>
                <p:cNvSpPr txBox="1">
                  <a:spLocks noRot="1" noChangeAspect="1" noMove="1" noResize="1" noEditPoints="1" noAdjustHandles="1" noChangeArrowheads="1" noChangeShapeType="1" noTextEdit="1"/>
                </p:cNvSpPr>
                <p:nvPr/>
              </p:nvSpPr>
              <p:spPr>
                <a:xfrm>
                  <a:off x="1436914" y="6130345"/>
                  <a:ext cx="3235437" cy="5477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EB6B732-388B-4AFC-974C-B5AD09573AE1}"/>
                    </a:ext>
                  </a:extLst>
                </p:cNvPr>
                <p:cNvSpPr txBox="1"/>
                <p:nvPr/>
              </p:nvSpPr>
              <p:spPr>
                <a:xfrm>
                  <a:off x="4816158" y="6099952"/>
                  <a:ext cx="3235759"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1</m:t>
                                      </m:r>
                                    </m:sub>
                                  </m:sSub>
                                </m:den>
                              </m:f>
                            </m:e>
                          </m:d>
                        </m:e>
                        <m:sup>
                          <m:r>
                            <a:rPr lang="en-US" sz="2000" b="0" i="1" smtClean="0">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2</m:t>
                                  </m:r>
                                </m:sub>
                              </m:sSub>
                            </m:den>
                          </m:f>
                        </m:e>
                      </m:d>
                    </m:oMath>
                  </a14:m>
                  <a:r>
                    <a:rPr lang="en-US" sz="2000" dirty="0"/>
                    <a:t> </a:t>
                  </a:r>
                </a:p>
              </p:txBody>
            </p:sp>
          </mc:Choice>
          <mc:Fallback xmlns="">
            <p:sp>
              <p:nvSpPr>
                <p:cNvPr id="12" name="TextBox 11">
                  <a:extLst>
                    <a:ext uri="{FF2B5EF4-FFF2-40B4-BE49-F238E27FC236}">
                      <a16:creationId xmlns:a16="http://schemas.microsoft.com/office/drawing/2014/main" id="{DEB6B732-388B-4AFC-974C-B5AD09573AE1}"/>
                    </a:ext>
                  </a:extLst>
                </p:cNvPr>
                <p:cNvSpPr txBox="1">
                  <a:spLocks noRot="1" noChangeAspect="1" noMove="1" noResize="1" noEditPoints="1" noAdjustHandles="1" noChangeArrowheads="1" noChangeShapeType="1" noTextEdit="1"/>
                </p:cNvSpPr>
                <p:nvPr/>
              </p:nvSpPr>
              <p:spPr>
                <a:xfrm>
                  <a:off x="4816158" y="6099952"/>
                  <a:ext cx="3235759" cy="6085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8E5BE31-7858-405F-B097-13BD8C170CF2}"/>
                    </a:ext>
                  </a:extLst>
                </p:cNvPr>
                <p:cNvSpPr txBox="1"/>
                <p:nvPr/>
              </p:nvSpPr>
              <p:spPr>
                <a:xfrm>
                  <a:off x="8195725" y="6068694"/>
                  <a:ext cx="3573414" cy="671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1</m:t>
                                        </m:r>
                                      </m:sub>
                                    </m:sSub>
                                  </m:den>
                                </m:f>
                              </m:e>
                            </m:d>
                          </m:e>
                          <m:sup>
                            <m:r>
                              <a:rPr lang="en-US" b="0" i="1" smtClean="0">
                                <a:latin typeface="Cambria Math" panose="02040503050406030204" pitchFamily="18" charset="0"/>
                              </a:rPr>
                              <m:t>3</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1</m:t>
                                    </m:r>
                                  </m:sub>
                                </m:sSub>
                              </m:den>
                            </m:f>
                          </m:e>
                        </m:d>
                        <m:r>
                          <m:rPr>
                            <m:nor/>
                          </m:rPr>
                          <a:rPr lang="en-US" dirty="0"/>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2</m:t>
                                    </m:r>
                                  </m:sub>
                                </m:sSub>
                              </m:den>
                            </m:f>
                          </m:e>
                        </m:d>
                      </m:oMath>
                    </m:oMathPara>
                  </a14:m>
                  <a:endParaRPr lang="en-US" dirty="0"/>
                </a:p>
              </p:txBody>
            </p:sp>
          </mc:Choice>
          <mc:Fallback xmlns="">
            <p:sp>
              <p:nvSpPr>
                <p:cNvPr id="13" name="TextBox 12">
                  <a:extLst>
                    <a:ext uri="{FF2B5EF4-FFF2-40B4-BE49-F238E27FC236}">
                      <a16:creationId xmlns:a16="http://schemas.microsoft.com/office/drawing/2014/main" id="{48E5BE31-7858-405F-B097-13BD8C170CF2}"/>
                    </a:ext>
                  </a:extLst>
                </p:cNvPr>
                <p:cNvSpPr txBox="1">
                  <a:spLocks noRot="1" noChangeAspect="1" noMove="1" noResize="1" noEditPoints="1" noAdjustHandles="1" noChangeArrowheads="1" noChangeShapeType="1" noTextEdit="1"/>
                </p:cNvSpPr>
                <p:nvPr/>
              </p:nvSpPr>
              <p:spPr>
                <a:xfrm>
                  <a:off x="8195725" y="6068694"/>
                  <a:ext cx="3573414" cy="67108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900239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B8E1-91D4-44AD-9704-77669651B660}"/>
              </a:ext>
            </a:extLst>
          </p:cNvPr>
          <p:cNvSpPr>
            <a:spLocks noGrp="1"/>
          </p:cNvSpPr>
          <p:nvPr>
            <p:ph type="title"/>
          </p:nvPr>
        </p:nvSpPr>
        <p:spPr>
          <a:xfrm>
            <a:off x="1035169" y="966159"/>
            <a:ext cx="10938295" cy="767392"/>
          </a:xfrm>
        </p:spPr>
        <p:txBody>
          <a:bodyPr anchor="t">
            <a:normAutofit/>
          </a:bodyPr>
          <a:lstStyle/>
          <a:p>
            <a:r>
              <a:rPr lang="en-US"/>
              <a:t>Fan Curve At Conditions</a:t>
            </a:r>
            <a:endParaRPr lang="en-US" dirty="0"/>
          </a:p>
        </p:txBody>
      </p:sp>
      <p:sp>
        <p:nvSpPr>
          <p:cNvPr id="4" name="Content Placeholder 3">
            <a:extLst>
              <a:ext uri="{FF2B5EF4-FFF2-40B4-BE49-F238E27FC236}">
                <a16:creationId xmlns:a16="http://schemas.microsoft.com/office/drawing/2014/main" id="{A026E712-48DC-4879-B786-1B999C8F16F4}"/>
              </a:ext>
            </a:extLst>
          </p:cNvPr>
          <p:cNvSpPr>
            <a:spLocks noGrp="1"/>
          </p:cNvSpPr>
          <p:nvPr>
            <p:ph sz="half" idx="1"/>
          </p:nvPr>
        </p:nvSpPr>
        <p:spPr>
          <a:xfrm>
            <a:off x="1074797" y="1728039"/>
            <a:ext cx="5257800" cy="3872661"/>
          </a:xfrm>
        </p:spPr>
        <p:txBody>
          <a:bodyPr/>
          <a:lstStyle/>
          <a:p>
            <a:pPr>
              <a:spcAft>
                <a:spcPts val="600"/>
              </a:spcAft>
            </a:pPr>
            <a:r>
              <a:rPr lang="en-US"/>
              <a:t>Fan Laws used to generate Performance Curve at:</a:t>
            </a:r>
          </a:p>
          <a:p>
            <a:pPr lvl="1"/>
            <a:r>
              <a:rPr lang="en-US"/>
              <a:t>Fan RPM: </a:t>
            </a:r>
          </a:p>
          <a:p>
            <a:pPr lvl="2"/>
            <a:r>
              <a:rPr lang="en-US"/>
              <a:t>1500 RPM</a:t>
            </a:r>
          </a:p>
          <a:p>
            <a:pPr lvl="2">
              <a:spcAft>
                <a:spcPts val="600"/>
              </a:spcAft>
            </a:pPr>
            <a:r>
              <a:rPr lang="en-US"/>
              <a:t>1800 RPM</a:t>
            </a:r>
          </a:p>
          <a:p>
            <a:pPr lvl="1"/>
            <a:r>
              <a:rPr lang="en-US"/>
              <a:t>Air Density: </a:t>
            </a:r>
          </a:p>
          <a:p>
            <a:pPr lvl="2"/>
            <a:r>
              <a:rPr lang="en-US"/>
              <a:t>0.075 lbm/ft</a:t>
            </a:r>
            <a:r>
              <a:rPr lang="en-US">
                <a:latin typeface="Calibri" panose="020F0502020204030204" pitchFamily="34" charset="0"/>
                <a:cs typeface="Calibri" panose="020F0502020204030204" pitchFamily="34" charset="0"/>
              </a:rPr>
              <a:t>³</a:t>
            </a:r>
          </a:p>
          <a:p>
            <a:pPr lvl="2"/>
            <a:r>
              <a:rPr lang="en-US"/>
              <a:t>0.0375 lbm/ft</a:t>
            </a:r>
            <a:r>
              <a:rPr lang="en-US">
                <a:latin typeface="Calibri" panose="020F0502020204030204" pitchFamily="34" charset="0"/>
                <a:cs typeface="Calibri" panose="020F0502020204030204" pitchFamily="34" charset="0"/>
              </a:rPr>
              <a:t>³</a:t>
            </a:r>
            <a:endParaRPr lang="en-US" dirty="0">
              <a:latin typeface="Calibri" panose="020F0502020204030204" pitchFamily="34" charset="0"/>
              <a:cs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C302B9B2-5546-433C-A8FA-0D94C7BEC39F}"/>
              </a:ext>
            </a:extLst>
          </p:cNvPr>
          <p:cNvGraphicFramePr>
            <a:graphicFrameLocks noGrp="1"/>
          </p:cNvGraphicFramePr>
          <p:nvPr>
            <p:ph sz="half" idx="2"/>
          </p:nvPr>
        </p:nvGraphicFramePr>
        <p:xfrm>
          <a:off x="6372225" y="1590675"/>
          <a:ext cx="5600700" cy="4186238"/>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2A121B9C-EAC7-4396-A3D9-C6FAB8A50C41}"/>
              </a:ext>
            </a:extLst>
          </p:cNvPr>
          <p:cNvGrpSpPr/>
          <p:nvPr/>
        </p:nvGrpSpPr>
        <p:grpSpPr>
          <a:xfrm>
            <a:off x="1389414" y="5854444"/>
            <a:ext cx="10332225" cy="671080"/>
            <a:chOff x="1436914" y="6068694"/>
            <a:chExt cx="10332225" cy="67108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92CA90A-2EC0-4CE2-B8A4-ACD18E1F2E5F}"/>
                    </a:ext>
                  </a:extLst>
                </p:cNvPr>
                <p:cNvSpPr txBox="1"/>
                <p:nvPr/>
              </p:nvSpPr>
              <p:spPr>
                <a:xfrm>
                  <a:off x="1436914" y="6130345"/>
                  <a:ext cx="3235437" cy="547778"/>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𝐶𝐹𝑀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𝑅𝑃𝑀</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2</m:t>
                                  </m:r>
                                </m:sub>
                              </m:sSub>
                            </m:den>
                          </m:f>
                        </m:e>
                      </m:d>
                    </m:oMath>
                  </a14:m>
                  <a:r>
                    <a:rPr lang="en-US" sz="2000" dirty="0"/>
                    <a:t> </a:t>
                  </a:r>
                </a:p>
              </p:txBody>
            </p:sp>
          </mc:Choice>
          <mc:Fallback xmlns="">
            <p:sp>
              <p:nvSpPr>
                <p:cNvPr id="11" name="TextBox 10">
                  <a:extLst>
                    <a:ext uri="{FF2B5EF4-FFF2-40B4-BE49-F238E27FC236}">
                      <a16:creationId xmlns:a16="http://schemas.microsoft.com/office/drawing/2014/main" id="{192CA90A-2EC0-4CE2-B8A4-ACD18E1F2E5F}"/>
                    </a:ext>
                  </a:extLst>
                </p:cNvPr>
                <p:cNvSpPr txBox="1">
                  <a:spLocks noRot="1" noChangeAspect="1" noMove="1" noResize="1" noEditPoints="1" noAdjustHandles="1" noChangeArrowheads="1" noChangeShapeType="1" noTextEdit="1"/>
                </p:cNvSpPr>
                <p:nvPr/>
              </p:nvSpPr>
              <p:spPr>
                <a:xfrm>
                  <a:off x="1436914" y="6130345"/>
                  <a:ext cx="3235437" cy="5477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8C3654-DD5B-4C4E-BD00-D3AA842B7B56}"/>
                    </a:ext>
                  </a:extLst>
                </p:cNvPr>
                <p:cNvSpPr txBox="1"/>
                <p:nvPr/>
              </p:nvSpPr>
              <p:spPr>
                <a:xfrm>
                  <a:off x="4816158" y="6099952"/>
                  <a:ext cx="3235759"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𝑅𝑃𝑀</m:t>
                                      </m:r>
                                    </m:e>
                                    <m:sub>
                                      <m:r>
                                        <a:rPr lang="en-US" sz="2000" i="1">
                                          <a:latin typeface="Cambria Math" panose="02040503050406030204" pitchFamily="18" charset="0"/>
                                        </a:rPr>
                                        <m:t>1</m:t>
                                      </m:r>
                                    </m:sub>
                                  </m:sSub>
                                </m:den>
                              </m:f>
                            </m:e>
                          </m:d>
                        </m:e>
                        <m:sup>
                          <m:r>
                            <a:rPr lang="en-US" sz="2000" b="0" i="1" smtClean="0">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1</m:t>
                                  </m:r>
                                </m:sub>
                              </m:sSub>
                            </m:den>
                          </m:f>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2</m:t>
                                  </m:r>
                                </m:sub>
                              </m:sSub>
                            </m:den>
                          </m:f>
                        </m:e>
                      </m:d>
                    </m:oMath>
                  </a14:m>
                  <a:r>
                    <a:rPr lang="en-US" sz="2000" dirty="0"/>
                    <a:t> </a:t>
                  </a:r>
                </a:p>
              </p:txBody>
            </p:sp>
          </mc:Choice>
          <mc:Fallback xmlns="">
            <p:sp>
              <p:nvSpPr>
                <p:cNvPr id="12" name="TextBox 11">
                  <a:extLst>
                    <a:ext uri="{FF2B5EF4-FFF2-40B4-BE49-F238E27FC236}">
                      <a16:creationId xmlns:a16="http://schemas.microsoft.com/office/drawing/2014/main" id="{6C8C3654-DD5B-4C4E-BD00-D3AA842B7B56}"/>
                    </a:ext>
                  </a:extLst>
                </p:cNvPr>
                <p:cNvSpPr txBox="1">
                  <a:spLocks noRot="1" noChangeAspect="1" noMove="1" noResize="1" noEditPoints="1" noAdjustHandles="1" noChangeArrowheads="1" noChangeShapeType="1" noTextEdit="1"/>
                </p:cNvSpPr>
                <p:nvPr/>
              </p:nvSpPr>
              <p:spPr>
                <a:xfrm>
                  <a:off x="4816158" y="6099952"/>
                  <a:ext cx="3235759" cy="6085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7FA2356-6B57-44A3-B133-F7AA1D413755}"/>
                    </a:ext>
                  </a:extLst>
                </p:cNvPr>
                <p:cNvSpPr txBox="1"/>
                <p:nvPr/>
              </p:nvSpPr>
              <p:spPr>
                <a:xfrm>
                  <a:off x="8195725" y="6068694"/>
                  <a:ext cx="3573414" cy="671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𝑅𝑃𝑀</m:t>
                                        </m:r>
                                      </m:e>
                                      <m:sub>
                                        <m:r>
                                          <a:rPr lang="en-US" i="1">
                                            <a:latin typeface="Cambria Math" panose="02040503050406030204" pitchFamily="18" charset="0"/>
                                          </a:rPr>
                                          <m:t>1</m:t>
                                        </m:r>
                                      </m:sub>
                                    </m:sSub>
                                  </m:den>
                                </m:f>
                              </m:e>
                            </m:d>
                          </m:e>
                          <m:sup>
                            <m:r>
                              <a:rPr lang="en-US" b="0" i="1" smtClean="0">
                                <a:latin typeface="Cambria Math" panose="02040503050406030204" pitchFamily="18" charset="0"/>
                              </a:rPr>
                              <m:t>3</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m:rPr>
                                        <m:sty m:val="p"/>
                                      </m:rPr>
                                      <a:rPr lang="el-GR" i="1">
                                        <a:latin typeface="Cambria Math" panose="02040503050406030204" pitchFamily="18" charset="0"/>
                                      </a:rPr>
                                      <m:t>ρ</m:t>
                                    </m:r>
                                  </m:e>
                                  <m:sub>
                                    <m:r>
                                      <a:rPr lang="en-US" i="1">
                                        <a:latin typeface="Cambria Math" panose="02040503050406030204" pitchFamily="18" charset="0"/>
                                      </a:rPr>
                                      <m:t>1</m:t>
                                    </m:r>
                                  </m:sub>
                                </m:sSub>
                              </m:den>
                            </m:f>
                          </m:e>
                        </m:d>
                        <m:r>
                          <m:rPr>
                            <m:nor/>
                          </m:rPr>
                          <a:rPr lang="en-US" dirty="0"/>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2</m:t>
                                    </m:r>
                                  </m:sub>
                                </m:sSub>
                              </m:den>
                            </m:f>
                          </m:e>
                        </m:d>
                      </m:oMath>
                    </m:oMathPara>
                  </a14:m>
                  <a:endParaRPr lang="en-US" dirty="0"/>
                </a:p>
              </p:txBody>
            </p:sp>
          </mc:Choice>
          <mc:Fallback xmlns="">
            <p:sp>
              <p:nvSpPr>
                <p:cNvPr id="13" name="TextBox 12">
                  <a:extLst>
                    <a:ext uri="{FF2B5EF4-FFF2-40B4-BE49-F238E27FC236}">
                      <a16:creationId xmlns:a16="http://schemas.microsoft.com/office/drawing/2014/main" id="{97FA2356-6B57-44A3-B133-F7AA1D413755}"/>
                    </a:ext>
                  </a:extLst>
                </p:cNvPr>
                <p:cNvSpPr txBox="1">
                  <a:spLocks noRot="1" noChangeAspect="1" noMove="1" noResize="1" noEditPoints="1" noAdjustHandles="1" noChangeArrowheads="1" noChangeShapeType="1" noTextEdit="1"/>
                </p:cNvSpPr>
                <p:nvPr/>
              </p:nvSpPr>
              <p:spPr>
                <a:xfrm>
                  <a:off x="8195725" y="6068694"/>
                  <a:ext cx="3573414" cy="67108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411368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AC22-9F90-4BE9-958D-4D90CE3ED8DC}"/>
              </a:ext>
            </a:extLst>
          </p:cNvPr>
          <p:cNvSpPr>
            <a:spLocks noGrp="1"/>
          </p:cNvSpPr>
          <p:nvPr>
            <p:ph type="title"/>
          </p:nvPr>
        </p:nvSpPr>
        <p:spPr/>
        <p:txBody>
          <a:bodyPr>
            <a:normAutofit/>
          </a:bodyPr>
          <a:lstStyle/>
          <a:p>
            <a:r>
              <a:rPr lang="en-US"/>
              <a:t>Fan Laws Predict Performance</a:t>
            </a:r>
            <a:endParaRPr lang="en-US" dirty="0"/>
          </a:p>
        </p:txBody>
      </p:sp>
      <p:sp>
        <p:nvSpPr>
          <p:cNvPr id="3" name="Content Placeholder 2">
            <a:extLst>
              <a:ext uri="{FF2B5EF4-FFF2-40B4-BE49-F238E27FC236}">
                <a16:creationId xmlns:a16="http://schemas.microsoft.com/office/drawing/2014/main" id="{811EB800-752C-49D8-ABF7-5EE49545F3E1}"/>
              </a:ext>
            </a:extLst>
          </p:cNvPr>
          <p:cNvSpPr>
            <a:spLocks noGrp="1"/>
          </p:cNvSpPr>
          <p:nvPr>
            <p:ph idx="1"/>
          </p:nvPr>
        </p:nvSpPr>
        <p:spPr>
          <a:xfrm>
            <a:off x="1035170" y="1908203"/>
            <a:ext cx="10938294" cy="4825972"/>
          </a:xfrm>
        </p:spPr>
        <p:txBody>
          <a:bodyPr>
            <a:normAutofit lnSpcReduction="10000"/>
          </a:bodyPr>
          <a:lstStyle/>
          <a:p>
            <a:r>
              <a:rPr lang="en-US"/>
              <a:t>Fan Laws can be used to predict aerodynamic performance at other sizes.</a:t>
            </a:r>
          </a:p>
          <a:p>
            <a:pPr lvl="1">
              <a:spcAft>
                <a:spcPts val="600"/>
              </a:spcAft>
            </a:pPr>
            <a:r>
              <a:rPr lang="en-US"/>
              <a:t>Fans are dimensionally similar series.</a:t>
            </a:r>
          </a:p>
          <a:p>
            <a:pPr lvl="1">
              <a:spcAft>
                <a:spcPts val="600"/>
              </a:spcAft>
            </a:pPr>
            <a:r>
              <a:rPr lang="en-US"/>
              <a:t>Blade style and angle cannot be changed.</a:t>
            </a:r>
          </a:p>
          <a:p>
            <a:pPr lvl="1">
              <a:spcAft>
                <a:spcPts val="600"/>
              </a:spcAft>
            </a:pPr>
            <a:r>
              <a:rPr lang="en-US"/>
              <a:t>Impellers and casings have same geometric design but differ only in size.</a:t>
            </a:r>
          </a:p>
          <a:p>
            <a:pPr lvl="1">
              <a:spcAft>
                <a:spcPts val="600"/>
              </a:spcAft>
            </a:pPr>
            <a:r>
              <a:rPr lang="en-US"/>
              <a:t>Increase in size normally and required for AMCA certification.</a:t>
            </a:r>
          </a:p>
          <a:p>
            <a:pPr lvl="1">
              <a:spcAft>
                <a:spcPts val="600"/>
              </a:spcAft>
            </a:pPr>
            <a:r>
              <a:rPr lang="en-US"/>
              <a:t>Minor changes for construction gauge thickness are allowed.</a:t>
            </a:r>
          </a:p>
          <a:p>
            <a:pPr lvl="1"/>
            <a:r>
              <a:rPr lang="en-US"/>
              <a:t>Manufacturers make the calculations:</a:t>
            </a:r>
          </a:p>
          <a:p>
            <a:pPr lvl="2"/>
            <a:r>
              <a:rPr lang="en-US"/>
              <a:t>Printed and pdf catalogs</a:t>
            </a:r>
          </a:p>
          <a:p>
            <a:pPr lvl="2">
              <a:spcAft>
                <a:spcPts val="600"/>
              </a:spcAft>
            </a:pPr>
            <a:r>
              <a:rPr lang="en-US"/>
              <a:t>Electronic selection programs</a:t>
            </a:r>
          </a:p>
          <a:p>
            <a:pPr lvl="1"/>
            <a:r>
              <a:rPr lang="en-US"/>
              <a:t>AMCA confirms calculations for AMCA Certified Ratings Program (CRP).	</a:t>
            </a:r>
            <a:endParaRPr lang="en-US" dirty="0"/>
          </a:p>
        </p:txBody>
      </p:sp>
    </p:spTree>
    <p:extLst>
      <p:ext uri="{BB962C8B-B14F-4D97-AF65-F5344CB8AC3E}">
        <p14:creationId xmlns:p14="http://schemas.microsoft.com/office/powerpoint/2010/main" val="189341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A5A8-6ACB-42E2-B021-D3973DF00808}"/>
              </a:ext>
            </a:extLst>
          </p:cNvPr>
          <p:cNvSpPr>
            <a:spLocks noGrp="1"/>
          </p:cNvSpPr>
          <p:nvPr>
            <p:ph type="title"/>
          </p:nvPr>
        </p:nvSpPr>
        <p:spPr>
          <a:xfrm>
            <a:off x="1605619" y="914402"/>
            <a:ext cx="9844467" cy="847841"/>
          </a:xfrm>
        </p:spPr>
        <p:txBody>
          <a:bodyPr anchor="t">
            <a:normAutofit/>
          </a:bodyPr>
          <a:lstStyle/>
          <a:p>
            <a:r>
              <a:rPr lang="en-US" u="sng"/>
              <a:t>Introductions &amp; Guidelines</a:t>
            </a:r>
            <a:endParaRPr lang="en-US" u="sng" dirty="0"/>
          </a:p>
        </p:txBody>
      </p:sp>
      <p:sp>
        <p:nvSpPr>
          <p:cNvPr id="3" name="Content Placeholder 2">
            <a:extLst>
              <a:ext uri="{FF2B5EF4-FFF2-40B4-BE49-F238E27FC236}">
                <a16:creationId xmlns:a16="http://schemas.microsoft.com/office/drawing/2014/main" id="{B2E1247A-0364-41E1-88FD-D62D093A1B9D}"/>
              </a:ext>
            </a:extLst>
          </p:cNvPr>
          <p:cNvSpPr>
            <a:spLocks noGrp="1"/>
          </p:cNvSpPr>
          <p:nvPr>
            <p:ph idx="1"/>
          </p:nvPr>
        </p:nvSpPr>
        <p:spPr>
          <a:xfrm>
            <a:off x="1473301" y="1676400"/>
            <a:ext cx="10210699" cy="5029200"/>
          </a:xfrm>
        </p:spPr>
        <p:txBody>
          <a:bodyPr>
            <a:normAutofit/>
          </a:bodyPr>
          <a:lstStyle/>
          <a:p>
            <a:r>
              <a:rPr lang="en-US" sz="3300"/>
              <a:t>Participation Guidelines:</a:t>
            </a:r>
          </a:p>
          <a:p>
            <a:pPr marL="0" indent="0">
              <a:buNone/>
            </a:pPr>
            <a:endParaRPr lang="en-US" sz="629"/>
          </a:p>
          <a:p>
            <a:pPr lvl="1">
              <a:spcAft>
                <a:spcPts val="600"/>
              </a:spcAft>
            </a:pPr>
            <a:r>
              <a:rPr lang="en-US" sz="2600"/>
              <a:t>Audience will be muted during the session.</a:t>
            </a:r>
          </a:p>
          <a:p>
            <a:pPr lvl="1">
              <a:spcAft>
                <a:spcPts val="600"/>
              </a:spcAft>
            </a:pPr>
            <a:r>
              <a:rPr lang="en-US" sz="2600"/>
              <a:t>Questions can be submitted anytime via the Airmeet platform and will be addressed at the end of the presentation.</a:t>
            </a:r>
          </a:p>
          <a:p>
            <a:pPr lvl="1">
              <a:spcAft>
                <a:spcPts val="600"/>
              </a:spcAft>
            </a:pPr>
            <a:r>
              <a:rPr lang="en-US" sz="2600"/>
              <a:t>Reminder: This session is being recorded!</a:t>
            </a:r>
          </a:p>
          <a:p>
            <a:pPr lvl="1">
              <a:spcAft>
                <a:spcPts val="600"/>
              </a:spcAft>
            </a:pPr>
            <a:r>
              <a:rPr lang="en-US" sz="2600"/>
              <a:t>To earn PDH credit for today, please stay clicked onto the platform for the entire hour.</a:t>
            </a:r>
          </a:p>
          <a:p>
            <a:pPr lvl="1">
              <a:spcAft>
                <a:spcPts val="600"/>
              </a:spcAft>
            </a:pPr>
            <a:r>
              <a:rPr lang="en-US" sz="2600"/>
              <a:t>A post-program survey will be emailed to everyone within one hour of the conclusion.  Your feedback is greatly appreciated, and the survey </a:t>
            </a:r>
            <a:r>
              <a:rPr lang="en-US" sz="2600" u="sng"/>
              <a:t>must</a:t>
            </a:r>
            <a:r>
              <a:rPr lang="en-US" sz="2600"/>
              <a:t> be completed to qualify for today’s PDH credit.</a:t>
            </a:r>
            <a:endParaRPr lang="en-US" sz="2600" dirty="0"/>
          </a:p>
        </p:txBody>
      </p:sp>
    </p:spTree>
    <p:extLst>
      <p:ext uri="{BB962C8B-B14F-4D97-AF65-F5344CB8AC3E}">
        <p14:creationId xmlns:p14="http://schemas.microsoft.com/office/powerpoint/2010/main" val="3116558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4D3D79A-3A26-49F0-905C-3A64FC764C4D}"/>
              </a:ext>
            </a:extLst>
          </p:cNvPr>
          <p:cNvSpPr>
            <a:spLocks noGrp="1" noRot="1" noChangeArrowheads="1"/>
          </p:cNvSpPr>
          <p:nvPr>
            <p:ph type="title"/>
          </p:nvPr>
        </p:nvSpPr>
        <p:spPr>
          <a:xfrm>
            <a:off x="1035169" y="966158"/>
            <a:ext cx="10938295" cy="700717"/>
          </a:xfrm>
        </p:spPr>
        <p:txBody>
          <a:bodyPr anchor="t"/>
          <a:lstStyle/>
          <a:p>
            <a:pPr eaLnBrk="1" hangingPunct="1"/>
            <a:r>
              <a:rPr lang="en-US" altLang="en-US" sz="4000"/>
              <a:t>The Fan Laws</a:t>
            </a:r>
            <a:endParaRPr lang="en-US" altLang="en-US" sz="4000" dirty="0"/>
          </a:p>
        </p:txBody>
      </p:sp>
      <p:sp>
        <p:nvSpPr>
          <p:cNvPr id="98307" name="Rectangle 3">
            <a:extLst>
              <a:ext uri="{FF2B5EF4-FFF2-40B4-BE49-F238E27FC236}">
                <a16:creationId xmlns:a16="http://schemas.microsoft.com/office/drawing/2014/main" id="{3891D2F4-2807-43CB-84D7-974CE94B19C3}"/>
              </a:ext>
            </a:extLst>
          </p:cNvPr>
          <p:cNvSpPr>
            <a:spLocks noGrp="1" noRot="1" noChangeArrowheads="1"/>
          </p:cNvSpPr>
          <p:nvPr>
            <p:ph idx="1"/>
          </p:nvPr>
        </p:nvSpPr>
        <p:spPr>
          <a:xfrm>
            <a:off x="1035170" y="1725930"/>
            <a:ext cx="10938294" cy="4089371"/>
          </a:xfrm>
        </p:spPr>
        <p:txBody>
          <a:bodyPr/>
          <a:lstStyle/>
          <a:p>
            <a:pPr marL="0" lvl="1" indent="7938">
              <a:buNone/>
              <a:defRPr/>
            </a:pPr>
            <a:r>
              <a:rPr lang="en-US"/>
              <a:t>The Fan Laws are used to calculate fan performance at:</a:t>
            </a:r>
          </a:p>
          <a:p>
            <a:pPr lvl="1" eaLnBrk="1" hangingPunct="1">
              <a:defRPr/>
            </a:pPr>
            <a:r>
              <a:rPr lang="en-US"/>
              <a:t>Other Speeds, Densities, and </a:t>
            </a:r>
            <a:r>
              <a:rPr lang="en-US" u="sng"/>
              <a:t>Sizes</a:t>
            </a:r>
            <a:endParaRPr lang="en-US" u="sng" dirty="0"/>
          </a:p>
        </p:txBody>
      </p:sp>
      <p:grpSp>
        <p:nvGrpSpPr>
          <p:cNvPr id="5" name="Group 4">
            <a:extLst>
              <a:ext uri="{FF2B5EF4-FFF2-40B4-BE49-F238E27FC236}">
                <a16:creationId xmlns:a16="http://schemas.microsoft.com/office/drawing/2014/main" id="{03D48C8D-AEE3-489D-80A8-FF1D8556FA8A}"/>
              </a:ext>
            </a:extLst>
          </p:cNvPr>
          <p:cNvGrpSpPr/>
          <p:nvPr/>
        </p:nvGrpSpPr>
        <p:grpSpPr>
          <a:xfrm>
            <a:off x="1348740" y="2636520"/>
            <a:ext cx="9917606" cy="3640493"/>
            <a:chOff x="1074420" y="2697480"/>
            <a:chExt cx="9917606" cy="3640493"/>
          </a:xfrm>
        </p:grpSpPr>
        <p:grpSp>
          <p:nvGrpSpPr>
            <p:cNvPr id="4" name="Group 3">
              <a:extLst>
                <a:ext uri="{FF2B5EF4-FFF2-40B4-BE49-F238E27FC236}">
                  <a16:creationId xmlns:a16="http://schemas.microsoft.com/office/drawing/2014/main" id="{17F825CE-A540-4F4A-853E-D2F263B06EAA}"/>
                </a:ext>
              </a:extLst>
            </p:cNvPr>
            <p:cNvGrpSpPr/>
            <p:nvPr/>
          </p:nvGrpSpPr>
          <p:grpSpPr>
            <a:xfrm>
              <a:off x="1074420" y="3040381"/>
              <a:ext cx="2205038" cy="3019425"/>
              <a:chOff x="1074420" y="3040381"/>
              <a:chExt cx="2205038" cy="3019425"/>
            </a:xfrm>
          </p:grpSpPr>
          <p:sp>
            <p:nvSpPr>
              <p:cNvPr id="28678" name="Rectangle 2">
                <a:extLst>
                  <a:ext uri="{FF2B5EF4-FFF2-40B4-BE49-F238E27FC236}">
                    <a16:creationId xmlns:a16="http://schemas.microsoft.com/office/drawing/2014/main" id="{54ED92C4-D48F-4E20-A083-BABB9CFFDDBF}"/>
                  </a:ext>
                </a:extLst>
              </p:cNvPr>
              <p:cNvSpPr>
                <a:spLocks noRot="1" noChangeArrowheads="1"/>
              </p:cNvSpPr>
              <p:nvPr/>
            </p:nvSpPr>
            <p:spPr bwMode="auto">
              <a:xfrm>
                <a:off x="1544320" y="3040381"/>
                <a:ext cx="1735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buSzTx/>
                  <a:buFontTx/>
                  <a:buNone/>
                </a:pPr>
                <a:r>
                  <a:rPr lang="en-US" altLang="en-US" sz="2800" dirty="0"/>
                  <a:t>First Law:</a:t>
                </a:r>
              </a:p>
            </p:txBody>
          </p:sp>
          <p:sp>
            <p:nvSpPr>
              <p:cNvPr id="28679" name="Rectangle 5">
                <a:extLst>
                  <a:ext uri="{FF2B5EF4-FFF2-40B4-BE49-F238E27FC236}">
                    <a16:creationId xmlns:a16="http://schemas.microsoft.com/office/drawing/2014/main" id="{6AB2AB1F-4B00-461D-9A39-4A2EA7A3FF39}"/>
                  </a:ext>
                </a:extLst>
              </p:cNvPr>
              <p:cNvSpPr>
                <a:spLocks noRot="1" noChangeArrowheads="1"/>
              </p:cNvSpPr>
              <p:nvPr/>
            </p:nvSpPr>
            <p:spPr bwMode="auto">
              <a:xfrm>
                <a:off x="1074420" y="4208146"/>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buSzTx/>
                  <a:buFontTx/>
                  <a:buNone/>
                </a:pPr>
                <a:r>
                  <a:rPr lang="en-US" altLang="en-US" sz="2800" dirty="0"/>
                  <a:t>Second Law:</a:t>
                </a:r>
              </a:p>
            </p:txBody>
          </p:sp>
          <p:sp>
            <p:nvSpPr>
              <p:cNvPr id="28680" name="Rectangle 7">
                <a:extLst>
                  <a:ext uri="{FF2B5EF4-FFF2-40B4-BE49-F238E27FC236}">
                    <a16:creationId xmlns:a16="http://schemas.microsoft.com/office/drawing/2014/main" id="{485AC593-1E82-454C-B2C6-BEAEFC3219D4}"/>
                  </a:ext>
                </a:extLst>
              </p:cNvPr>
              <p:cNvSpPr>
                <a:spLocks noRot="1" noChangeArrowheads="1"/>
              </p:cNvSpPr>
              <p:nvPr/>
            </p:nvSpPr>
            <p:spPr bwMode="auto">
              <a:xfrm>
                <a:off x="1406208" y="5535931"/>
                <a:ext cx="1873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buSzTx/>
                  <a:buFontTx/>
                  <a:buNone/>
                </a:pPr>
                <a:r>
                  <a:rPr lang="en-US" altLang="en-US" sz="2800" dirty="0"/>
                  <a:t>Third Law:</a:t>
                </a:r>
              </a:p>
            </p:txBody>
          </p:sp>
        </p:grpSp>
        <p:grpSp>
          <p:nvGrpSpPr>
            <p:cNvPr id="2" name="Group 1">
              <a:extLst>
                <a:ext uri="{FF2B5EF4-FFF2-40B4-BE49-F238E27FC236}">
                  <a16:creationId xmlns:a16="http://schemas.microsoft.com/office/drawing/2014/main" id="{59609861-6BDE-46E4-95E0-CC8535166244}"/>
                </a:ext>
              </a:extLst>
            </p:cNvPr>
            <p:cNvGrpSpPr/>
            <p:nvPr/>
          </p:nvGrpSpPr>
          <p:grpSpPr>
            <a:xfrm>
              <a:off x="3413413" y="2697480"/>
              <a:ext cx="7578613" cy="3640493"/>
              <a:chOff x="3413413" y="2697480"/>
              <a:chExt cx="7578613" cy="3640493"/>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41F7F88-23A4-42F8-AA36-EB5604E32217}"/>
                      </a:ext>
                    </a:extLst>
                  </p:cNvPr>
                  <p:cNvSpPr txBox="1"/>
                  <p:nvPr/>
                </p:nvSpPr>
                <p:spPr>
                  <a:xfrm>
                    <a:off x="3777615" y="2697480"/>
                    <a:ext cx="7214411" cy="1095428"/>
                  </a:xfrm>
                  <a:prstGeom prst="rect">
                    <a:avLst/>
                  </a:prstGeom>
                  <a:noFill/>
                </p:spPr>
                <p:txBody>
                  <a:bodyPr wrap="none" lIns="0" tIns="0" rIns="0" bIns="0" rtlCol="0">
                    <a:spAutoFit/>
                  </a:bodyPr>
                  <a:lstStyle/>
                  <a:p>
                    <a14:m>
                      <m:oMath xmlns:m="http://schemas.openxmlformats.org/officeDocument/2006/math">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𝐶𝐹𝑀</m:t>
                            </m:r>
                          </m:e>
                          <m:sub>
                            <m:r>
                              <a:rPr lang="en-US" sz="3600" b="0" i="1" smtClean="0">
                                <a:latin typeface="Cambria Math" panose="02040503050406030204" pitchFamily="18" charset="0"/>
                                <a:ea typeface="Cambria Math" panose="02040503050406030204" pitchFamily="18" charset="0"/>
                              </a:rPr>
                              <m:t>2</m:t>
                            </m:r>
                          </m:sub>
                        </m:sSub>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𝐶𝐹𝑀</m:t>
                            </m:r>
                          </m:e>
                          <m:sub>
                            <m:r>
                              <a:rPr lang="en-US" sz="3600" b="0" i="1" smtClean="0">
                                <a:latin typeface="Cambria Math" panose="02040503050406030204" pitchFamily="18" charset="0"/>
                                <a:ea typeface="Cambria Math" panose="02040503050406030204" pitchFamily="18" charset="0"/>
                              </a:rPr>
                              <m:t>1</m:t>
                            </m:r>
                          </m:sub>
                        </m:sSub>
                        <m:r>
                          <a:rPr lang="en-US" sz="3600" b="0" i="1" smtClean="0">
                            <a:latin typeface="Cambria Math" panose="02040503050406030204" pitchFamily="18" charset="0"/>
                            <a:ea typeface="Cambria Math" panose="02040503050406030204" pitchFamily="18" charset="0"/>
                          </a:rPr>
                          <m:t>∗</m:t>
                        </m:r>
                        <m:sSup>
                          <m:sSupPr>
                            <m:ctrlPr>
                              <a:rPr lang="en-US" sz="3600" i="1">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f>
                                  <m:fPr>
                                    <m:ctrlPr>
                                      <a:rPr lang="en-US" sz="3600" i="1">
                                        <a:latin typeface="Cambria Math" panose="02040503050406030204" pitchFamily="18" charset="0"/>
                                        <a:ea typeface="Cambria Math" panose="02040503050406030204" pitchFamily="18" charset="0"/>
                                      </a:rPr>
                                    </m:ctrlPr>
                                  </m:fPr>
                                  <m:num>
                                    <m:sSub>
                                      <m:sSubPr>
                                        <m:ctrlPr>
                                          <a:rPr lang="en-US" sz="3600" i="1">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𝐷</m:t>
                                        </m:r>
                                      </m:e>
                                      <m:sub>
                                        <m:r>
                                          <a:rPr lang="en-US" sz="3600" i="1">
                                            <a:latin typeface="Cambria Math" panose="02040503050406030204" pitchFamily="18" charset="0"/>
                                            <a:ea typeface="Cambria Math" panose="02040503050406030204" pitchFamily="18" charset="0"/>
                                          </a:rPr>
                                          <m:t>2</m:t>
                                        </m:r>
                                      </m:sub>
                                    </m:sSub>
                                  </m:num>
                                  <m:den>
                                    <m:sSub>
                                      <m:sSubPr>
                                        <m:ctrlPr>
                                          <a:rPr lang="en-US" sz="3600" i="1">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𝐷</m:t>
                                        </m:r>
                                      </m:e>
                                      <m:sub>
                                        <m:r>
                                          <a:rPr lang="en-US" sz="3600" i="1">
                                            <a:latin typeface="Cambria Math" panose="02040503050406030204" pitchFamily="18" charset="0"/>
                                            <a:ea typeface="Cambria Math" panose="02040503050406030204" pitchFamily="18" charset="0"/>
                                          </a:rPr>
                                          <m:t>1</m:t>
                                        </m:r>
                                      </m:sub>
                                    </m:sSub>
                                  </m:den>
                                </m:f>
                              </m:e>
                            </m:d>
                          </m:e>
                          <m:sup>
                            <m:r>
                              <a:rPr lang="en-US" sz="3600" b="0" i="1" smtClean="0">
                                <a:latin typeface="Cambria Math" panose="02040503050406030204" pitchFamily="18" charset="0"/>
                                <a:ea typeface="Cambria Math" panose="02040503050406030204" pitchFamily="18" charset="0"/>
                              </a:rPr>
                              <m:t>3</m:t>
                            </m:r>
                          </m:sup>
                        </m:sSup>
                        <m:r>
                          <a:rPr lang="en-US" sz="3600" b="0" i="1" smtClean="0">
                            <a:latin typeface="Cambria Math" panose="02040503050406030204" pitchFamily="18" charset="0"/>
                            <a:ea typeface="Cambria Math" panose="02040503050406030204" pitchFamily="18" charset="0"/>
                          </a:rPr>
                          <m:t>∗</m:t>
                        </m:r>
                        <m:d>
                          <m:dPr>
                            <m:begChr m:val="["/>
                            <m:endChr m:val="]"/>
                            <m:ctrlPr>
                              <a:rPr lang="en-US" sz="3600" b="0" i="1" smtClean="0">
                                <a:latin typeface="Cambria Math" panose="02040503050406030204" pitchFamily="18" charset="0"/>
                                <a:ea typeface="Cambria Math" panose="02040503050406030204" pitchFamily="18" charset="0"/>
                              </a:rPr>
                            </m:ctrlPr>
                          </m:dPr>
                          <m:e>
                            <m:f>
                              <m:fPr>
                                <m:ctrlPr>
                                  <a:rPr lang="en-US" sz="3600" b="0" i="1" smtClean="0">
                                    <a:latin typeface="Cambria Math" panose="02040503050406030204" pitchFamily="18" charset="0"/>
                                    <a:ea typeface="Cambria Math" panose="02040503050406030204" pitchFamily="18" charset="0"/>
                                  </a:rPr>
                                </m:ctrlPr>
                              </m:fPr>
                              <m:num>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𝑅𝑃𝑀</m:t>
                                    </m:r>
                                  </m:e>
                                  <m:sub>
                                    <m:r>
                                      <a:rPr lang="en-US" sz="3600" b="0" i="1" smtClean="0">
                                        <a:latin typeface="Cambria Math" panose="02040503050406030204" pitchFamily="18" charset="0"/>
                                        <a:ea typeface="Cambria Math" panose="02040503050406030204" pitchFamily="18" charset="0"/>
                                      </a:rPr>
                                      <m:t>2</m:t>
                                    </m:r>
                                  </m:sub>
                                </m:sSub>
                              </m:num>
                              <m:den>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𝑅𝑃𝑀</m:t>
                                    </m:r>
                                  </m:e>
                                  <m:sub>
                                    <m:r>
                                      <a:rPr lang="en-US" sz="3600" b="0" i="1" smtClean="0">
                                        <a:latin typeface="Cambria Math" panose="02040503050406030204" pitchFamily="18" charset="0"/>
                                        <a:ea typeface="Cambria Math" panose="02040503050406030204" pitchFamily="18" charset="0"/>
                                      </a:rPr>
                                      <m:t>1</m:t>
                                    </m:r>
                                  </m:sub>
                                </m:sSub>
                              </m:den>
                            </m:f>
                          </m:e>
                        </m:d>
                      </m:oMath>
                    </a14:m>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d>
                          <m:dPr>
                            <m:begChr m:val="["/>
                            <m:endChr m:val="]"/>
                            <m:ctrlPr>
                              <a:rPr lang="en-US" sz="3600" i="1">
                                <a:latin typeface="Cambria Math" panose="02040503050406030204" pitchFamily="18" charset="0"/>
                                <a:ea typeface="Cambria Math" panose="02040503050406030204" pitchFamily="18" charset="0"/>
                              </a:rPr>
                            </m:ctrlPr>
                          </m:dPr>
                          <m:e>
                            <m:f>
                              <m:fPr>
                                <m:ctrlPr>
                                  <a:rPr lang="en-US" sz="3600" i="1">
                                    <a:latin typeface="Cambria Math" panose="02040503050406030204" pitchFamily="18" charset="0"/>
                                    <a:ea typeface="Cambria Math" panose="02040503050406030204" pitchFamily="18" charset="0"/>
                                  </a:rPr>
                                </m:ctrlPr>
                              </m:fPr>
                              <m:num>
                                <m:sSub>
                                  <m:sSubPr>
                                    <m:ctrlPr>
                                      <a:rPr lang="en-US" sz="3600" i="1">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𝐾</m:t>
                                    </m:r>
                                  </m:e>
                                  <m:sub>
                                    <m:r>
                                      <a:rPr lang="en-US" sz="3600" b="0" i="1" smtClean="0">
                                        <a:latin typeface="Cambria Math" panose="02040503050406030204" pitchFamily="18" charset="0"/>
                                        <a:ea typeface="Cambria Math" panose="02040503050406030204" pitchFamily="18" charset="0"/>
                                      </a:rPr>
                                      <m:t>1</m:t>
                                    </m:r>
                                  </m:sub>
                                </m:sSub>
                              </m:num>
                              <m:den>
                                <m:sSub>
                                  <m:sSubPr>
                                    <m:ctrlPr>
                                      <a:rPr lang="en-US" sz="3600" i="1">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𝐾</m:t>
                                    </m:r>
                                  </m:e>
                                  <m:sub>
                                    <m:r>
                                      <a:rPr lang="en-US" sz="3600" b="0" i="1" smtClean="0">
                                        <a:latin typeface="Cambria Math" panose="02040503050406030204" pitchFamily="18" charset="0"/>
                                        <a:ea typeface="Cambria Math" panose="02040503050406030204" pitchFamily="18" charset="0"/>
                                      </a:rPr>
                                      <m:t>2</m:t>
                                    </m:r>
                                  </m:sub>
                                </m:sSub>
                              </m:den>
                            </m:f>
                          </m:e>
                        </m:d>
                      </m:oMath>
                    </a14:m>
                    <a:r>
                      <a:rPr lang="en-US" sz="3600" dirty="0">
                        <a:latin typeface="Cambria Math" panose="02040503050406030204" pitchFamily="18" charset="0"/>
                        <a:ea typeface="Cambria Math" panose="02040503050406030204" pitchFamily="18" charset="0"/>
                      </a:rPr>
                      <a:t> </a:t>
                    </a:r>
                  </a:p>
                </p:txBody>
              </p:sp>
            </mc:Choice>
            <mc:Fallback xmlns="">
              <p:sp>
                <p:nvSpPr>
                  <p:cNvPr id="3" name="TextBox 2">
                    <a:extLst>
                      <a:ext uri="{FF2B5EF4-FFF2-40B4-BE49-F238E27FC236}">
                        <a16:creationId xmlns:a16="http://schemas.microsoft.com/office/drawing/2014/main" id="{641F7F88-23A4-42F8-AA36-EB5604E32217}"/>
                      </a:ext>
                    </a:extLst>
                  </p:cNvPr>
                  <p:cNvSpPr txBox="1">
                    <a:spLocks noRot="1" noChangeAspect="1" noMove="1" noResize="1" noEditPoints="1" noAdjustHandles="1" noChangeArrowheads="1" noChangeShapeType="1" noTextEdit="1"/>
                  </p:cNvSpPr>
                  <p:nvPr/>
                </p:nvSpPr>
                <p:spPr>
                  <a:xfrm>
                    <a:off x="3777615" y="2697480"/>
                    <a:ext cx="7214411" cy="10954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545583A-13DD-40BD-87C4-BEF9E113F005}"/>
                      </a:ext>
                    </a:extLst>
                  </p:cNvPr>
                  <p:cNvSpPr txBox="1"/>
                  <p:nvPr/>
                </p:nvSpPr>
                <p:spPr>
                  <a:xfrm>
                    <a:off x="3776268" y="3869055"/>
                    <a:ext cx="7215758" cy="1095428"/>
                  </a:xfrm>
                  <a:prstGeom prst="rect">
                    <a:avLst/>
                  </a:prstGeom>
                  <a:noFill/>
                </p:spPr>
                <p:txBody>
                  <a:bodyPr wrap="none" lIns="0" tIns="0" rIns="0" bIns="0" rtlCol="0">
                    <a:spAutoFit/>
                  </a:bodyPr>
                  <a:lstStyle/>
                  <a:p>
                    <a14:m>
                      <m:oMath xmlns:m="http://schemas.openxmlformats.org/officeDocument/2006/math">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𝑃</m:t>
                            </m:r>
                          </m:e>
                          <m:sub>
                            <m:r>
                              <a:rPr lang="en-US" sz="3600" b="0" i="1" smtClean="0">
                                <a:latin typeface="Cambria Math" panose="02040503050406030204" pitchFamily="18" charset="0"/>
                                <a:ea typeface="Cambria Math" panose="02040503050406030204" pitchFamily="18" charset="0"/>
                              </a:rPr>
                              <m:t>2</m:t>
                            </m:r>
                          </m:sub>
                        </m:sSub>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𝑃</m:t>
                            </m:r>
                          </m:e>
                          <m:sub>
                            <m:r>
                              <a:rPr lang="en-US" sz="3600" b="0" i="1" smtClean="0">
                                <a:latin typeface="Cambria Math" panose="02040503050406030204" pitchFamily="18" charset="0"/>
                                <a:ea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p>
                          <m:sSupPr>
                            <m:ctrlPr>
                              <a:rPr lang="en-US" sz="3600" i="1">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f>
                                  <m:fPr>
                                    <m:ctrlPr>
                                      <a:rPr lang="en-US" sz="3600" i="1">
                                        <a:latin typeface="Cambria Math" panose="02040503050406030204" pitchFamily="18" charset="0"/>
                                        <a:ea typeface="Cambria Math" panose="02040503050406030204" pitchFamily="18" charset="0"/>
                                      </a:rPr>
                                    </m:ctrlPr>
                                  </m:fPr>
                                  <m:num>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𝐷</m:t>
                                        </m:r>
                                      </m:e>
                                      <m:sub>
                                        <m:r>
                                          <a:rPr lang="en-US" sz="3600" i="1">
                                            <a:latin typeface="Cambria Math" panose="02040503050406030204" pitchFamily="18" charset="0"/>
                                            <a:ea typeface="Cambria Math" panose="02040503050406030204" pitchFamily="18" charset="0"/>
                                          </a:rPr>
                                          <m:t>2</m:t>
                                        </m:r>
                                      </m:sub>
                                    </m:sSub>
                                  </m:num>
                                  <m:den>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𝐷</m:t>
                                        </m:r>
                                      </m:e>
                                      <m:sub>
                                        <m:r>
                                          <a:rPr lang="en-US" sz="3600" i="1">
                                            <a:latin typeface="Cambria Math" panose="02040503050406030204" pitchFamily="18" charset="0"/>
                                            <a:ea typeface="Cambria Math" panose="02040503050406030204" pitchFamily="18" charset="0"/>
                                          </a:rPr>
                                          <m:t>1</m:t>
                                        </m:r>
                                      </m:sub>
                                    </m:sSub>
                                  </m:den>
                                </m:f>
                              </m:e>
                            </m:d>
                          </m:e>
                          <m:sup>
                            <m:r>
                              <a:rPr lang="en-US" sz="3600" i="1">
                                <a:latin typeface="Cambria Math" panose="02040503050406030204" pitchFamily="18" charset="0"/>
                                <a:ea typeface="Cambria Math" panose="02040503050406030204" pitchFamily="18" charset="0"/>
                              </a:rPr>
                              <m:t>2</m:t>
                            </m:r>
                          </m:sup>
                        </m:sSup>
                        <m:r>
                          <a:rPr lang="en-US" sz="3600" i="1">
                            <a:latin typeface="Cambria Math" panose="02040503050406030204" pitchFamily="18" charset="0"/>
                            <a:ea typeface="Cambria Math" panose="02040503050406030204" pitchFamily="18" charset="0"/>
                          </a:rPr>
                          <m:t>∗</m:t>
                        </m:r>
                        <m:sSup>
                          <m:sSupPr>
                            <m:ctrlPr>
                              <a:rPr lang="en-US" sz="3600" i="1" smtClean="0">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f>
                                  <m:fPr>
                                    <m:ctrlPr>
                                      <a:rPr lang="en-US" sz="3600" i="1">
                                        <a:latin typeface="Cambria Math" panose="02040503050406030204" pitchFamily="18" charset="0"/>
                                        <a:ea typeface="Cambria Math" panose="02040503050406030204" pitchFamily="18" charset="0"/>
                                      </a:rPr>
                                    </m:ctrlPr>
                                  </m:fPr>
                                  <m:num>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𝑅𝑃𝑀</m:t>
                                        </m:r>
                                      </m:e>
                                      <m:sub>
                                        <m:r>
                                          <a:rPr lang="en-US" sz="3600" i="1">
                                            <a:latin typeface="Cambria Math" panose="02040503050406030204" pitchFamily="18" charset="0"/>
                                            <a:ea typeface="Cambria Math" panose="02040503050406030204" pitchFamily="18" charset="0"/>
                                          </a:rPr>
                                          <m:t>2</m:t>
                                        </m:r>
                                      </m:sub>
                                    </m:sSub>
                                  </m:num>
                                  <m:den>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𝑅𝑃𝑀</m:t>
                                        </m:r>
                                      </m:e>
                                      <m:sub>
                                        <m:r>
                                          <a:rPr lang="en-US" sz="3600" i="1">
                                            <a:latin typeface="Cambria Math" panose="02040503050406030204" pitchFamily="18" charset="0"/>
                                            <a:ea typeface="Cambria Math" panose="02040503050406030204" pitchFamily="18" charset="0"/>
                                          </a:rPr>
                                          <m:t>1</m:t>
                                        </m:r>
                                      </m:sub>
                                    </m:sSub>
                                  </m:den>
                                </m:f>
                              </m:e>
                            </m:d>
                          </m:e>
                          <m:sup>
                            <m:r>
                              <a:rPr lang="en-US" sz="3600" b="0" i="1" smtClean="0">
                                <a:latin typeface="Cambria Math" panose="02040503050406030204" pitchFamily="18" charset="0"/>
                                <a:ea typeface="Cambria Math" panose="02040503050406030204" pitchFamily="18" charset="0"/>
                              </a:rPr>
                              <m:t>2</m:t>
                            </m:r>
                          </m:sup>
                        </m:sSup>
                        <m:r>
                          <a:rPr lang="en-US" sz="3600" i="1">
                            <a:latin typeface="Cambria Math" panose="02040503050406030204" pitchFamily="18" charset="0"/>
                            <a:ea typeface="Cambria Math" panose="02040503050406030204" pitchFamily="18" charset="0"/>
                          </a:rPr>
                          <m:t>∗</m:t>
                        </m:r>
                        <m:d>
                          <m:dPr>
                            <m:begChr m:val="["/>
                            <m:endChr m:val="]"/>
                            <m:ctrlPr>
                              <a:rPr lang="en-US" sz="3600" i="1">
                                <a:latin typeface="Cambria Math" panose="02040503050406030204" pitchFamily="18" charset="0"/>
                                <a:ea typeface="Cambria Math" panose="02040503050406030204" pitchFamily="18" charset="0"/>
                              </a:rPr>
                            </m:ctrlPr>
                          </m:dPr>
                          <m:e>
                            <m:f>
                              <m:fPr>
                                <m:ctrlPr>
                                  <a:rPr lang="en-US" sz="3600" i="1">
                                    <a:latin typeface="Cambria Math" panose="02040503050406030204" pitchFamily="18" charset="0"/>
                                    <a:ea typeface="Cambria Math" panose="02040503050406030204" pitchFamily="18" charset="0"/>
                                  </a:rPr>
                                </m:ctrlPr>
                              </m:fPr>
                              <m:num>
                                <m:sSub>
                                  <m:sSubPr>
                                    <m:ctrlPr>
                                      <a:rPr lang="en-US" sz="3600" i="1">
                                        <a:latin typeface="Cambria Math" panose="02040503050406030204" pitchFamily="18" charset="0"/>
                                        <a:ea typeface="Cambria Math" panose="02040503050406030204" pitchFamily="18" charset="0"/>
                                      </a:rPr>
                                    </m:ctrlPr>
                                  </m:sSubPr>
                                  <m:e>
                                    <m:r>
                                      <m:rPr>
                                        <m:sty m:val="p"/>
                                      </m:rPr>
                                      <a:rPr lang="el-GR" sz="3600" i="1" smtClean="0">
                                        <a:latin typeface="Cambria Math" panose="02040503050406030204" pitchFamily="18" charset="0"/>
                                        <a:ea typeface="Cambria Math" panose="02040503050406030204" pitchFamily="18" charset="0"/>
                                      </a:rPr>
                                      <m:t>ρ</m:t>
                                    </m:r>
                                  </m:e>
                                  <m:sub>
                                    <m:r>
                                      <a:rPr lang="en-US" sz="3600" b="0" i="1" smtClean="0">
                                        <a:latin typeface="Cambria Math" panose="02040503050406030204" pitchFamily="18" charset="0"/>
                                        <a:ea typeface="Cambria Math" panose="02040503050406030204" pitchFamily="18" charset="0"/>
                                      </a:rPr>
                                      <m:t>2</m:t>
                                    </m:r>
                                  </m:sub>
                                </m:sSub>
                              </m:num>
                              <m:den>
                                <m:sSub>
                                  <m:sSubPr>
                                    <m:ctrlPr>
                                      <a:rPr lang="en-US" sz="3600" i="1">
                                        <a:latin typeface="Cambria Math" panose="02040503050406030204" pitchFamily="18" charset="0"/>
                                        <a:ea typeface="Cambria Math" panose="02040503050406030204" pitchFamily="18" charset="0"/>
                                      </a:rPr>
                                    </m:ctrlPr>
                                  </m:sSubPr>
                                  <m:e>
                                    <m:r>
                                      <m:rPr>
                                        <m:sty m:val="p"/>
                                      </m:rPr>
                                      <a:rPr lang="el-GR" sz="3600" i="1" smtClean="0">
                                        <a:latin typeface="Cambria Math" panose="02040503050406030204" pitchFamily="18" charset="0"/>
                                        <a:ea typeface="Cambria Math" panose="02040503050406030204" pitchFamily="18" charset="0"/>
                                      </a:rPr>
                                      <m:t>ρ</m:t>
                                    </m:r>
                                  </m:e>
                                  <m:sub>
                                    <m:r>
                                      <a:rPr lang="en-US" sz="3600" b="0" i="1" smtClean="0">
                                        <a:latin typeface="Cambria Math" panose="02040503050406030204" pitchFamily="18" charset="0"/>
                                        <a:ea typeface="Cambria Math" panose="02040503050406030204" pitchFamily="18" charset="0"/>
                                      </a:rPr>
                                      <m:t>1</m:t>
                                    </m:r>
                                  </m:sub>
                                </m:sSub>
                              </m:den>
                            </m:f>
                          </m:e>
                        </m:d>
                      </m:oMath>
                    </a14:m>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d>
                          <m:dPr>
                            <m:begChr m:val="["/>
                            <m:endChr m:val="]"/>
                            <m:ctrlPr>
                              <a:rPr lang="en-US" sz="3600" i="1">
                                <a:latin typeface="Cambria Math" panose="02040503050406030204" pitchFamily="18" charset="0"/>
                                <a:ea typeface="Cambria Math" panose="02040503050406030204" pitchFamily="18" charset="0"/>
                              </a:rPr>
                            </m:ctrlPr>
                          </m:dPr>
                          <m:e>
                            <m:f>
                              <m:fPr>
                                <m:ctrlPr>
                                  <a:rPr lang="en-US" sz="3600" i="1">
                                    <a:latin typeface="Cambria Math" panose="02040503050406030204" pitchFamily="18" charset="0"/>
                                    <a:ea typeface="Cambria Math" panose="02040503050406030204" pitchFamily="18" charset="0"/>
                                  </a:rPr>
                                </m:ctrlPr>
                              </m:fPr>
                              <m:num>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𝐾</m:t>
                                    </m:r>
                                  </m:e>
                                  <m:sub>
                                    <m:r>
                                      <a:rPr lang="en-US" sz="3600" i="1">
                                        <a:latin typeface="Cambria Math" panose="02040503050406030204" pitchFamily="18" charset="0"/>
                                        <a:ea typeface="Cambria Math" panose="02040503050406030204" pitchFamily="18" charset="0"/>
                                      </a:rPr>
                                      <m:t>1</m:t>
                                    </m:r>
                                  </m:sub>
                                </m:sSub>
                              </m:num>
                              <m:den>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𝐾</m:t>
                                    </m:r>
                                  </m:e>
                                  <m:sub>
                                    <m:r>
                                      <a:rPr lang="en-US" sz="3600" i="1">
                                        <a:latin typeface="Cambria Math" panose="02040503050406030204" pitchFamily="18" charset="0"/>
                                        <a:ea typeface="Cambria Math" panose="02040503050406030204" pitchFamily="18" charset="0"/>
                                      </a:rPr>
                                      <m:t>2</m:t>
                                    </m:r>
                                  </m:sub>
                                </m:sSub>
                              </m:den>
                            </m:f>
                          </m:e>
                        </m:d>
                      </m:oMath>
                    </a14:m>
                    <a:r>
                      <a:rPr lang="en-US" sz="3600" dirty="0">
                        <a:latin typeface="Cambria Math" panose="02040503050406030204" pitchFamily="18" charset="0"/>
                        <a:ea typeface="Cambria Math" panose="02040503050406030204" pitchFamily="18" charset="0"/>
                      </a:rPr>
                      <a:t> </a:t>
                    </a:r>
                  </a:p>
                </p:txBody>
              </p:sp>
            </mc:Choice>
            <mc:Fallback xmlns="">
              <p:sp>
                <p:nvSpPr>
                  <p:cNvPr id="11" name="TextBox 10">
                    <a:extLst>
                      <a:ext uri="{FF2B5EF4-FFF2-40B4-BE49-F238E27FC236}">
                        <a16:creationId xmlns:a16="http://schemas.microsoft.com/office/drawing/2014/main" id="{6545583A-13DD-40BD-87C4-BEF9E113F005}"/>
                      </a:ext>
                    </a:extLst>
                  </p:cNvPr>
                  <p:cNvSpPr txBox="1">
                    <a:spLocks noRot="1" noChangeAspect="1" noMove="1" noResize="1" noEditPoints="1" noAdjustHandles="1" noChangeArrowheads="1" noChangeShapeType="1" noTextEdit="1"/>
                  </p:cNvSpPr>
                  <p:nvPr/>
                </p:nvSpPr>
                <p:spPr>
                  <a:xfrm>
                    <a:off x="3776268" y="3869055"/>
                    <a:ext cx="7215758" cy="10954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B637C65-A8FB-4A8A-BD33-691C9273F69E}"/>
                      </a:ext>
                    </a:extLst>
                  </p:cNvPr>
                  <p:cNvSpPr txBox="1"/>
                  <p:nvPr/>
                </p:nvSpPr>
                <p:spPr>
                  <a:xfrm>
                    <a:off x="3413413" y="5040630"/>
                    <a:ext cx="7578613" cy="12973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𝐻𝑃</m:t>
                              </m:r>
                            </m:e>
                            <m:sub>
                              <m:r>
                                <a:rPr lang="en-US" sz="3200" b="0" i="1"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𝐻𝑃</m:t>
                              </m:r>
                            </m:e>
                            <m:sub>
                              <m:r>
                                <a:rPr lang="en-US" sz="3200" b="0" i="1" smtClean="0">
                                  <a:latin typeface="Cambria Math" panose="02040503050406030204" pitchFamily="18" charset="0"/>
                                  <a:ea typeface="Cambria Math" panose="02040503050406030204" pitchFamily="18" charset="0"/>
                                </a:rPr>
                                <m:t>1</m:t>
                              </m:r>
                            </m:sub>
                          </m:sSub>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d>
                                    <m:dPr>
                                      <m:begChr m:val="["/>
                                      <m:endChr m:val="]"/>
                                      <m:ctrlPr>
                                        <a:rPr lang="en-US" sz="3200" i="1">
                                          <a:latin typeface="Cambria Math" panose="02040503050406030204" pitchFamily="18" charset="0"/>
                                          <a:ea typeface="Cambria Math" panose="02040503050406030204" pitchFamily="18" charset="0"/>
                                        </a:rPr>
                                      </m:ctrlPr>
                                    </m:dPr>
                                    <m:e>
                                      <m:f>
                                        <m:fPr>
                                          <m:ctrlPr>
                                            <a:rPr lang="en-US" sz="3200" i="1">
                                              <a:latin typeface="Cambria Math" panose="02040503050406030204" pitchFamily="18" charset="0"/>
                                              <a:ea typeface="Cambria Math" panose="02040503050406030204" pitchFamily="18" charset="0"/>
                                            </a:rPr>
                                          </m:ctrlPr>
                                        </m:fPr>
                                        <m:num>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𝐷</m:t>
                                              </m:r>
                                            </m:e>
                                            <m:sub>
                                              <m:r>
                                                <a:rPr lang="en-US" sz="3200" i="1">
                                                  <a:latin typeface="Cambria Math" panose="02040503050406030204" pitchFamily="18" charset="0"/>
                                                  <a:ea typeface="Cambria Math" panose="02040503050406030204" pitchFamily="18" charset="0"/>
                                                </a:rPr>
                                                <m:t>2</m:t>
                                              </m:r>
                                            </m:sub>
                                          </m:sSub>
                                        </m:num>
                                        <m:den>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𝐷</m:t>
                                              </m:r>
                                            </m:e>
                                            <m:sub>
                                              <m:r>
                                                <a:rPr lang="en-US" sz="3200" i="1">
                                                  <a:latin typeface="Cambria Math" panose="02040503050406030204" pitchFamily="18" charset="0"/>
                                                  <a:ea typeface="Cambria Math" panose="02040503050406030204" pitchFamily="18" charset="0"/>
                                                </a:rPr>
                                                <m:t>1</m:t>
                                              </m:r>
                                            </m:sub>
                                          </m:sSub>
                                        </m:den>
                                      </m:f>
                                    </m:e>
                                  </m:d>
                                </m:e>
                                <m:sup>
                                  <m:r>
                                    <a:rPr lang="en-US" sz="3200" b="0" i="1" smtClean="0">
                                      <a:latin typeface="Cambria Math" panose="02040503050406030204" pitchFamily="18" charset="0"/>
                                      <a:ea typeface="Cambria Math" panose="02040503050406030204" pitchFamily="18" charset="0"/>
                                    </a:rPr>
                                    <m:t>5</m:t>
                                  </m:r>
                                </m:sup>
                              </m:sSup>
                              <m:r>
                                <a:rPr lang="en-US" sz="3200" b="0" i="1" smtClean="0">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f>
                                    <m:fPr>
                                      <m:ctrlPr>
                                        <a:rPr lang="en-US" sz="3200" i="1">
                                          <a:latin typeface="Cambria Math" panose="02040503050406030204" pitchFamily="18" charset="0"/>
                                          <a:ea typeface="Cambria Math" panose="02040503050406030204" pitchFamily="18" charset="0"/>
                                        </a:rPr>
                                      </m:ctrlPr>
                                    </m:fPr>
                                    <m:num>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𝑅𝑃𝑀</m:t>
                                          </m:r>
                                        </m:e>
                                        <m:sub>
                                          <m:r>
                                            <a:rPr lang="en-US" sz="3200" i="1">
                                              <a:latin typeface="Cambria Math" panose="02040503050406030204" pitchFamily="18" charset="0"/>
                                              <a:ea typeface="Cambria Math" panose="02040503050406030204" pitchFamily="18" charset="0"/>
                                            </a:rPr>
                                            <m:t>2</m:t>
                                          </m:r>
                                        </m:sub>
                                      </m:sSub>
                                    </m:num>
                                    <m:den>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𝑅𝑃𝑀</m:t>
                                          </m:r>
                                        </m:e>
                                        <m:sub>
                                          <m:r>
                                            <a:rPr lang="en-US" sz="3200" i="1">
                                              <a:latin typeface="Cambria Math" panose="02040503050406030204" pitchFamily="18" charset="0"/>
                                              <a:ea typeface="Cambria Math" panose="02040503050406030204" pitchFamily="18" charset="0"/>
                                            </a:rPr>
                                            <m:t>1</m:t>
                                          </m:r>
                                        </m:sub>
                                      </m:sSub>
                                    </m:den>
                                  </m:f>
                                </m:e>
                              </m:d>
                            </m:e>
                            <m:sup>
                              <m:r>
                                <a:rPr lang="en-US" sz="3200" b="0" i="1" smtClean="0">
                                  <a:latin typeface="Cambria Math" panose="02040503050406030204" pitchFamily="18" charset="0"/>
                                  <a:ea typeface="Cambria Math" panose="02040503050406030204" pitchFamily="18" charset="0"/>
                                </a:rPr>
                                <m:t>3</m:t>
                              </m:r>
                            </m:sup>
                          </m:sSup>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f>
                                <m:fPr>
                                  <m:ctrlPr>
                                    <a:rPr lang="en-US" sz="3200" i="1">
                                      <a:latin typeface="Cambria Math" panose="02040503050406030204" pitchFamily="18" charset="0"/>
                                      <a:ea typeface="Cambria Math" panose="02040503050406030204" pitchFamily="18" charset="0"/>
                                    </a:rPr>
                                  </m:ctrlPr>
                                </m:fPr>
                                <m:num>
                                  <m:sSub>
                                    <m:sSubPr>
                                      <m:ctrlPr>
                                        <a:rPr lang="en-US" sz="3200" i="1">
                                          <a:latin typeface="Cambria Math" panose="02040503050406030204" pitchFamily="18" charset="0"/>
                                          <a:ea typeface="Cambria Math" panose="02040503050406030204" pitchFamily="18" charset="0"/>
                                        </a:rPr>
                                      </m:ctrlPr>
                                    </m:sSubPr>
                                    <m:e>
                                      <m:r>
                                        <m:rPr>
                                          <m:sty m:val="p"/>
                                        </m:rPr>
                                        <a:rPr lang="el-GR" sz="3200" i="1">
                                          <a:latin typeface="Cambria Math" panose="02040503050406030204" pitchFamily="18" charset="0"/>
                                          <a:ea typeface="Cambria Math" panose="02040503050406030204" pitchFamily="18" charset="0"/>
                                        </a:rPr>
                                        <m:t>ρ</m:t>
                                      </m:r>
                                    </m:e>
                                    <m:sub>
                                      <m:r>
                                        <a:rPr lang="en-US" sz="3200" i="1">
                                          <a:latin typeface="Cambria Math" panose="02040503050406030204" pitchFamily="18" charset="0"/>
                                          <a:ea typeface="Cambria Math" panose="02040503050406030204" pitchFamily="18" charset="0"/>
                                        </a:rPr>
                                        <m:t>2</m:t>
                                      </m:r>
                                    </m:sub>
                                  </m:sSub>
                                </m:num>
                                <m:den>
                                  <m:sSub>
                                    <m:sSubPr>
                                      <m:ctrlPr>
                                        <a:rPr lang="en-US" sz="3200" i="1">
                                          <a:latin typeface="Cambria Math" panose="02040503050406030204" pitchFamily="18" charset="0"/>
                                          <a:ea typeface="Cambria Math" panose="02040503050406030204" pitchFamily="18" charset="0"/>
                                        </a:rPr>
                                      </m:ctrlPr>
                                    </m:sSubPr>
                                    <m:e>
                                      <m:r>
                                        <m:rPr>
                                          <m:sty m:val="p"/>
                                        </m:rPr>
                                        <a:rPr lang="el-GR" sz="3200" i="1">
                                          <a:latin typeface="Cambria Math" panose="02040503050406030204" pitchFamily="18" charset="0"/>
                                          <a:ea typeface="Cambria Math" panose="02040503050406030204" pitchFamily="18" charset="0"/>
                                        </a:rPr>
                                        <m:t>ρ</m:t>
                                      </m:r>
                                    </m:e>
                                    <m:sub>
                                      <m:r>
                                        <a:rPr lang="en-US" sz="3200" i="1">
                                          <a:latin typeface="Cambria Math" panose="02040503050406030204" pitchFamily="18" charset="0"/>
                                          <a:ea typeface="Cambria Math" panose="02040503050406030204" pitchFamily="18" charset="0"/>
                                        </a:rPr>
                                        <m:t>1</m:t>
                                      </m:r>
                                    </m:sub>
                                  </m:sSub>
                                </m:den>
                              </m:f>
                            </m:e>
                          </m:d>
                          <m:r>
                            <m:rPr>
                              <m:nor/>
                            </m:rPr>
                            <a:rPr lang="en-US" sz="3200" dirty="0">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f>
                                <m:fPr>
                                  <m:ctrlPr>
                                    <a:rPr lang="en-US" sz="3200" i="1">
                                      <a:latin typeface="Cambria Math" panose="02040503050406030204" pitchFamily="18" charset="0"/>
                                      <a:ea typeface="Cambria Math" panose="02040503050406030204" pitchFamily="18" charset="0"/>
                                    </a:rPr>
                                  </m:ctrlPr>
                                </m:fPr>
                                <m:num>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𝐾</m:t>
                                      </m:r>
                                    </m:e>
                                    <m:sub>
                                      <m:r>
                                        <a:rPr lang="en-US" sz="3200" i="1">
                                          <a:latin typeface="Cambria Math" panose="02040503050406030204" pitchFamily="18" charset="0"/>
                                          <a:ea typeface="Cambria Math" panose="02040503050406030204" pitchFamily="18" charset="0"/>
                                        </a:rPr>
                                        <m:t>1</m:t>
                                      </m:r>
                                    </m:sub>
                                  </m:sSub>
                                </m:num>
                                <m:den>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𝐾</m:t>
                                      </m:r>
                                    </m:e>
                                    <m:sub>
                                      <m:r>
                                        <a:rPr lang="en-US" sz="3200" i="1">
                                          <a:latin typeface="Cambria Math" panose="02040503050406030204" pitchFamily="18" charset="0"/>
                                          <a:ea typeface="Cambria Math" panose="02040503050406030204" pitchFamily="18" charset="0"/>
                                        </a:rPr>
                                        <m:t>2</m:t>
                                      </m:r>
                                    </m:sub>
                                  </m:sSub>
                                </m:den>
                              </m:f>
                            </m:e>
                          </m:d>
                        </m:oMath>
                      </m:oMathPara>
                    </a14:m>
                    <a:endParaRPr lang="en-US" sz="3200" dirty="0">
                      <a:latin typeface="Cambria Math" panose="02040503050406030204" pitchFamily="18" charset="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0B637C65-A8FB-4A8A-BD33-691C9273F69E}"/>
                      </a:ext>
                    </a:extLst>
                  </p:cNvPr>
                  <p:cNvSpPr txBox="1">
                    <a:spLocks noRot="1" noChangeAspect="1" noMove="1" noResize="1" noEditPoints="1" noAdjustHandles="1" noChangeArrowheads="1" noChangeShapeType="1" noTextEdit="1"/>
                  </p:cNvSpPr>
                  <p:nvPr/>
                </p:nvSpPr>
                <p:spPr>
                  <a:xfrm>
                    <a:off x="3413413" y="5040630"/>
                    <a:ext cx="7578613" cy="1297343"/>
                  </a:xfrm>
                  <a:prstGeom prst="rect">
                    <a:avLst/>
                  </a:prstGeom>
                  <a:blipFill>
                    <a:blip r:embed="rId5"/>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932031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B8E1-91D4-44AD-9704-77669651B660}"/>
              </a:ext>
            </a:extLst>
          </p:cNvPr>
          <p:cNvSpPr>
            <a:spLocks noGrp="1"/>
          </p:cNvSpPr>
          <p:nvPr>
            <p:ph type="title"/>
          </p:nvPr>
        </p:nvSpPr>
        <p:spPr>
          <a:xfrm>
            <a:off x="1035169" y="966158"/>
            <a:ext cx="10938295" cy="700717"/>
          </a:xfrm>
        </p:spPr>
        <p:txBody>
          <a:bodyPr anchor="t">
            <a:normAutofit/>
          </a:bodyPr>
          <a:lstStyle/>
          <a:p>
            <a:r>
              <a:rPr lang="en-US"/>
              <a:t>Fan Curve At Conditions</a:t>
            </a:r>
            <a:endParaRPr lang="en-US" dirty="0"/>
          </a:p>
        </p:txBody>
      </p:sp>
      <p:sp>
        <p:nvSpPr>
          <p:cNvPr id="4" name="Content Placeholder 3">
            <a:extLst>
              <a:ext uri="{FF2B5EF4-FFF2-40B4-BE49-F238E27FC236}">
                <a16:creationId xmlns:a16="http://schemas.microsoft.com/office/drawing/2014/main" id="{A026E712-48DC-4879-B786-1B999C8F16F4}"/>
              </a:ext>
            </a:extLst>
          </p:cNvPr>
          <p:cNvSpPr>
            <a:spLocks noGrp="1"/>
          </p:cNvSpPr>
          <p:nvPr>
            <p:ph sz="half" idx="1"/>
          </p:nvPr>
        </p:nvSpPr>
        <p:spPr>
          <a:xfrm>
            <a:off x="1154442" y="1666874"/>
            <a:ext cx="5257800" cy="4380781"/>
          </a:xfrm>
        </p:spPr>
        <p:txBody>
          <a:bodyPr>
            <a:normAutofit/>
          </a:bodyPr>
          <a:lstStyle/>
          <a:p>
            <a:pPr>
              <a:spcAft>
                <a:spcPts val="600"/>
              </a:spcAft>
            </a:pPr>
            <a:r>
              <a:rPr lang="en-US"/>
              <a:t>Fan Laws used to generate Performance Curve at:</a:t>
            </a:r>
          </a:p>
          <a:p>
            <a:pPr lvl="1"/>
            <a:r>
              <a:rPr lang="en-US"/>
              <a:t>Fan Diameter:</a:t>
            </a:r>
          </a:p>
          <a:p>
            <a:pPr lvl="2"/>
            <a:r>
              <a:rPr lang="en-US"/>
              <a:t>36.5 inches</a:t>
            </a:r>
          </a:p>
          <a:p>
            <a:pPr lvl="2">
              <a:spcAft>
                <a:spcPts val="600"/>
              </a:spcAft>
            </a:pPr>
            <a:r>
              <a:rPr lang="en-US"/>
              <a:t>40.25 inches</a:t>
            </a:r>
          </a:p>
          <a:p>
            <a:pPr lvl="1"/>
            <a:r>
              <a:rPr lang="en-US"/>
              <a:t>Fan RPM: </a:t>
            </a:r>
          </a:p>
          <a:p>
            <a:pPr lvl="2"/>
            <a:r>
              <a:rPr lang="en-US"/>
              <a:t>1500 RPM</a:t>
            </a:r>
          </a:p>
          <a:p>
            <a:pPr lvl="2">
              <a:spcAft>
                <a:spcPts val="600"/>
              </a:spcAft>
            </a:pPr>
            <a:r>
              <a:rPr lang="en-US"/>
              <a:t>1500 RPM</a:t>
            </a:r>
          </a:p>
          <a:p>
            <a:pPr lvl="1"/>
            <a:r>
              <a:rPr lang="en-US"/>
              <a:t>Air Density:</a:t>
            </a:r>
          </a:p>
          <a:p>
            <a:pPr lvl="2"/>
            <a:r>
              <a:rPr lang="en-US"/>
              <a:t>0.075 lbm/ft</a:t>
            </a:r>
            <a:r>
              <a:rPr lang="en-US">
                <a:latin typeface="Calibri" panose="020F0502020204030204" pitchFamily="34" charset="0"/>
                <a:cs typeface="Calibri" panose="020F0502020204030204" pitchFamily="34" charset="0"/>
              </a:rPr>
              <a:t>³</a:t>
            </a:r>
          </a:p>
          <a:p>
            <a:pPr lvl="2"/>
            <a:r>
              <a:rPr lang="en-US"/>
              <a:t>0.075 lbm/ft</a:t>
            </a:r>
            <a:r>
              <a:rPr lang="en-US">
                <a:latin typeface="Calibri" panose="020F0502020204030204" pitchFamily="34" charset="0"/>
                <a:cs typeface="Calibri" panose="020F0502020204030204" pitchFamily="34" charset="0"/>
              </a:rPr>
              <a:t>³</a:t>
            </a:r>
            <a:endParaRPr lang="en-US" dirty="0"/>
          </a:p>
        </p:txBody>
      </p:sp>
      <p:graphicFrame>
        <p:nvGraphicFramePr>
          <p:cNvPr id="7" name="Content Placeholder 6">
            <a:extLst>
              <a:ext uri="{FF2B5EF4-FFF2-40B4-BE49-F238E27FC236}">
                <a16:creationId xmlns:a16="http://schemas.microsoft.com/office/drawing/2014/main" id="{3C10F8EF-1E08-4D7F-827D-822368288358}"/>
              </a:ext>
            </a:extLst>
          </p:cNvPr>
          <p:cNvGraphicFramePr>
            <a:graphicFrameLocks noGrp="1"/>
          </p:cNvGraphicFramePr>
          <p:nvPr>
            <p:ph sz="half" idx="2"/>
          </p:nvPr>
        </p:nvGraphicFramePr>
        <p:xfrm>
          <a:off x="6429375" y="1600200"/>
          <a:ext cx="5600700" cy="4186238"/>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Group 14">
            <a:extLst>
              <a:ext uri="{FF2B5EF4-FFF2-40B4-BE49-F238E27FC236}">
                <a16:creationId xmlns:a16="http://schemas.microsoft.com/office/drawing/2014/main" id="{9F981B0D-05C8-4E5B-8C72-C0528CEBEED5}"/>
              </a:ext>
            </a:extLst>
          </p:cNvPr>
          <p:cNvGrpSpPr/>
          <p:nvPr/>
        </p:nvGrpSpPr>
        <p:grpSpPr>
          <a:xfrm>
            <a:off x="1356236" y="5910894"/>
            <a:ext cx="10432092" cy="729687"/>
            <a:chOff x="1605618" y="4930189"/>
            <a:chExt cx="10432092" cy="729687"/>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BB60B4F-84CB-4ADC-8CE0-21137D8FDEFE}"/>
                    </a:ext>
                  </a:extLst>
                </p:cNvPr>
                <p:cNvSpPr txBox="1"/>
                <p:nvPr/>
              </p:nvSpPr>
              <p:spPr>
                <a:xfrm>
                  <a:off x="1605618" y="4990750"/>
                  <a:ext cx="3436069"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𝐶𝐹𝑀</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𝐶𝐹𝑀</m:t>
                          </m:r>
                        </m:e>
                        <m:sub>
                          <m:r>
                            <a:rPr lang="en-US" sz="2000" b="0" i="1" smtClean="0">
                              <a:latin typeface="Cambria Math" panose="02040503050406030204" pitchFamily="18" charset="0"/>
                              <a:ea typeface="Cambria Math" panose="02040503050406030204" pitchFamily="18" charset="0"/>
                            </a:rPr>
                            <m:t>1</m:t>
                          </m:r>
                        </m:sub>
                      </m:sSub>
                      <m:sSup>
                        <m:sSupPr>
                          <m:ctrlPr>
                            <a:rPr lang="en-US" sz="2000" i="1">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2</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m:t>
                                      </m:r>
                                    </m:sub>
                                  </m:sSub>
                                </m:den>
                              </m:f>
                            </m:e>
                          </m:d>
                        </m:e>
                        <m:sup>
                          <m:r>
                            <a:rPr lang="en-US" sz="2000" b="0" i="1" smtClean="0">
                              <a:latin typeface="Cambria Math" panose="02040503050406030204" pitchFamily="18" charset="0"/>
                              <a:ea typeface="Cambria Math" panose="02040503050406030204" pitchFamily="18" charset="0"/>
                            </a:rPr>
                            <m:t>3</m:t>
                          </m:r>
                        </m:sup>
                      </m:sSup>
                      <m:d>
                        <m:dPr>
                          <m:begChr m:val="["/>
                          <m:endChr m:val="]"/>
                          <m:ctrlPr>
                            <a:rPr lang="en-US" sz="2000" b="0" i="1" smtClean="0">
                              <a:latin typeface="Cambria Math" panose="02040503050406030204" pitchFamily="18" charset="0"/>
                              <a:ea typeface="Cambria Math" panose="02040503050406030204" pitchFamily="18" charset="0"/>
                            </a:rPr>
                          </m:ctrlPr>
                        </m:dPr>
                        <m:e>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𝑅𝑃𝑀</m:t>
                                  </m:r>
                                </m:e>
                                <m:sub>
                                  <m:r>
                                    <a:rPr lang="en-US" sz="2000" b="0" i="1" smtClean="0">
                                      <a:latin typeface="Cambria Math" panose="02040503050406030204" pitchFamily="18" charset="0"/>
                                      <a:ea typeface="Cambria Math" panose="02040503050406030204" pitchFamily="18" charset="0"/>
                                    </a:rPr>
                                    <m:t>2</m:t>
                                  </m:r>
                                </m:sub>
                              </m:sSub>
                            </m:num>
                            <m:den>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𝑅𝑃𝑀</m:t>
                                  </m:r>
                                </m:e>
                                <m:sub>
                                  <m:r>
                                    <a:rPr lang="en-US" sz="2000" b="0" i="1" smtClean="0">
                                      <a:latin typeface="Cambria Math" panose="02040503050406030204" pitchFamily="18" charset="0"/>
                                      <a:ea typeface="Cambria Math" panose="02040503050406030204" pitchFamily="18" charset="0"/>
                                    </a:rPr>
                                    <m:t>1</m:t>
                                  </m:r>
                                </m:sub>
                              </m:sSub>
                            </m:den>
                          </m:f>
                        </m:e>
                      </m:d>
                    </m:oMath>
                  </a14:m>
                  <a:r>
                    <a:rPr lang="en-US" sz="2000" dirty="0">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𝐾</m:t>
                                  </m:r>
                                </m:e>
                                <m:sub>
                                  <m:r>
                                    <a:rPr lang="en-US" sz="2000" b="0" i="1" smtClean="0">
                                      <a:latin typeface="Cambria Math" panose="02040503050406030204" pitchFamily="18" charset="0"/>
                                      <a:ea typeface="Cambria Math" panose="02040503050406030204" pitchFamily="18" charset="0"/>
                                    </a:rPr>
                                    <m:t>1</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𝐾</m:t>
                                  </m:r>
                                </m:e>
                                <m:sub>
                                  <m:r>
                                    <a:rPr lang="en-US" sz="2000" b="0" i="1" smtClean="0">
                                      <a:latin typeface="Cambria Math" panose="02040503050406030204" pitchFamily="18" charset="0"/>
                                      <a:ea typeface="Cambria Math" panose="02040503050406030204" pitchFamily="18" charset="0"/>
                                    </a:rPr>
                                    <m:t>2</m:t>
                                  </m:r>
                                </m:sub>
                              </m:sSub>
                            </m:den>
                          </m:f>
                        </m:e>
                      </m:d>
                    </m:oMath>
                  </a14:m>
                  <a:r>
                    <a:rPr lang="en-US" sz="2000" dirty="0">
                      <a:latin typeface="Cambria Math" panose="02040503050406030204" pitchFamily="18" charset="0"/>
                      <a:ea typeface="Cambria Math" panose="02040503050406030204" pitchFamily="18" charset="0"/>
                    </a:rPr>
                    <a:t> </a:t>
                  </a:r>
                </a:p>
              </p:txBody>
            </p:sp>
          </mc:Choice>
          <mc:Fallback xmlns="">
            <p:sp>
              <p:nvSpPr>
                <p:cNvPr id="16" name="TextBox 15">
                  <a:extLst>
                    <a:ext uri="{FF2B5EF4-FFF2-40B4-BE49-F238E27FC236}">
                      <a16:creationId xmlns:a16="http://schemas.microsoft.com/office/drawing/2014/main" id="{9BB60B4F-84CB-4ADC-8CE0-21137D8FDEFE}"/>
                    </a:ext>
                  </a:extLst>
                </p:cNvPr>
                <p:cNvSpPr txBox="1">
                  <a:spLocks noRot="1" noChangeAspect="1" noMove="1" noResize="1" noEditPoints="1" noAdjustHandles="1" noChangeArrowheads="1" noChangeShapeType="1" noTextEdit="1"/>
                </p:cNvSpPr>
                <p:nvPr/>
              </p:nvSpPr>
              <p:spPr>
                <a:xfrm>
                  <a:off x="1605618" y="4990750"/>
                  <a:ext cx="3436069" cy="6085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2685C29-749D-4213-A8E7-22ACE52A4783}"/>
                    </a:ext>
                  </a:extLst>
                </p:cNvPr>
                <p:cNvSpPr txBox="1"/>
                <p:nvPr/>
              </p:nvSpPr>
              <p:spPr>
                <a:xfrm>
                  <a:off x="5161209" y="4990750"/>
                  <a:ext cx="3228384"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𝑃</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𝑃</m:t>
                          </m:r>
                        </m:e>
                        <m:sub>
                          <m:r>
                            <a:rPr lang="en-US" sz="2000" b="0" i="1" smtClean="0">
                              <a:latin typeface="Cambria Math" panose="02040503050406030204" pitchFamily="18" charset="0"/>
                              <a:ea typeface="Cambria Math" panose="02040503050406030204" pitchFamily="18" charset="0"/>
                            </a:rPr>
                            <m:t>1</m:t>
                          </m:r>
                        </m:sub>
                      </m:sSub>
                      <m:sSup>
                        <m:sSupPr>
                          <m:ctrlPr>
                            <a:rPr lang="en-US" sz="2000" i="1">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2</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m:t>
                                      </m:r>
                                    </m:sub>
                                  </m:sSub>
                                </m:den>
                              </m:f>
                            </m:e>
                          </m:d>
                        </m:e>
                        <m:sup>
                          <m:r>
                            <a:rPr lang="en-US" sz="2000" i="1">
                              <a:latin typeface="Cambria Math" panose="02040503050406030204" pitchFamily="18" charset="0"/>
                              <a:ea typeface="Cambria Math" panose="02040503050406030204" pitchFamily="18" charset="0"/>
                            </a:rPr>
                            <m:t>2</m:t>
                          </m:r>
                        </m:sup>
                      </m:sSup>
                      <m:sSup>
                        <m:sSupPr>
                          <m:ctrlPr>
                            <a:rPr lang="en-US" sz="2000" i="1" smtClean="0">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𝑅𝑃𝑀</m:t>
                                      </m:r>
                                    </m:e>
                                    <m:sub>
                                      <m:r>
                                        <a:rPr lang="en-US" sz="2000" i="1">
                                          <a:latin typeface="Cambria Math" panose="02040503050406030204" pitchFamily="18" charset="0"/>
                                          <a:ea typeface="Cambria Math" panose="02040503050406030204" pitchFamily="18" charset="0"/>
                                        </a:rPr>
                                        <m:t>2</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𝑅𝑃𝑀</m:t>
                                      </m:r>
                                    </m:e>
                                    <m:sub>
                                      <m:r>
                                        <a:rPr lang="en-US" sz="2000" i="1">
                                          <a:latin typeface="Cambria Math" panose="02040503050406030204" pitchFamily="18" charset="0"/>
                                          <a:ea typeface="Cambria Math" panose="02040503050406030204" pitchFamily="18" charset="0"/>
                                        </a:rPr>
                                        <m:t>1</m:t>
                                      </m:r>
                                    </m:sub>
                                  </m:sSub>
                                </m:den>
                              </m:f>
                            </m:e>
                          </m:d>
                        </m:e>
                        <m:sup>
                          <m:r>
                            <a:rPr lang="en-US" sz="2000" b="0" i="1" smtClean="0">
                              <a:latin typeface="Cambria Math" panose="02040503050406030204" pitchFamily="18" charset="0"/>
                              <a:ea typeface="Cambria Math" panose="02040503050406030204" pitchFamily="18" charset="0"/>
                            </a:rPr>
                            <m:t>2</m:t>
                          </m:r>
                        </m:sup>
                      </m:sSup>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ρ</m:t>
                                  </m:r>
                                </m:e>
                                <m:sub>
                                  <m:r>
                                    <a:rPr lang="en-US" sz="2000" b="0" i="1" smtClean="0">
                                      <a:latin typeface="Cambria Math" panose="02040503050406030204" pitchFamily="18" charset="0"/>
                                      <a:ea typeface="Cambria Math" panose="02040503050406030204" pitchFamily="18" charset="0"/>
                                    </a:rPr>
                                    <m:t>2</m:t>
                                  </m:r>
                                </m:sub>
                              </m:sSub>
                            </m:num>
                            <m:den>
                              <m:sSub>
                                <m:sSubPr>
                                  <m:ctrlPr>
                                    <a:rPr lang="en-US" sz="2000" i="1">
                                      <a:latin typeface="Cambria Math" panose="02040503050406030204" pitchFamily="18" charset="0"/>
                                      <a:ea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ρ</m:t>
                                  </m:r>
                                </m:e>
                                <m:sub>
                                  <m:r>
                                    <a:rPr lang="en-US" sz="2000" b="0" i="1" smtClean="0">
                                      <a:latin typeface="Cambria Math" panose="02040503050406030204" pitchFamily="18" charset="0"/>
                                      <a:ea typeface="Cambria Math" panose="02040503050406030204" pitchFamily="18" charset="0"/>
                                    </a:rPr>
                                    <m:t>1</m:t>
                                  </m:r>
                                </m:sub>
                              </m:sSub>
                            </m:den>
                          </m:f>
                        </m:e>
                      </m:d>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𝐾</m:t>
                                  </m:r>
                                </m:e>
                                <m:sub>
                                  <m:r>
                                    <a:rPr lang="en-US" sz="2000" i="1">
                                      <a:latin typeface="Cambria Math" panose="02040503050406030204" pitchFamily="18" charset="0"/>
                                      <a:ea typeface="Cambria Math" panose="02040503050406030204" pitchFamily="18" charset="0"/>
                                    </a:rPr>
                                    <m:t>1</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𝐾</m:t>
                                  </m:r>
                                </m:e>
                                <m:sub>
                                  <m:r>
                                    <a:rPr lang="en-US" sz="2000" i="1">
                                      <a:latin typeface="Cambria Math" panose="02040503050406030204" pitchFamily="18" charset="0"/>
                                      <a:ea typeface="Cambria Math" panose="02040503050406030204" pitchFamily="18" charset="0"/>
                                    </a:rPr>
                                    <m:t>2</m:t>
                                  </m:r>
                                </m:sub>
                              </m:sSub>
                            </m:den>
                          </m:f>
                        </m:e>
                      </m:d>
                    </m:oMath>
                  </a14:m>
                  <a:r>
                    <a:rPr lang="en-US" sz="2000" dirty="0">
                      <a:latin typeface="Cambria Math" panose="02040503050406030204" pitchFamily="18" charset="0"/>
                      <a:ea typeface="Cambria Math" panose="02040503050406030204" pitchFamily="18" charset="0"/>
                    </a:rPr>
                    <a:t> </a:t>
                  </a:r>
                </a:p>
              </p:txBody>
            </p:sp>
          </mc:Choice>
          <mc:Fallback xmlns="">
            <p:sp>
              <p:nvSpPr>
                <p:cNvPr id="17" name="TextBox 16">
                  <a:extLst>
                    <a:ext uri="{FF2B5EF4-FFF2-40B4-BE49-F238E27FC236}">
                      <a16:creationId xmlns:a16="http://schemas.microsoft.com/office/drawing/2014/main" id="{62685C29-749D-4213-A8E7-22ACE52A4783}"/>
                    </a:ext>
                  </a:extLst>
                </p:cNvPr>
                <p:cNvSpPr txBox="1">
                  <a:spLocks noRot="1" noChangeAspect="1" noMove="1" noResize="1" noEditPoints="1" noAdjustHandles="1" noChangeArrowheads="1" noChangeShapeType="1" noTextEdit="1"/>
                </p:cNvSpPr>
                <p:nvPr/>
              </p:nvSpPr>
              <p:spPr>
                <a:xfrm>
                  <a:off x="5161209" y="4990750"/>
                  <a:ext cx="3228384" cy="6085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2716D6-C340-4B7B-8783-3A77A2301451}"/>
                    </a:ext>
                  </a:extLst>
                </p:cNvPr>
                <p:cNvSpPr txBox="1"/>
                <p:nvPr/>
              </p:nvSpPr>
              <p:spPr>
                <a:xfrm>
                  <a:off x="8509115" y="4930189"/>
                  <a:ext cx="3528595" cy="729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𝐻𝑃</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𝐻𝑃</m:t>
                            </m:r>
                          </m:e>
                          <m:sub>
                            <m:r>
                              <a:rPr lang="en-US" b="0" i="1" smtClean="0">
                                <a:latin typeface="Cambria Math" panose="02040503050406030204" pitchFamily="18" charset="0"/>
                                <a:ea typeface="Cambria Math" panose="02040503050406030204" pitchFamily="18" charset="0"/>
                              </a:rPr>
                              <m:t>1</m:t>
                            </m:r>
                          </m:sub>
                        </m:sSub>
                        <m:sSup>
                          <m:sSupPr>
                            <m:ctrlPr>
                              <a:rPr lang="en-US" i="1">
                                <a:latin typeface="Cambria Math" panose="02040503050406030204" pitchFamily="18" charset="0"/>
                                <a:ea typeface="Cambria Math" panose="02040503050406030204" pitchFamily="18" charset="0"/>
                              </a:rPr>
                            </m:ctrlPr>
                          </m:sSupPr>
                          <m:e>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2</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m:t>
                                            </m:r>
                                          </m:sub>
                                        </m:sSub>
                                      </m:den>
                                    </m:f>
                                  </m:e>
                                </m:d>
                              </m:e>
                              <m:sup>
                                <m:r>
                                  <a:rPr lang="en-US" b="0" i="1" smtClean="0">
                                    <a:latin typeface="Cambria Math" panose="02040503050406030204" pitchFamily="18" charset="0"/>
                                    <a:ea typeface="Cambria Math" panose="02040503050406030204" pitchFamily="18" charset="0"/>
                                  </a:rPr>
                                  <m:t>5</m:t>
                                </m:r>
                              </m:sup>
                            </m:sSup>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𝑅𝑃𝑀</m:t>
                                        </m:r>
                                      </m:e>
                                      <m:sub>
                                        <m:r>
                                          <a:rPr lang="en-US" i="1">
                                            <a:latin typeface="Cambria Math" panose="02040503050406030204" pitchFamily="18" charset="0"/>
                                            <a:ea typeface="Cambria Math" panose="02040503050406030204" pitchFamily="18" charset="0"/>
                                          </a:rPr>
                                          <m:t>2</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𝑅𝑃𝑀</m:t>
                                        </m:r>
                                      </m:e>
                                      <m:sub>
                                        <m:r>
                                          <a:rPr lang="en-US" i="1">
                                            <a:latin typeface="Cambria Math" panose="02040503050406030204" pitchFamily="18" charset="0"/>
                                            <a:ea typeface="Cambria Math" panose="02040503050406030204" pitchFamily="18" charset="0"/>
                                          </a:rPr>
                                          <m:t>1</m:t>
                                        </m:r>
                                      </m:sub>
                                    </m:sSub>
                                  </m:den>
                                </m:f>
                              </m:e>
                            </m:d>
                          </m:e>
                          <m:sup>
                            <m:r>
                              <a:rPr lang="en-US" b="0" i="1" smtClean="0">
                                <a:latin typeface="Cambria Math" panose="02040503050406030204" pitchFamily="18" charset="0"/>
                                <a:ea typeface="Cambria Math" panose="02040503050406030204" pitchFamily="18" charset="0"/>
                              </a:rPr>
                              <m:t>3</m:t>
                            </m:r>
                          </m:sup>
                        </m:sSup>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ρ</m:t>
                                    </m:r>
                                  </m:e>
                                  <m:sub>
                                    <m:r>
                                      <a:rPr lang="en-US" i="1">
                                        <a:latin typeface="Cambria Math" panose="02040503050406030204" pitchFamily="18" charset="0"/>
                                        <a:ea typeface="Cambria Math" panose="02040503050406030204" pitchFamily="18" charset="0"/>
                                      </a:rPr>
                                      <m:t>2</m:t>
                                    </m:r>
                                  </m:sub>
                                </m:sSub>
                              </m:num>
                              <m:den>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ρ</m:t>
                                    </m:r>
                                  </m:e>
                                  <m:sub>
                                    <m:r>
                                      <a:rPr lang="en-US" i="1">
                                        <a:latin typeface="Cambria Math" panose="02040503050406030204" pitchFamily="18" charset="0"/>
                                        <a:ea typeface="Cambria Math" panose="02040503050406030204" pitchFamily="18" charset="0"/>
                                      </a:rPr>
                                      <m:t>1</m:t>
                                    </m:r>
                                  </m:sub>
                                </m:sSub>
                              </m:den>
                            </m:f>
                          </m:e>
                        </m:d>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2</m:t>
                                    </m:r>
                                  </m:sub>
                                </m:sSub>
                              </m:den>
                            </m:f>
                          </m:e>
                        </m:d>
                      </m:oMath>
                    </m:oMathPara>
                  </a14:m>
                  <a:endParaRPr lang="en-US" dirty="0">
                    <a:latin typeface="Cambria Math" panose="02040503050406030204" pitchFamily="18" charset="0"/>
                    <a:ea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1D2716D6-C340-4B7B-8783-3A77A2301451}"/>
                    </a:ext>
                  </a:extLst>
                </p:cNvPr>
                <p:cNvSpPr txBox="1">
                  <a:spLocks noRot="1" noChangeAspect="1" noMove="1" noResize="1" noEditPoints="1" noAdjustHandles="1" noChangeArrowheads="1" noChangeShapeType="1" noTextEdit="1"/>
                </p:cNvSpPr>
                <p:nvPr/>
              </p:nvSpPr>
              <p:spPr>
                <a:xfrm>
                  <a:off x="8509115" y="4930189"/>
                  <a:ext cx="3528595" cy="729687"/>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79712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B8E1-91D4-44AD-9704-77669651B660}"/>
              </a:ext>
            </a:extLst>
          </p:cNvPr>
          <p:cNvSpPr>
            <a:spLocks noGrp="1"/>
          </p:cNvSpPr>
          <p:nvPr>
            <p:ph type="title"/>
          </p:nvPr>
        </p:nvSpPr>
        <p:spPr>
          <a:xfrm>
            <a:off x="1035169" y="966158"/>
            <a:ext cx="10938295" cy="700717"/>
          </a:xfrm>
        </p:spPr>
        <p:txBody>
          <a:bodyPr anchor="t">
            <a:normAutofit/>
          </a:bodyPr>
          <a:lstStyle/>
          <a:p>
            <a:r>
              <a:rPr lang="en-US"/>
              <a:t>Fan Curve At Conditions</a:t>
            </a:r>
            <a:endParaRPr lang="en-US" dirty="0"/>
          </a:p>
        </p:txBody>
      </p:sp>
      <p:sp>
        <p:nvSpPr>
          <p:cNvPr id="4" name="Content Placeholder 3">
            <a:extLst>
              <a:ext uri="{FF2B5EF4-FFF2-40B4-BE49-F238E27FC236}">
                <a16:creationId xmlns:a16="http://schemas.microsoft.com/office/drawing/2014/main" id="{A026E712-48DC-4879-B786-1B999C8F16F4}"/>
              </a:ext>
            </a:extLst>
          </p:cNvPr>
          <p:cNvSpPr>
            <a:spLocks noGrp="1"/>
          </p:cNvSpPr>
          <p:nvPr>
            <p:ph sz="half" idx="1"/>
          </p:nvPr>
        </p:nvSpPr>
        <p:spPr>
          <a:xfrm>
            <a:off x="1074797" y="1619250"/>
            <a:ext cx="5257800" cy="4367844"/>
          </a:xfrm>
        </p:spPr>
        <p:txBody>
          <a:bodyPr/>
          <a:lstStyle/>
          <a:p>
            <a:pPr>
              <a:spcAft>
                <a:spcPts val="600"/>
              </a:spcAft>
            </a:pPr>
            <a:r>
              <a:rPr lang="en-US"/>
              <a:t>Fan Laws used to generate Performance Curve at:</a:t>
            </a:r>
          </a:p>
          <a:p>
            <a:pPr lvl="1"/>
            <a:r>
              <a:rPr lang="en-US"/>
              <a:t>Fan Diameter:</a:t>
            </a:r>
          </a:p>
          <a:p>
            <a:pPr lvl="2"/>
            <a:r>
              <a:rPr lang="en-US"/>
              <a:t>36.5 inches</a:t>
            </a:r>
          </a:p>
          <a:p>
            <a:pPr lvl="2">
              <a:spcAft>
                <a:spcPts val="600"/>
              </a:spcAft>
            </a:pPr>
            <a:r>
              <a:rPr lang="en-US"/>
              <a:t>40.25 inches </a:t>
            </a:r>
          </a:p>
          <a:p>
            <a:pPr lvl="1"/>
            <a:r>
              <a:rPr lang="en-US"/>
              <a:t>Fan RPM: </a:t>
            </a:r>
          </a:p>
          <a:p>
            <a:pPr lvl="2"/>
            <a:r>
              <a:rPr lang="en-US"/>
              <a:t>1500 RPM</a:t>
            </a:r>
          </a:p>
          <a:p>
            <a:pPr lvl="2">
              <a:spcAft>
                <a:spcPts val="600"/>
              </a:spcAft>
            </a:pPr>
            <a:r>
              <a:rPr lang="en-US"/>
              <a:t>1800 RPM</a:t>
            </a:r>
          </a:p>
          <a:p>
            <a:pPr lvl="1"/>
            <a:r>
              <a:rPr lang="en-US"/>
              <a:t>Air Density:</a:t>
            </a:r>
          </a:p>
          <a:p>
            <a:pPr lvl="2"/>
            <a:r>
              <a:rPr lang="en-US"/>
              <a:t>0.075 lbm/ft</a:t>
            </a:r>
            <a:r>
              <a:rPr lang="en-US">
                <a:latin typeface="Calibri" panose="020F0502020204030204" pitchFamily="34" charset="0"/>
                <a:cs typeface="Calibri" panose="020F0502020204030204" pitchFamily="34" charset="0"/>
              </a:rPr>
              <a:t>³</a:t>
            </a:r>
          </a:p>
          <a:p>
            <a:pPr lvl="2"/>
            <a:r>
              <a:rPr lang="en-US"/>
              <a:t>0.0375 lbm/ft</a:t>
            </a:r>
            <a:r>
              <a:rPr lang="en-US">
                <a:latin typeface="Calibri" panose="020F0502020204030204" pitchFamily="34" charset="0"/>
                <a:cs typeface="Calibri" panose="020F0502020204030204" pitchFamily="34" charset="0"/>
              </a:rPr>
              <a:t>³</a:t>
            </a:r>
            <a:endParaRPr lang="en-US" dirty="0"/>
          </a:p>
        </p:txBody>
      </p:sp>
      <p:graphicFrame>
        <p:nvGraphicFramePr>
          <p:cNvPr id="8" name="Content Placeholder 7">
            <a:extLst>
              <a:ext uri="{FF2B5EF4-FFF2-40B4-BE49-F238E27FC236}">
                <a16:creationId xmlns:a16="http://schemas.microsoft.com/office/drawing/2014/main" id="{AD96B377-1A0B-484D-BBA7-EEB854401BFC}"/>
              </a:ext>
            </a:extLst>
          </p:cNvPr>
          <p:cNvGraphicFramePr>
            <a:graphicFrameLocks noGrp="1"/>
          </p:cNvGraphicFramePr>
          <p:nvPr>
            <p:ph sz="half" idx="2"/>
          </p:nvPr>
        </p:nvGraphicFramePr>
        <p:xfrm>
          <a:off x="6372225" y="1600200"/>
          <a:ext cx="5600700" cy="418623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451A4DF7-6B47-4BEF-A2C6-088165C4A3AB}"/>
              </a:ext>
            </a:extLst>
          </p:cNvPr>
          <p:cNvGrpSpPr/>
          <p:nvPr/>
        </p:nvGrpSpPr>
        <p:grpSpPr>
          <a:xfrm>
            <a:off x="1356236" y="5844219"/>
            <a:ext cx="10432092" cy="729687"/>
            <a:chOff x="1605618" y="4930189"/>
            <a:chExt cx="10432092" cy="729687"/>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DF2A49-CE6F-406A-A2EC-6F6ECA25883B}"/>
                    </a:ext>
                  </a:extLst>
                </p:cNvPr>
                <p:cNvSpPr txBox="1"/>
                <p:nvPr/>
              </p:nvSpPr>
              <p:spPr>
                <a:xfrm>
                  <a:off x="1605618" y="4990750"/>
                  <a:ext cx="3436069"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𝐶𝐹𝑀</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𝐶𝐹𝑀</m:t>
                          </m:r>
                        </m:e>
                        <m:sub>
                          <m:r>
                            <a:rPr lang="en-US" sz="2000" b="0" i="1" smtClean="0">
                              <a:latin typeface="Cambria Math" panose="02040503050406030204" pitchFamily="18" charset="0"/>
                              <a:ea typeface="Cambria Math" panose="02040503050406030204" pitchFamily="18" charset="0"/>
                            </a:rPr>
                            <m:t>1</m:t>
                          </m:r>
                        </m:sub>
                      </m:sSub>
                      <m:sSup>
                        <m:sSupPr>
                          <m:ctrlPr>
                            <a:rPr lang="en-US" sz="2000" i="1">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2</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m:t>
                                      </m:r>
                                    </m:sub>
                                  </m:sSub>
                                </m:den>
                              </m:f>
                            </m:e>
                          </m:d>
                        </m:e>
                        <m:sup>
                          <m:r>
                            <a:rPr lang="en-US" sz="2000" b="0" i="1" smtClean="0">
                              <a:latin typeface="Cambria Math" panose="02040503050406030204" pitchFamily="18" charset="0"/>
                              <a:ea typeface="Cambria Math" panose="02040503050406030204" pitchFamily="18" charset="0"/>
                            </a:rPr>
                            <m:t>3</m:t>
                          </m:r>
                        </m:sup>
                      </m:sSup>
                      <m:d>
                        <m:dPr>
                          <m:begChr m:val="["/>
                          <m:endChr m:val="]"/>
                          <m:ctrlPr>
                            <a:rPr lang="en-US" sz="2000" b="0" i="1" smtClean="0">
                              <a:latin typeface="Cambria Math" panose="02040503050406030204" pitchFamily="18" charset="0"/>
                              <a:ea typeface="Cambria Math" panose="02040503050406030204" pitchFamily="18" charset="0"/>
                            </a:rPr>
                          </m:ctrlPr>
                        </m:dPr>
                        <m:e>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𝑅𝑃𝑀</m:t>
                                  </m:r>
                                </m:e>
                                <m:sub>
                                  <m:r>
                                    <a:rPr lang="en-US" sz="2000" b="0" i="1" smtClean="0">
                                      <a:latin typeface="Cambria Math" panose="02040503050406030204" pitchFamily="18" charset="0"/>
                                      <a:ea typeface="Cambria Math" panose="02040503050406030204" pitchFamily="18" charset="0"/>
                                    </a:rPr>
                                    <m:t>2</m:t>
                                  </m:r>
                                </m:sub>
                              </m:sSub>
                            </m:num>
                            <m:den>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𝑅𝑃𝑀</m:t>
                                  </m:r>
                                </m:e>
                                <m:sub>
                                  <m:r>
                                    <a:rPr lang="en-US" sz="2000" b="0" i="1" smtClean="0">
                                      <a:latin typeface="Cambria Math" panose="02040503050406030204" pitchFamily="18" charset="0"/>
                                      <a:ea typeface="Cambria Math" panose="02040503050406030204" pitchFamily="18" charset="0"/>
                                    </a:rPr>
                                    <m:t>1</m:t>
                                  </m:r>
                                </m:sub>
                              </m:sSub>
                            </m:den>
                          </m:f>
                        </m:e>
                      </m:d>
                    </m:oMath>
                  </a14:m>
                  <a:r>
                    <a:rPr lang="en-US" sz="2000" dirty="0">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𝐾</m:t>
                                  </m:r>
                                </m:e>
                                <m:sub>
                                  <m:r>
                                    <a:rPr lang="en-US" sz="2000" b="0" i="1" smtClean="0">
                                      <a:latin typeface="Cambria Math" panose="02040503050406030204" pitchFamily="18" charset="0"/>
                                      <a:ea typeface="Cambria Math" panose="02040503050406030204" pitchFamily="18" charset="0"/>
                                    </a:rPr>
                                    <m:t>1</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𝐾</m:t>
                                  </m:r>
                                </m:e>
                                <m:sub>
                                  <m:r>
                                    <a:rPr lang="en-US" sz="2000" b="0" i="1" smtClean="0">
                                      <a:latin typeface="Cambria Math" panose="02040503050406030204" pitchFamily="18" charset="0"/>
                                      <a:ea typeface="Cambria Math" panose="02040503050406030204" pitchFamily="18" charset="0"/>
                                    </a:rPr>
                                    <m:t>2</m:t>
                                  </m:r>
                                </m:sub>
                              </m:sSub>
                            </m:den>
                          </m:f>
                        </m:e>
                      </m:d>
                    </m:oMath>
                  </a14:m>
                  <a:r>
                    <a:rPr lang="en-US" sz="2000" dirty="0">
                      <a:latin typeface="Cambria Math" panose="02040503050406030204" pitchFamily="18" charset="0"/>
                      <a:ea typeface="Cambria Math" panose="02040503050406030204" pitchFamily="18" charset="0"/>
                    </a:rPr>
                    <a:t> </a:t>
                  </a:r>
                </a:p>
              </p:txBody>
            </p:sp>
          </mc:Choice>
          <mc:Fallback xmlns="">
            <p:sp>
              <p:nvSpPr>
                <p:cNvPr id="6" name="TextBox 5">
                  <a:extLst>
                    <a:ext uri="{FF2B5EF4-FFF2-40B4-BE49-F238E27FC236}">
                      <a16:creationId xmlns:a16="http://schemas.microsoft.com/office/drawing/2014/main" id="{98DF2A49-CE6F-406A-A2EC-6F6ECA25883B}"/>
                    </a:ext>
                  </a:extLst>
                </p:cNvPr>
                <p:cNvSpPr txBox="1">
                  <a:spLocks noRot="1" noChangeAspect="1" noMove="1" noResize="1" noEditPoints="1" noAdjustHandles="1" noChangeArrowheads="1" noChangeShapeType="1" noTextEdit="1"/>
                </p:cNvSpPr>
                <p:nvPr/>
              </p:nvSpPr>
              <p:spPr>
                <a:xfrm>
                  <a:off x="1605618" y="4990750"/>
                  <a:ext cx="3436069" cy="6085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BBF0E00-5E43-46BA-8968-818A48CFC51E}"/>
                    </a:ext>
                  </a:extLst>
                </p:cNvPr>
                <p:cNvSpPr txBox="1"/>
                <p:nvPr/>
              </p:nvSpPr>
              <p:spPr>
                <a:xfrm>
                  <a:off x="5161209" y="4990750"/>
                  <a:ext cx="3228384" cy="608565"/>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𝑃</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𝑃</m:t>
                          </m:r>
                        </m:e>
                        <m:sub>
                          <m:r>
                            <a:rPr lang="en-US" sz="2000" b="0" i="1" smtClean="0">
                              <a:latin typeface="Cambria Math" panose="02040503050406030204" pitchFamily="18" charset="0"/>
                              <a:ea typeface="Cambria Math" panose="02040503050406030204" pitchFamily="18" charset="0"/>
                            </a:rPr>
                            <m:t>1</m:t>
                          </m:r>
                        </m:sub>
                      </m:sSub>
                      <m:sSup>
                        <m:sSupPr>
                          <m:ctrlPr>
                            <a:rPr lang="en-US" sz="2000" i="1">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2</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1</m:t>
                                      </m:r>
                                    </m:sub>
                                  </m:sSub>
                                </m:den>
                              </m:f>
                            </m:e>
                          </m:d>
                        </m:e>
                        <m:sup>
                          <m:r>
                            <a:rPr lang="en-US" sz="2000" i="1">
                              <a:latin typeface="Cambria Math" panose="02040503050406030204" pitchFamily="18" charset="0"/>
                              <a:ea typeface="Cambria Math" panose="02040503050406030204" pitchFamily="18" charset="0"/>
                            </a:rPr>
                            <m:t>2</m:t>
                          </m:r>
                        </m:sup>
                      </m:sSup>
                      <m:sSup>
                        <m:sSupPr>
                          <m:ctrlPr>
                            <a:rPr lang="en-US" sz="2000" i="1" smtClean="0">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𝑅𝑃𝑀</m:t>
                                      </m:r>
                                    </m:e>
                                    <m:sub>
                                      <m:r>
                                        <a:rPr lang="en-US" sz="2000" i="1">
                                          <a:latin typeface="Cambria Math" panose="02040503050406030204" pitchFamily="18" charset="0"/>
                                          <a:ea typeface="Cambria Math" panose="02040503050406030204" pitchFamily="18" charset="0"/>
                                        </a:rPr>
                                        <m:t>2</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𝑅𝑃𝑀</m:t>
                                      </m:r>
                                    </m:e>
                                    <m:sub>
                                      <m:r>
                                        <a:rPr lang="en-US" sz="2000" i="1">
                                          <a:latin typeface="Cambria Math" panose="02040503050406030204" pitchFamily="18" charset="0"/>
                                          <a:ea typeface="Cambria Math" panose="02040503050406030204" pitchFamily="18" charset="0"/>
                                        </a:rPr>
                                        <m:t>1</m:t>
                                      </m:r>
                                    </m:sub>
                                  </m:sSub>
                                </m:den>
                              </m:f>
                            </m:e>
                          </m:d>
                        </m:e>
                        <m:sup>
                          <m:r>
                            <a:rPr lang="en-US" sz="2000" b="0" i="1" smtClean="0">
                              <a:latin typeface="Cambria Math" panose="02040503050406030204" pitchFamily="18" charset="0"/>
                              <a:ea typeface="Cambria Math" panose="02040503050406030204" pitchFamily="18" charset="0"/>
                            </a:rPr>
                            <m:t>2</m:t>
                          </m:r>
                        </m:sup>
                      </m:sSup>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ρ</m:t>
                                  </m:r>
                                </m:e>
                                <m:sub>
                                  <m:r>
                                    <a:rPr lang="en-US" sz="2000" b="0" i="1" smtClean="0">
                                      <a:latin typeface="Cambria Math" panose="02040503050406030204" pitchFamily="18" charset="0"/>
                                      <a:ea typeface="Cambria Math" panose="02040503050406030204" pitchFamily="18" charset="0"/>
                                    </a:rPr>
                                    <m:t>2</m:t>
                                  </m:r>
                                </m:sub>
                              </m:sSub>
                            </m:num>
                            <m:den>
                              <m:sSub>
                                <m:sSubPr>
                                  <m:ctrlPr>
                                    <a:rPr lang="en-US" sz="2000" i="1">
                                      <a:latin typeface="Cambria Math" panose="02040503050406030204" pitchFamily="18" charset="0"/>
                                      <a:ea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ρ</m:t>
                                  </m:r>
                                </m:e>
                                <m:sub>
                                  <m:r>
                                    <a:rPr lang="en-US" sz="2000" b="0" i="1" smtClean="0">
                                      <a:latin typeface="Cambria Math" panose="02040503050406030204" pitchFamily="18" charset="0"/>
                                      <a:ea typeface="Cambria Math" panose="02040503050406030204" pitchFamily="18" charset="0"/>
                                    </a:rPr>
                                    <m:t>1</m:t>
                                  </m:r>
                                </m:sub>
                              </m:sSub>
                            </m:den>
                          </m:f>
                        </m:e>
                      </m:d>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𝐾</m:t>
                                  </m:r>
                                </m:e>
                                <m:sub>
                                  <m:r>
                                    <a:rPr lang="en-US" sz="2000" i="1">
                                      <a:latin typeface="Cambria Math" panose="02040503050406030204" pitchFamily="18" charset="0"/>
                                      <a:ea typeface="Cambria Math" panose="02040503050406030204" pitchFamily="18" charset="0"/>
                                    </a:rPr>
                                    <m:t>1</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𝐾</m:t>
                                  </m:r>
                                </m:e>
                                <m:sub>
                                  <m:r>
                                    <a:rPr lang="en-US" sz="2000" i="1">
                                      <a:latin typeface="Cambria Math" panose="02040503050406030204" pitchFamily="18" charset="0"/>
                                      <a:ea typeface="Cambria Math" panose="02040503050406030204" pitchFamily="18" charset="0"/>
                                    </a:rPr>
                                    <m:t>2</m:t>
                                  </m:r>
                                </m:sub>
                              </m:sSub>
                            </m:den>
                          </m:f>
                        </m:e>
                      </m:d>
                    </m:oMath>
                  </a14:m>
                  <a:r>
                    <a:rPr lang="en-US" sz="2000" dirty="0">
                      <a:latin typeface="Cambria Math" panose="02040503050406030204" pitchFamily="18" charset="0"/>
                      <a:ea typeface="Cambria Math" panose="02040503050406030204" pitchFamily="18" charset="0"/>
                    </a:rPr>
                    <a:t> </a:t>
                  </a:r>
                </a:p>
              </p:txBody>
            </p:sp>
          </mc:Choice>
          <mc:Fallback xmlns="">
            <p:sp>
              <p:nvSpPr>
                <p:cNvPr id="7" name="TextBox 6">
                  <a:extLst>
                    <a:ext uri="{FF2B5EF4-FFF2-40B4-BE49-F238E27FC236}">
                      <a16:creationId xmlns:a16="http://schemas.microsoft.com/office/drawing/2014/main" id="{5BBF0E00-5E43-46BA-8968-818A48CFC51E}"/>
                    </a:ext>
                  </a:extLst>
                </p:cNvPr>
                <p:cNvSpPr txBox="1">
                  <a:spLocks noRot="1" noChangeAspect="1" noMove="1" noResize="1" noEditPoints="1" noAdjustHandles="1" noChangeArrowheads="1" noChangeShapeType="1" noTextEdit="1"/>
                </p:cNvSpPr>
                <p:nvPr/>
              </p:nvSpPr>
              <p:spPr>
                <a:xfrm>
                  <a:off x="5161209" y="4990750"/>
                  <a:ext cx="3228384" cy="6085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D77C523-22DC-4CBD-995F-9F7DEE114B0D}"/>
                    </a:ext>
                  </a:extLst>
                </p:cNvPr>
                <p:cNvSpPr txBox="1"/>
                <p:nvPr/>
              </p:nvSpPr>
              <p:spPr>
                <a:xfrm>
                  <a:off x="8509115" y="4930189"/>
                  <a:ext cx="3528595" cy="729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𝐻𝑃</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𝐻𝑃</m:t>
                            </m:r>
                          </m:e>
                          <m:sub>
                            <m:r>
                              <a:rPr lang="en-US" b="0" i="1" smtClean="0">
                                <a:latin typeface="Cambria Math" panose="02040503050406030204" pitchFamily="18" charset="0"/>
                                <a:ea typeface="Cambria Math" panose="02040503050406030204" pitchFamily="18" charset="0"/>
                              </a:rPr>
                              <m:t>1</m:t>
                            </m:r>
                          </m:sub>
                        </m:sSub>
                        <m:sSup>
                          <m:sSupPr>
                            <m:ctrlPr>
                              <a:rPr lang="en-US" i="1">
                                <a:latin typeface="Cambria Math" panose="02040503050406030204" pitchFamily="18" charset="0"/>
                                <a:ea typeface="Cambria Math" panose="02040503050406030204" pitchFamily="18" charset="0"/>
                              </a:rPr>
                            </m:ctrlPr>
                          </m:sSupPr>
                          <m:e>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2</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1</m:t>
                                            </m:r>
                                          </m:sub>
                                        </m:sSub>
                                      </m:den>
                                    </m:f>
                                  </m:e>
                                </m:d>
                              </m:e>
                              <m:sup>
                                <m:r>
                                  <a:rPr lang="en-US" b="0" i="1" smtClean="0">
                                    <a:latin typeface="Cambria Math" panose="02040503050406030204" pitchFamily="18" charset="0"/>
                                    <a:ea typeface="Cambria Math" panose="02040503050406030204" pitchFamily="18" charset="0"/>
                                  </a:rPr>
                                  <m:t>5</m:t>
                                </m:r>
                              </m:sup>
                            </m:sSup>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𝑅𝑃𝑀</m:t>
                                        </m:r>
                                      </m:e>
                                      <m:sub>
                                        <m:r>
                                          <a:rPr lang="en-US" i="1">
                                            <a:latin typeface="Cambria Math" panose="02040503050406030204" pitchFamily="18" charset="0"/>
                                            <a:ea typeface="Cambria Math" panose="02040503050406030204" pitchFamily="18" charset="0"/>
                                          </a:rPr>
                                          <m:t>2</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𝑅𝑃𝑀</m:t>
                                        </m:r>
                                      </m:e>
                                      <m:sub>
                                        <m:r>
                                          <a:rPr lang="en-US" i="1">
                                            <a:latin typeface="Cambria Math" panose="02040503050406030204" pitchFamily="18" charset="0"/>
                                            <a:ea typeface="Cambria Math" panose="02040503050406030204" pitchFamily="18" charset="0"/>
                                          </a:rPr>
                                          <m:t>1</m:t>
                                        </m:r>
                                      </m:sub>
                                    </m:sSub>
                                  </m:den>
                                </m:f>
                              </m:e>
                            </m:d>
                          </m:e>
                          <m:sup>
                            <m:r>
                              <a:rPr lang="en-US" b="0" i="1" smtClean="0">
                                <a:latin typeface="Cambria Math" panose="02040503050406030204" pitchFamily="18" charset="0"/>
                                <a:ea typeface="Cambria Math" panose="02040503050406030204" pitchFamily="18" charset="0"/>
                              </a:rPr>
                              <m:t>3</m:t>
                            </m:r>
                          </m:sup>
                        </m:sSup>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ρ</m:t>
                                    </m:r>
                                  </m:e>
                                  <m:sub>
                                    <m:r>
                                      <a:rPr lang="en-US" i="1">
                                        <a:latin typeface="Cambria Math" panose="02040503050406030204" pitchFamily="18" charset="0"/>
                                        <a:ea typeface="Cambria Math" panose="02040503050406030204" pitchFamily="18" charset="0"/>
                                      </a:rPr>
                                      <m:t>2</m:t>
                                    </m:r>
                                  </m:sub>
                                </m:sSub>
                              </m:num>
                              <m:den>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ρ</m:t>
                                    </m:r>
                                  </m:e>
                                  <m:sub>
                                    <m:r>
                                      <a:rPr lang="en-US" i="1">
                                        <a:latin typeface="Cambria Math" panose="02040503050406030204" pitchFamily="18" charset="0"/>
                                        <a:ea typeface="Cambria Math" panose="02040503050406030204" pitchFamily="18" charset="0"/>
                                      </a:rPr>
                                      <m:t>1</m:t>
                                    </m:r>
                                  </m:sub>
                                </m:sSub>
                              </m:den>
                            </m:f>
                          </m:e>
                        </m:d>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2</m:t>
                                    </m:r>
                                  </m:sub>
                                </m:sSub>
                              </m:den>
                            </m:f>
                          </m:e>
                        </m:d>
                      </m:oMath>
                    </m:oMathPara>
                  </a14:m>
                  <a:endParaRPr lang="en-US" dirty="0">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2D77C523-22DC-4CBD-995F-9F7DEE114B0D}"/>
                    </a:ext>
                  </a:extLst>
                </p:cNvPr>
                <p:cNvSpPr txBox="1">
                  <a:spLocks noRot="1" noChangeAspect="1" noMove="1" noResize="1" noEditPoints="1" noAdjustHandles="1" noChangeArrowheads="1" noChangeShapeType="1" noTextEdit="1"/>
                </p:cNvSpPr>
                <p:nvPr/>
              </p:nvSpPr>
              <p:spPr>
                <a:xfrm>
                  <a:off x="8509115" y="4930189"/>
                  <a:ext cx="3528595" cy="729687"/>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32278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0653-3111-4E27-8DB3-EA60E45415C5}"/>
              </a:ext>
            </a:extLst>
          </p:cNvPr>
          <p:cNvSpPr>
            <a:spLocks noGrp="1"/>
          </p:cNvSpPr>
          <p:nvPr>
            <p:ph type="title"/>
          </p:nvPr>
        </p:nvSpPr>
        <p:spPr/>
        <p:txBody>
          <a:bodyPr/>
          <a:lstStyle/>
          <a:p>
            <a:r>
              <a:rPr lang="en-US"/>
              <a:t>Fan Law Conclusion</a:t>
            </a:r>
            <a:endParaRPr lang="en-US" dirty="0"/>
          </a:p>
        </p:txBody>
      </p:sp>
      <p:sp>
        <p:nvSpPr>
          <p:cNvPr id="3" name="Content Placeholder 2">
            <a:extLst>
              <a:ext uri="{FF2B5EF4-FFF2-40B4-BE49-F238E27FC236}">
                <a16:creationId xmlns:a16="http://schemas.microsoft.com/office/drawing/2014/main" id="{25982FBE-8BA0-4034-BC25-4A7DB079B54D}"/>
              </a:ext>
            </a:extLst>
          </p:cNvPr>
          <p:cNvSpPr>
            <a:spLocks noGrp="1"/>
          </p:cNvSpPr>
          <p:nvPr>
            <p:ph idx="1"/>
          </p:nvPr>
        </p:nvSpPr>
        <p:spPr>
          <a:xfrm>
            <a:off x="1130418" y="1802471"/>
            <a:ext cx="10938294" cy="4912654"/>
          </a:xfrm>
        </p:spPr>
        <p:txBody>
          <a:bodyPr>
            <a:normAutofit/>
          </a:bodyPr>
          <a:lstStyle/>
          <a:p>
            <a:pPr>
              <a:spcAft>
                <a:spcPts val="600"/>
              </a:spcAft>
            </a:pPr>
            <a:r>
              <a:rPr lang="en-US"/>
              <a:t>Fan performance ratings are developed by:</a:t>
            </a:r>
          </a:p>
          <a:p>
            <a:pPr lvl="1"/>
            <a:r>
              <a:rPr lang="en-US"/>
              <a:t>Testing a fan in a laboratory using a test standard</a:t>
            </a:r>
          </a:p>
          <a:p>
            <a:pPr lvl="2">
              <a:spcAft>
                <a:spcPts val="600"/>
              </a:spcAft>
            </a:pPr>
            <a:r>
              <a:rPr lang="en-US"/>
              <a:t>Fan variables of flow, pressure, speed, and power are measured.</a:t>
            </a:r>
          </a:p>
          <a:p>
            <a:pPr lvl="1">
              <a:spcAft>
                <a:spcPts val="600"/>
              </a:spcAft>
            </a:pPr>
            <a:r>
              <a:rPr lang="en-US"/>
              <a:t>The Fan Laws are used to normalized test data to standard conditions.</a:t>
            </a:r>
          </a:p>
          <a:p>
            <a:r>
              <a:rPr lang="en-US"/>
              <a:t>The Fan Laws are used to calculate new fan ratings at:</a:t>
            </a:r>
          </a:p>
          <a:p>
            <a:pPr lvl="1"/>
            <a:r>
              <a:rPr lang="en-US"/>
              <a:t>New speeds</a:t>
            </a:r>
          </a:p>
          <a:p>
            <a:pPr lvl="1"/>
            <a:r>
              <a:rPr lang="en-US"/>
              <a:t>New air densities</a:t>
            </a:r>
          </a:p>
          <a:p>
            <a:pPr lvl="1">
              <a:spcAft>
                <a:spcPts val="600"/>
              </a:spcAft>
            </a:pPr>
            <a:r>
              <a:rPr lang="en-US"/>
              <a:t>New sizes</a:t>
            </a:r>
          </a:p>
          <a:p>
            <a:r>
              <a:rPr lang="en-US"/>
              <a:t>AMCA Certified Ratings Program (CRP) confirms:</a:t>
            </a:r>
          </a:p>
          <a:p>
            <a:pPr lvl="1"/>
            <a:r>
              <a:rPr lang="en-US"/>
              <a:t>Accurate performance test results.</a:t>
            </a:r>
          </a:p>
          <a:p>
            <a:pPr lvl="1"/>
            <a:r>
              <a:rPr lang="en-US"/>
              <a:t>Fan Law Calculation of fan performance ratings.</a:t>
            </a:r>
            <a:endParaRPr lang="en-US" dirty="0"/>
          </a:p>
        </p:txBody>
      </p:sp>
    </p:spTree>
    <p:extLst>
      <p:ext uri="{BB962C8B-B14F-4D97-AF65-F5344CB8AC3E}">
        <p14:creationId xmlns:p14="http://schemas.microsoft.com/office/powerpoint/2010/main" val="1173442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C6EE-6FD5-5D4A-A9D7-F39717CC0E45}"/>
              </a:ext>
            </a:extLst>
          </p:cNvPr>
          <p:cNvSpPr>
            <a:spLocks noGrp="1"/>
          </p:cNvSpPr>
          <p:nvPr>
            <p:ph type="title"/>
          </p:nvPr>
        </p:nvSpPr>
        <p:spPr/>
        <p:txBody>
          <a:bodyPr anchor="t">
            <a:normAutofit/>
          </a:bodyPr>
          <a:lstStyle/>
          <a:p>
            <a:r>
              <a:rPr lang="en-US" u="sng"/>
              <a:t>Resources</a:t>
            </a:r>
            <a:endParaRPr lang="en-US" u="sng" dirty="0"/>
          </a:p>
        </p:txBody>
      </p:sp>
      <p:sp>
        <p:nvSpPr>
          <p:cNvPr id="3" name="Content Placeholder 2">
            <a:extLst>
              <a:ext uri="{FF2B5EF4-FFF2-40B4-BE49-F238E27FC236}">
                <a16:creationId xmlns:a16="http://schemas.microsoft.com/office/drawing/2014/main" id="{BA74A86C-54CD-F344-AB9F-7C1806287C70}"/>
              </a:ext>
            </a:extLst>
          </p:cNvPr>
          <p:cNvSpPr>
            <a:spLocks noGrp="1"/>
          </p:cNvSpPr>
          <p:nvPr>
            <p:ph idx="1"/>
          </p:nvPr>
        </p:nvSpPr>
        <p:spPr>
          <a:xfrm>
            <a:off x="1035170" y="1929468"/>
            <a:ext cx="10938294" cy="4834342"/>
          </a:xfrm>
        </p:spPr>
        <p:txBody>
          <a:bodyPr>
            <a:normAutofit lnSpcReduction="10000"/>
          </a:bodyPr>
          <a:lstStyle/>
          <a:p>
            <a:pPr>
              <a:spcAft>
                <a:spcPts val="600"/>
              </a:spcAft>
            </a:pPr>
            <a:r>
              <a:rPr lang="en-US" b="1" dirty="0">
                <a:solidFill>
                  <a:schemeClr val="accent1">
                    <a:lumMod val="50000"/>
                  </a:schemeClr>
                </a:solidFill>
              </a:rPr>
              <a:t>AMCA International</a:t>
            </a:r>
            <a:r>
              <a:rPr lang="en-US" dirty="0">
                <a:solidFill>
                  <a:schemeClr val="accent3">
                    <a:lumMod val="50000"/>
                  </a:schemeClr>
                </a:solidFill>
              </a:rPr>
              <a:t>: </a:t>
            </a:r>
            <a:r>
              <a:rPr lang="en-US" i="1" dirty="0">
                <a:solidFill>
                  <a:schemeClr val="tx1"/>
                </a:solidFill>
              </a:rPr>
              <a:t>www.amca.org</a:t>
            </a:r>
          </a:p>
          <a:p>
            <a:pPr>
              <a:spcAft>
                <a:spcPts val="600"/>
              </a:spcAft>
            </a:pPr>
            <a:r>
              <a:rPr lang="en-US" b="1" dirty="0">
                <a:solidFill>
                  <a:schemeClr val="accent1">
                    <a:lumMod val="50000"/>
                  </a:schemeClr>
                </a:solidFill>
              </a:rPr>
              <a:t>ANSI/AMCA Standards: </a:t>
            </a:r>
            <a:r>
              <a:rPr lang="en-US" i="1" dirty="0">
                <a:solidFill>
                  <a:schemeClr val="tx1"/>
                </a:solidFill>
              </a:rPr>
              <a:t>www.amca.org/store </a:t>
            </a:r>
            <a:r>
              <a:rPr lang="en-US" sz="2000" dirty="0">
                <a:solidFill>
                  <a:schemeClr val="accent3">
                    <a:lumMod val="50000"/>
                  </a:schemeClr>
                </a:solidFill>
              </a:rPr>
              <a:t>(available for purchase)</a:t>
            </a:r>
            <a:endParaRPr lang="en-US" sz="2000" b="1" dirty="0">
              <a:solidFill>
                <a:schemeClr val="accent3">
                  <a:lumMod val="50000"/>
                </a:schemeClr>
              </a:solidFill>
            </a:endParaRPr>
          </a:p>
          <a:p>
            <a:pPr marL="1143000" indent="-1143000">
              <a:spcAft>
                <a:spcPts val="600"/>
              </a:spcAft>
              <a:buNone/>
              <a:tabLst>
                <a:tab pos="914400" algn="l"/>
              </a:tabLst>
            </a:pPr>
            <a:r>
              <a:rPr lang="en-US" b="1" dirty="0">
                <a:solidFill>
                  <a:schemeClr val="accent3">
                    <a:lumMod val="50000"/>
                  </a:schemeClr>
                </a:solidFill>
              </a:rPr>
              <a:t>	</a:t>
            </a:r>
            <a:r>
              <a:rPr lang="en-US" dirty="0">
                <a:solidFill>
                  <a:schemeClr val="accent3">
                    <a:lumMod val="50000"/>
                  </a:schemeClr>
                </a:solidFill>
              </a:rPr>
              <a:t>&gt; 99-16: Standards Handbook</a:t>
            </a:r>
          </a:p>
          <a:p>
            <a:pPr marL="1143000" indent="-1143000">
              <a:spcAft>
                <a:spcPts val="600"/>
              </a:spcAft>
              <a:buNone/>
              <a:tabLst>
                <a:tab pos="914400" algn="l"/>
              </a:tabLst>
            </a:pPr>
            <a:r>
              <a:rPr lang="en-US" dirty="0">
                <a:solidFill>
                  <a:schemeClr val="accent3">
                    <a:lumMod val="50000"/>
                  </a:schemeClr>
                </a:solidFill>
              </a:rPr>
              <a:t>	&gt; 210-16: Laboratory Methods of Testing Fans for Certified Aerodynamic Performance Rating (ASHRAE 51-16)</a:t>
            </a:r>
          </a:p>
          <a:p>
            <a:pPr>
              <a:spcAft>
                <a:spcPts val="600"/>
              </a:spcAft>
            </a:pPr>
            <a:r>
              <a:rPr lang="en-US" b="1" dirty="0">
                <a:solidFill>
                  <a:schemeClr val="accent1">
                    <a:lumMod val="50000"/>
                  </a:schemeClr>
                </a:solidFill>
              </a:rPr>
              <a:t>AMCA Publications</a:t>
            </a:r>
            <a:r>
              <a:rPr lang="en-US" dirty="0">
                <a:solidFill>
                  <a:schemeClr val="accent1">
                    <a:lumMod val="50000"/>
                  </a:schemeClr>
                </a:solidFill>
              </a:rPr>
              <a:t>: </a:t>
            </a:r>
            <a:r>
              <a:rPr lang="en-US" i="1" dirty="0">
                <a:solidFill>
                  <a:schemeClr val="tx1"/>
                </a:solidFill>
              </a:rPr>
              <a:t>www.amca.org/store </a:t>
            </a:r>
            <a:r>
              <a:rPr lang="en-US" sz="2000" dirty="0">
                <a:solidFill>
                  <a:schemeClr val="accent3">
                    <a:lumMod val="50000"/>
                  </a:schemeClr>
                </a:solidFill>
              </a:rPr>
              <a:t>(available for purchase)</a:t>
            </a:r>
            <a:endParaRPr lang="en-US" sz="2000" i="1" u="sng" dirty="0"/>
          </a:p>
          <a:p>
            <a:pPr marL="0" indent="0">
              <a:spcAft>
                <a:spcPts val="600"/>
              </a:spcAft>
              <a:buNone/>
            </a:pPr>
            <a:r>
              <a:rPr lang="en-US" dirty="0">
                <a:solidFill>
                  <a:schemeClr val="accent3">
                    <a:lumMod val="50000"/>
                  </a:schemeClr>
                </a:solidFill>
              </a:rPr>
              <a:t>	&gt; 201-02 (R2011) – Fans and Systems</a:t>
            </a:r>
          </a:p>
          <a:p>
            <a:pPr>
              <a:spcAft>
                <a:spcPts val="600"/>
              </a:spcAft>
            </a:pPr>
            <a:r>
              <a:rPr lang="en-US" b="1" dirty="0">
                <a:solidFill>
                  <a:schemeClr val="accent1">
                    <a:lumMod val="50000"/>
                  </a:schemeClr>
                </a:solidFill>
              </a:rPr>
              <a:t>AMCA Certification</a:t>
            </a:r>
            <a:r>
              <a:rPr lang="en-US" dirty="0">
                <a:solidFill>
                  <a:schemeClr val="accent1">
                    <a:lumMod val="50000"/>
                  </a:schemeClr>
                </a:solidFill>
              </a:rPr>
              <a:t>: </a:t>
            </a:r>
            <a:r>
              <a:rPr lang="en-US" i="1" dirty="0">
                <a:solidFill>
                  <a:schemeClr val="tx1"/>
                </a:solidFill>
              </a:rPr>
              <a:t>www.amca.org/certify</a:t>
            </a:r>
          </a:p>
          <a:p>
            <a:pPr>
              <a:spcAft>
                <a:spcPts val="600"/>
              </a:spcAft>
            </a:pPr>
            <a:r>
              <a:rPr lang="en-US" b="1" dirty="0">
                <a:solidFill>
                  <a:schemeClr val="accent1">
                    <a:lumMod val="50000"/>
                  </a:schemeClr>
                </a:solidFill>
              </a:rPr>
              <a:t>AMCA Education Program</a:t>
            </a:r>
            <a:r>
              <a:rPr lang="en-US" dirty="0">
                <a:solidFill>
                  <a:schemeClr val="accent1">
                    <a:lumMod val="50000"/>
                  </a:schemeClr>
                </a:solidFill>
              </a:rPr>
              <a:t>: </a:t>
            </a:r>
            <a:r>
              <a:rPr lang="en-US" i="1" dirty="0">
                <a:solidFill>
                  <a:schemeClr val="tx1"/>
                </a:solidFill>
              </a:rPr>
              <a:t>www.amca.org/educate</a:t>
            </a:r>
          </a:p>
          <a:p>
            <a:pPr marL="0" indent="0">
              <a:buNone/>
            </a:pPr>
            <a:endParaRPr lang="en-US" sz="1600" dirty="0">
              <a:solidFill>
                <a:schemeClr val="accent3">
                  <a:lumMod val="50000"/>
                </a:schemeClr>
              </a:solidFill>
            </a:endParaRPr>
          </a:p>
          <a:p>
            <a:pPr>
              <a:spcAft>
                <a:spcPts val="1200"/>
              </a:spcAft>
            </a:pPr>
            <a:endParaRPr lang="en-US" i="1" dirty="0">
              <a:latin typeface="+mn-lt"/>
            </a:endParaRPr>
          </a:p>
          <a:p>
            <a:pPr marL="0" indent="0">
              <a:buNone/>
            </a:pPr>
            <a:endParaRPr lang="en-US" dirty="0">
              <a:solidFill>
                <a:schemeClr val="accent3">
                  <a:lumMod val="50000"/>
                </a:schemeClr>
              </a:solidFill>
              <a:latin typeface="+mn-lt"/>
            </a:endParaRPr>
          </a:p>
        </p:txBody>
      </p:sp>
    </p:spTree>
    <p:extLst>
      <p:ext uri="{BB962C8B-B14F-4D97-AF65-F5344CB8AC3E}">
        <p14:creationId xmlns:p14="http://schemas.microsoft.com/office/powerpoint/2010/main" val="2111756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348E-50D9-4AC1-9639-1DCD4A4AF004}"/>
              </a:ext>
            </a:extLst>
          </p:cNvPr>
          <p:cNvSpPr>
            <a:spLocks noGrp="1"/>
          </p:cNvSpPr>
          <p:nvPr>
            <p:ph type="title"/>
          </p:nvPr>
        </p:nvSpPr>
        <p:spPr>
          <a:xfrm>
            <a:off x="1110010" y="966800"/>
            <a:ext cx="10788399" cy="941800"/>
          </a:xfrm>
        </p:spPr>
        <p:txBody>
          <a:bodyPr anchor="t">
            <a:normAutofit/>
          </a:bodyPr>
          <a:lstStyle/>
          <a:p>
            <a:pPr algn="ctr"/>
            <a:r>
              <a:rPr lang="en-US"/>
              <a:t>Thank you for your time!</a:t>
            </a:r>
            <a:endParaRPr lang="en-US" dirty="0"/>
          </a:p>
        </p:txBody>
      </p:sp>
      <p:sp>
        <p:nvSpPr>
          <p:cNvPr id="3" name="Content Placeholder 2">
            <a:extLst>
              <a:ext uri="{FF2B5EF4-FFF2-40B4-BE49-F238E27FC236}">
                <a16:creationId xmlns:a16="http://schemas.microsoft.com/office/drawing/2014/main" id="{92AE4C76-E0D6-49A9-AD9E-35EBD72295D4}"/>
              </a:ext>
            </a:extLst>
          </p:cNvPr>
          <p:cNvSpPr>
            <a:spLocks noGrp="1"/>
          </p:cNvSpPr>
          <p:nvPr>
            <p:ph idx="1"/>
          </p:nvPr>
        </p:nvSpPr>
        <p:spPr>
          <a:xfrm>
            <a:off x="1930400" y="1908600"/>
            <a:ext cx="9611433" cy="4818513"/>
          </a:xfrm>
        </p:spPr>
        <p:txBody>
          <a:bodyPr>
            <a:normAutofit/>
          </a:bodyPr>
          <a:lstStyle/>
          <a:p>
            <a:pPr marL="0" indent="0">
              <a:buNone/>
            </a:pPr>
            <a:r>
              <a:rPr lang="en-US" sz="3000" i="1" dirty="0">
                <a:solidFill>
                  <a:schemeClr val="accent1"/>
                </a:solidFill>
              </a:rPr>
              <a:t>To receive PDH credit for today’s program, you </a:t>
            </a:r>
            <a:r>
              <a:rPr lang="en-US" sz="3000" b="1" i="1" u="sng" dirty="0">
                <a:solidFill>
                  <a:schemeClr val="accent1"/>
                </a:solidFill>
              </a:rPr>
              <a:t>must</a:t>
            </a:r>
            <a:r>
              <a:rPr lang="en-US" sz="3000" i="1" dirty="0">
                <a:solidFill>
                  <a:schemeClr val="accent1"/>
                </a:solidFill>
              </a:rPr>
              <a:t> complete the online evaluation, which will be sent via email 1 hour after the conclusion of this session.</a:t>
            </a:r>
          </a:p>
          <a:p>
            <a:pPr marL="0" indent="0">
              <a:buNone/>
            </a:pPr>
            <a:endParaRPr lang="en-US" sz="1500" i="1" dirty="0">
              <a:solidFill>
                <a:schemeClr val="accent1"/>
              </a:solidFill>
            </a:endParaRPr>
          </a:p>
          <a:p>
            <a:pPr marL="0" indent="0">
              <a:buNone/>
            </a:pPr>
            <a:r>
              <a:rPr lang="en-US" sz="2400" i="1" dirty="0">
                <a:solidFill>
                  <a:schemeClr val="accent1"/>
                </a:solidFill>
              </a:rPr>
              <a:t>PDH credits and participation certificates will be issued electronically within 30 days, once all attendance records are checked and online evaluations are received.</a:t>
            </a:r>
          </a:p>
          <a:p>
            <a:pPr marL="0" indent="0">
              <a:buNone/>
            </a:pPr>
            <a:endParaRPr lang="en-US" sz="2400" i="1" dirty="0">
              <a:solidFill>
                <a:schemeClr val="accent1"/>
              </a:solidFill>
            </a:endParaRPr>
          </a:p>
          <a:p>
            <a:pPr marL="0" indent="0">
              <a:buNone/>
            </a:pPr>
            <a:r>
              <a:rPr lang="en-US" sz="2400" i="1" dirty="0">
                <a:solidFill>
                  <a:schemeClr val="accent1"/>
                </a:solidFill>
              </a:rPr>
              <a:t>Attendees will receive an email at the address provided on your registration, listing the credit hours awarded and a link to a printable certificate of completion. </a:t>
            </a:r>
          </a:p>
        </p:txBody>
      </p:sp>
    </p:spTree>
    <p:extLst>
      <p:ext uri="{BB962C8B-B14F-4D97-AF65-F5344CB8AC3E}">
        <p14:creationId xmlns:p14="http://schemas.microsoft.com/office/powerpoint/2010/main" val="2774211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57E9-DE77-486C-AF96-B273213C6F5D}"/>
              </a:ext>
            </a:extLst>
          </p:cNvPr>
          <p:cNvSpPr>
            <a:spLocks noGrp="1"/>
          </p:cNvSpPr>
          <p:nvPr>
            <p:ph type="title"/>
          </p:nvPr>
        </p:nvSpPr>
        <p:spPr>
          <a:xfrm>
            <a:off x="1262045" y="2506130"/>
            <a:ext cx="10617696" cy="1458257"/>
          </a:xfrm>
        </p:spPr>
        <p:txBody>
          <a:bodyPr>
            <a:normAutofit fontScale="90000"/>
          </a:bodyPr>
          <a:lstStyle/>
          <a:p>
            <a:pPr algn="ctr"/>
            <a:br>
              <a:rPr lang="en-US" sz="6698"/>
            </a:br>
            <a:br>
              <a:rPr lang="en-US" sz="6698"/>
            </a:br>
            <a:r>
              <a:rPr lang="en-US" sz="7798"/>
              <a:t>Questions</a:t>
            </a:r>
            <a:r>
              <a:rPr lang="en-US" sz="7298"/>
              <a:t>?</a:t>
            </a:r>
            <a:br>
              <a:rPr lang="en-US" sz="5999"/>
            </a:br>
            <a:br>
              <a:rPr lang="en-US" sz="5999"/>
            </a:br>
            <a:br>
              <a:rPr lang="en-US" sz="3999"/>
            </a:br>
            <a:endParaRPr lang="en-US" sz="5999" dirty="0"/>
          </a:p>
        </p:txBody>
      </p:sp>
    </p:spTree>
    <p:extLst>
      <p:ext uri="{BB962C8B-B14F-4D97-AF65-F5344CB8AC3E}">
        <p14:creationId xmlns:p14="http://schemas.microsoft.com/office/powerpoint/2010/main" val="528954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2CF8-1497-4BF4-8DC3-FB9444327259}"/>
              </a:ext>
            </a:extLst>
          </p:cNvPr>
          <p:cNvSpPr>
            <a:spLocks noGrp="1"/>
          </p:cNvSpPr>
          <p:nvPr>
            <p:ph type="title"/>
          </p:nvPr>
        </p:nvSpPr>
        <p:spPr/>
        <p:txBody>
          <a:bodyPr anchor="t"/>
          <a:lstStyle/>
          <a:p>
            <a:r>
              <a:rPr lang="en-US" u="sng">
                <a:solidFill>
                  <a:schemeClr val="accent2">
                    <a:lumMod val="50000"/>
                  </a:schemeClr>
                </a:solidFill>
              </a:rPr>
              <a:t>NEXT PROGRAM</a:t>
            </a:r>
            <a:endParaRPr lang="en-US" u="sng" dirty="0">
              <a:solidFill>
                <a:schemeClr val="accent2">
                  <a:lumMod val="50000"/>
                </a:schemeClr>
              </a:solidFill>
            </a:endParaRPr>
          </a:p>
        </p:txBody>
      </p:sp>
      <p:sp>
        <p:nvSpPr>
          <p:cNvPr id="3" name="Content Placeholder 2">
            <a:extLst>
              <a:ext uri="{FF2B5EF4-FFF2-40B4-BE49-F238E27FC236}">
                <a16:creationId xmlns:a16="http://schemas.microsoft.com/office/drawing/2014/main" id="{ACF6BF5B-F2AD-460B-B5F1-B4C76FC79E78}"/>
              </a:ext>
            </a:extLst>
          </p:cNvPr>
          <p:cNvSpPr>
            <a:spLocks noGrp="1"/>
          </p:cNvSpPr>
          <p:nvPr>
            <p:ph idx="1"/>
          </p:nvPr>
        </p:nvSpPr>
        <p:spPr>
          <a:xfrm>
            <a:off x="1036485" y="1801234"/>
            <a:ext cx="11043888" cy="4757373"/>
          </a:xfrm>
        </p:spPr>
        <p:txBody>
          <a:bodyPr>
            <a:normAutofit/>
          </a:bodyPr>
          <a:lstStyle/>
          <a:p>
            <a:pPr marL="0" indent="0">
              <a:buNone/>
            </a:pPr>
            <a:r>
              <a:rPr lang="en-US" b="1" dirty="0"/>
              <a:t>Join us for our next AMCA &amp; O’Dell Associates Education Session:</a:t>
            </a:r>
          </a:p>
          <a:p>
            <a:pPr marL="0" indent="0">
              <a:buNone/>
            </a:pPr>
            <a:endParaRPr lang="en-US" sz="2000" dirty="0"/>
          </a:p>
          <a:p>
            <a:pPr marL="0" indent="0">
              <a:buNone/>
            </a:pPr>
            <a:r>
              <a:rPr lang="en-US" dirty="0"/>
              <a:t>- </a:t>
            </a:r>
            <a:r>
              <a:rPr lang="en-US" dirty="0">
                <a:solidFill>
                  <a:schemeClr val="tx1">
                    <a:lumMod val="50000"/>
                  </a:schemeClr>
                </a:solidFill>
              </a:rPr>
              <a:t>Thursday, September 30</a:t>
            </a:r>
          </a:p>
          <a:p>
            <a:pPr marL="0" indent="0">
              <a:buNone/>
            </a:pPr>
            <a:r>
              <a:rPr lang="en-US" dirty="0">
                <a:solidFill>
                  <a:schemeClr val="tx1">
                    <a:lumMod val="50000"/>
                  </a:schemeClr>
                </a:solidFill>
              </a:rPr>
              <a:t>- 10:00-11:00am ET</a:t>
            </a:r>
          </a:p>
          <a:p>
            <a:pPr>
              <a:buFontTx/>
              <a:buChar char="-"/>
            </a:pPr>
            <a:r>
              <a:rPr lang="en-US" b="1" i="1" dirty="0">
                <a:solidFill>
                  <a:schemeClr val="tx1">
                    <a:lumMod val="50000"/>
                  </a:schemeClr>
                </a:solidFill>
              </a:rPr>
              <a:t>Topic: Fan Law Calculations</a:t>
            </a:r>
          </a:p>
          <a:p>
            <a:pPr>
              <a:buFontTx/>
              <a:buChar char="-"/>
            </a:pPr>
            <a:r>
              <a:rPr lang="en-US" dirty="0">
                <a:solidFill>
                  <a:schemeClr val="tx1">
                    <a:lumMod val="50000"/>
                  </a:schemeClr>
                </a:solidFill>
              </a:rPr>
              <a:t>Presenter: Bill Howarth</a:t>
            </a:r>
          </a:p>
          <a:p>
            <a:pPr marL="0" indent="0">
              <a:buNone/>
            </a:pPr>
            <a:endParaRPr lang="en-US" sz="1800" dirty="0"/>
          </a:p>
          <a:p>
            <a:pPr marL="0" indent="0">
              <a:buNone/>
            </a:pPr>
            <a:r>
              <a:rPr lang="en-US" dirty="0">
                <a:solidFill>
                  <a:schemeClr val="tx1"/>
                </a:solidFill>
              </a:rPr>
              <a:t>&gt;&gt; For additional session details please contact Sarah Johnson, Marketing Manager, O’Dell Associates (sjohnson@odellassoc.com)</a:t>
            </a:r>
            <a:endParaRPr lang="en-US" dirty="0">
              <a:solidFill>
                <a:schemeClr val="accent5">
                  <a:lumMod val="10000"/>
                </a:schemeClr>
              </a:solidFill>
            </a:endParaRPr>
          </a:p>
        </p:txBody>
      </p:sp>
      <p:pic>
        <p:nvPicPr>
          <p:cNvPr id="5" name="Picture 4" descr="A picture containing company name&#10;&#10;Description automatically generated">
            <a:extLst>
              <a:ext uri="{FF2B5EF4-FFF2-40B4-BE49-F238E27FC236}">
                <a16:creationId xmlns:a16="http://schemas.microsoft.com/office/drawing/2014/main" id="{3538A5FC-F078-419A-BD05-162AC2066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9831" y="966158"/>
            <a:ext cx="2374232" cy="696442"/>
          </a:xfrm>
          <a:prstGeom prst="rect">
            <a:avLst/>
          </a:prstGeom>
        </p:spPr>
      </p:pic>
    </p:spTree>
    <p:extLst>
      <p:ext uri="{BB962C8B-B14F-4D97-AF65-F5344CB8AC3E}">
        <p14:creationId xmlns:p14="http://schemas.microsoft.com/office/powerpoint/2010/main" val="95173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389B-8E57-4D05-B8E3-69DA80526899}"/>
              </a:ext>
            </a:extLst>
          </p:cNvPr>
          <p:cNvSpPr>
            <a:spLocks noGrp="1"/>
          </p:cNvSpPr>
          <p:nvPr>
            <p:ph type="title"/>
          </p:nvPr>
        </p:nvSpPr>
        <p:spPr/>
        <p:txBody>
          <a:bodyPr>
            <a:noAutofit/>
          </a:bodyPr>
          <a:lstStyle/>
          <a:p>
            <a:pPr algn="ctr"/>
            <a:r>
              <a:rPr lang="en-US" sz="7400"/>
              <a:t>Q &amp; A</a:t>
            </a:r>
            <a:endParaRPr lang="en-US" sz="7400" dirty="0"/>
          </a:p>
        </p:txBody>
      </p:sp>
      <p:sp>
        <p:nvSpPr>
          <p:cNvPr id="3" name="Content Placeholder 2">
            <a:extLst>
              <a:ext uri="{FF2B5EF4-FFF2-40B4-BE49-F238E27FC236}">
                <a16:creationId xmlns:a16="http://schemas.microsoft.com/office/drawing/2014/main" id="{52C72E9D-7BEF-4F6D-B648-DE84BC6CF1CA}"/>
              </a:ext>
            </a:extLst>
          </p:cNvPr>
          <p:cNvSpPr>
            <a:spLocks noGrp="1"/>
          </p:cNvSpPr>
          <p:nvPr>
            <p:ph idx="1"/>
          </p:nvPr>
        </p:nvSpPr>
        <p:spPr>
          <a:xfrm>
            <a:off x="1035170" y="2333125"/>
            <a:ext cx="10938295" cy="4089371"/>
          </a:xfrm>
        </p:spPr>
        <p:txBody>
          <a:bodyPr/>
          <a:lstStyle/>
          <a:p>
            <a:pPr marL="0" indent="0" algn="ctr">
              <a:buNone/>
            </a:pPr>
            <a:r>
              <a:rPr lang="en-US" sz="3200" b="1"/>
              <a:t>To submit questions:</a:t>
            </a:r>
          </a:p>
          <a:p>
            <a:pPr marL="0" indent="0" algn="ctr">
              <a:buNone/>
            </a:pPr>
            <a:endParaRPr lang="en-US" sz="2000"/>
          </a:p>
          <a:p>
            <a:pPr algn="ctr">
              <a:buFontTx/>
              <a:buChar char="-"/>
            </a:pPr>
            <a:r>
              <a:rPr lang="en-US"/>
              <a:t>From the interactive panel on the right side of the screen, select the “Q&amp;A” option at the top.</a:t>
            </a:r>
          </a:p>
          <a:p>
            <a:pPr algn="ctr">
              <a:buFontTx/>
              <a:buChar char="-"/>
            </a:pPr>
            <a:r>
              <a:rPr lang="en-US"/>
              <a:t>Type your question in the box and click “Send”.</a:t>
            </a:r>
          </a:p>
          <a:p>
            <a:pPr algn="ctr">
              <a:buFontTx/>
              <a:buChar char="-"/>
            </a:pPr>
            <a:r>
              <a:rPr lang="en-US"/>
              <a:t>Remember: All attendees can see all questions submitted.</a:t>
            </a:r>
          </a:p>
          <a:p>
            <a:pPr algn="ctr">
              <a:buFontTx/>
              <a:buChar char="-"/>
            </a:pPr>
            <a:endParaRPr lang="en-US"/>
          </a:p>
          <a:p>
            <a:pPr algn="ctr">
              <a:buFontTx/>
              <a:buChar char="-"/>
            </a:pPr>
            <a:r>
              <a:rPr lang="en-US"/>
              <a:t>Questions will be answered at the end of the program.</a:t>
            </a:r>
            <a:endParaRPr lang="en-US" dirty="0"/>
          </a:p>
        </p:txBody>
      </p:sp>
    </p:spTree>
    <p:extLst>
      <p:ext uri="{BB962C8B-B14F-4D97-AF65-F5344CB8AC3E}">
        <p14:creationId xmlns:p14="http://schemas.microsoft.com/office/powerpoint/2010/main" val="408235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4BFED-13FC-4269-84A1-57721FC43A4B}"/>
              </a:ext>
            </a:extLst>
          </p:cNvPr>
          <p:cNvSpPr>
            <a:spLocks noGrp="1"/>
          </p:cNvSpPr>
          <p:nvPr>
            <p:ph idx="1"/>
          </p:nvPr>
        </p:nvSpPr>
        <p:spPr>
          <a:xfrm>
            <a:off x="1828800" y="1322085"/>
            <a:ext cx="9296400" cy="2788313"/>
          </a:xfrm>
        </p:spPr>
        <p:txBody>
          <a:bodyPr>
            <a:normAutofit fontScale="92500"/>
          </a:bodyPr>
          <a:lstStyle/>
          <a:p>
            <a:pPr marL="0" indent="0">
              <a:buNone/>
            </a:pPr>
            <a:r>
              <a:rPr lang="en-US" i="1" kern="0">
                <a:solidFill>
                  <a:srgbClr val="000000"/>
                </a:solidFill>
                <a:latin typeface="Arial"/>
                <a:ea typeface="+mj-ea"/>
                <a:cs typeface="+mj-cs"/>
              </a:rPr>
              <a:t>AMCA International has met the standards and requirements of the Registered Continuing Education Program.  Credit earned on completion of this program will be reported to RCEP at RCEP.net.  A certificate of completion will be issued to each participant.  As such, it does not include content that may be deemed or construed to be an approval or endorsement by the RCEP.</a:t>
            </a:r>
          </a:p>
          <a:p>
            <a:pPr marL="0" indent="0">
              <a:buNone/>
            </a:pPr>
            <a:endParaRPr lang="en-US" sz="2700" i="1" kern="0">
              <a:solidFill>
                <a:srgbClr val="000000"/>
              </a:solidFill>
              <a:latin typeface="Arial"/>
              <a:ea typeface="+mj-ea"/>
              <a:cs typeface="+mj-cs"/>
            </a:endParaRPr>
          </a:p>
          <a:p>
            <a:pPr marL="0" indent="0">
              <a:buNone/>
            </a:pPr>
            <a:endParaRPr lang="en-US" sz="2700" i="1" kern="0">
              <a:solidFill>
                <a:srgbClr val="000000"/>
              </a:solidFill>
              <a:latin typeface="Arial"/>
              <a:ea typeface="+mj-ea"/>
              <a:cs typeface="+mj-cs"/>
            </a:endParaRPr>
          </a:p>
          <a:p>
            <a:pPr marL="0" indent="0">
              <a:buNone/>
            </a:pPr>
            <a:endParaRPr lang="en-US" sz="2160" dirty="0"/>
          </a:p>
        </p:txBody>
      </p:sp>
      <p:pic>
        <p:nvPicPr>
          <p:cNvPr id="4" name="Picture 3">
            <a:extLst>
              <a:ext uri="{FF2B5EF4-FFF2-40B4-BE49-F238E27FC236}">
                <a16:creationId xmlns:a16="http://schemas.microsoft.com/office/drawing/2014/main" id="{5B7AB106-9396-4201-94B7-A36DF1808428}"/>
              </a:ext>
            </a:extLst>
          </p:cNvPr>
          <p:cNvPicPr>
            <a:picLocks noChangeAspect="1"/>
          </p:cNvPicPr>
          <p:nvPr/>
        </p:nvPicPr>
        <p:blipFill>
          <a:blip r:embed="rId3"/>
          <a:stretch>
            <a:fillRect/>
          </a:stretch>
        </p:blipFill>
        <p:spPr>
          <a:xfrm>
            <a:off x="7942527" y="4421326"/>
            <a:ext cx="2331923" cy="1382693"/>
          </a:xfrm>
          <a:prstGeom prst="rect">
            <a:avLst/>
          </a:prstGeom>
        </p:spPr>
      </p:pic>
      <p:sp>
        <p:nvSpPr>
          <p:cNvPr id="5" name="TextBox 4">
            <a:extLst>
              <a:ext uri="{FF2B5EF4-FFF2-40B4-BE49-F238E27FC236}">
                <a16:creationId xmlns:a16="http://schemas.microsoft.com/office/drawing/2014/main" id="{071C925F-2969-4861-827D-75131DE757CE}"/>
              </a:ext>
            </a:extLst>
          </p:cNvPr>
          <p:cNvSpPr txBox="1"/>
          <p:nvPr/>
        </p:nvSpPr>
        <p:spPr>
          <a:xfrm>
            <a:off x="1638883" y="5196165"/>
            <a:ext cx="4004600" cy="840230"/>
          </a:xfrm>
          <a:prstGeom prst="rect">
            <a:avLst/>
          </a:prstGeom>
          <a:noFill/>
        </p:spPr>
        <p:txBody>
          <a:bodyPr wrap="square" rtlCol="0">
            <a:spAutoFit/>
          </a:bodyPr>
          <a:lstStyle/>
          <a:p>
            <a:pPr defTabSz="822939">
              <a:defRPr/>
            </a:pPr>
            <a:r>
              <a:rPr lang="en-US" sz="1620" i="1" dirty="0">
                <a:solidFill>
                  <a:prstClr val="black"/>
                </a:solidFill>
                <a:latin typeface="Arial" pitchFamily="34" charset="0"/>
                <a:cs typeface="Arial" pitchFamily="34" charset="0"/>
              </a:rPr>
              <a:t>Attendance for the entire presentation AND a completed evaluation are required for PDH credit to be issued.</a:t>
            </a:r>
          </a:p>
        </p:txBody>
      </p:sp>
    </p:spTree>
    <p:extLst>
      <p:ext uri="{BB962C8B-B14F-4D97-AF65-F5344CB8AC3E}">
        <p14:creationId xmlns:p14="http://schemas.microsoft.com/office/powerpoint/2010/main" val="356933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76C4-0ECB-4DF7-8DE1-FD3E28D7463E}"/>
              </a:ext>
            </a:extLst>
          </p:cNvPr>
          <p:cNvSpPr>
            <a:spLocks noGrp="1"/>
          </p:cNvSpPr>
          <p:nvPr>
            <p:ph type="title"/>
          </p:nvPr>
        </p:nvSpPr>
        <p:spPr/>
        <p:txBody>
          <a:bodyPr>
            <a:normAutofit/>
          </a:bodyPr>
          <a:lstStyle/>
          <a:p>
            <a:pPr algn="ctr"/>
            <a:r>
              <a:rPr lang="en-US" sz="3780"/>
              <a:t>DISCLAIMER</a:t>
            </a:r>
            <a:endParaRPr lang="en-US" sz="3780" dirty="0"/>
          </a:p>
        </p:txBody>
      </p:sp>
      <p:sp>
        <p:nvSpPr>
          <p:cNvPr id="3" name="Content Placeholder 2">
            <a:extLst>
              <a:ext uri="{FF2B5EF4-FFF2-40B4-BE49-F238E27FC236}">
                <a16:creationId xmlns:a16="http://schemas.microsoft.com/office/drawing/2014/main" id="{18235E4B-B080-431A-AB3C-A329213E1F71}"/>
              </a:ext>
            </a:extLst>
          </p:cNvPr>
          <p:cNvSpPr>
            <a:spLocks noGrp="1"/>
          </p:cNvSpPr>
          <p:nvPr>
            <p:ph idx="1"/>
          </p:nvPr>
        </p:nvSpPr>
        <p:spPr>
          <a:xfrm>
            <a:off x="2069192" y="2366326"/>
            <a:ext cx="8811883" cy="3624044"/>
          </a:xfrm>
        </p:spPr>
        <p:txBody>
          <a:bodyPr>
            <a:normAutofit/>
          </a:bodyPr>
          <a:lstStyle/>
          <a:p>
            <a:pPr algn="just">
              <a:buFontTx/>
              <a:buNone/>
            </a:pPr>
            <a:r>
              <a:rPr lang="en-US" sz="2160">
                <a:solidFill>
                  <a:srgbClr val="000000"/>
                </a:solidFill>
              </a:rPr>
              <a:t>The information contained in this webinar is provided by AMCA International as an educational service and is not intended to serve as professional engineering and/or manufacturing advice.  The views and/or opinions expressed in this educational activity are those of the speaker(s) and do not necessarily represent the views of AMCA International.  In making this educational activity available to its members and others, AMCA International is not endorsing, sponsoring or recommending a particular company, product or application.  Under no circumstances, including negligence, shall AMCA International be liable for any damages arising out of a party’s reliance upon or use of the content contained in this webinar.</a:t>
            </a:r>
            <a:endParaRPr lang="en-US" sz="2160" dirty="0">
              <a:solidFill>
                <a:srgbClr val="000000"/>
              </a:solidFill>
            </a:endParaRPr>
          </a:p>
        </p:txBody>
      </p:sp>
    </p:spTree>
    <p:extLst>
      <p:ext uri="{BB962C8B-B14F-4D97-AF65-F5344CB8AC3E}">
        <p14:creationId xmlns:p14="http://schemas.microsoft.com/office/powerpoint/2010/main" val="66518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76C4-0ECB-4DF7-8DE1-FD3E28D7463E}"/>
              </a:ext>
            </a:extLst>
          </p:cNvPr>
          <p:cNvSpPr>
            <a:spLocks noGrp="1"/>
          </p:cNvSpPr>
          <p:nvPr>
            <p:ph type="title"/>
          </p:nvPr>
        </p:nvSpPr>
        <p:spPr/>
        <p:txBody>
          <a:bodyPr>
            <a:normAutofit/>
          </a:bodyPr>
          <a:lstStyle/>
          <a:p>
            <a:pPr algn="ctr"/>
            <a:r>
              <a:rPr lang="en-US" sz="3600"/>
              <a:t>COPYRIGHT MATERIALS</a:t>
            </a:r>
            <a:endParaRPr lang="en-US" sz="3600" dirty="0"/>
          </a:p>
        </p:txBody>
      </p:sp>
      <p:sp>
        <p:nvSpPr>
          <p:cNvPr id="3" name="Content Placeholder 2">
            <a:extLst>
              <a:ext uri="{FF2B5EF4-FFF2-40B4-BE49-F238E27FC236}">
                <a16:creationId xmlns:a16="http://schemas.microsoft.com/office/drawing/2014/main" id="{18235E4B-B080-431A-AB3C-A329213E1F71}"/>
              </a:ext>
            </a:extLst>
          </p:cNvPr>
          <p:cNvSpPr>
            <a:spLocks noGrp="1"/>
          </p:cNvSpPr>
          <p:nvPr>
            <p:ph idx="1"/>
          </p:nvPr>
        </p:nvSpPr>
        <p:spPr>
          <a:xfrm>
            <a:off x="2069192" y="2643349"/>
            <a:ext cx="8811883" cy="3628772"/>
          </a:xfrm>
        </p:spPr>
        <p:txBody>
          <a:bodyPr/>
          <a:lstStyle/>
          <a:p>
            <a:pPr algn="ctr">
              <a:buFontTx/>
              <a:buNone/>
            </a:pPr>
            <a:r>
              <a:rPr lang="en-US">
                <a:solidFill>
                  <a:srgbClr val="000000"/>
                </a:solidFill>
              </a:rPr>
              <a:t>This educational activity is protected by U.S. and International copyright laws. Reproduction, distribution, display and use of the educational activity without written permission of the presenter is prohibited.</a:t>
            </a:r>
          </a:p>
          <a:p>
            <a:pPr algn="ctr">
              <a:buFontTx/>
              <a:buNone/>
            </a:pPr>
            <a:endParaRPr lang="en-US" b="1">
              <a:solidFill>
                <a:srgbClr val="000000"/>
              </a:solidFill>
            </a:endParaRPr>
          </a:p>
          <a:p>
            <a:pPr algn="ctr">
              <a:buFontTx/>
              <a:buNone/>
            </a:pPr>
            <a:r>
              <a:rPr lang="en-US" b="1">
                <a:solidFill>
                  <a:srgbClr val="000000"/>
                </a:solidFill>
              </a:rPr>
              <a:t>© AMCA International 2021</a:t>
            </a:r>
          </a:p>
          <a:p>
            <a:pPr algn="ctr">
              <a:buFontTx/>
              <a:buNone/>
            </a:pPr>
            <a:endParaRPr lang="en-US" b="1"/>
          </a:p>
          <a:p>
            <a:endParaRPr lang="en-US" dirty="0"/>
          </a:p>
        </p:txBody>
      </p:sp>
    </p:spTree>
    <p:extLst>
      <p:ext uri="{BB962C8B-B14F-4D97-AF65-F5344CB8AC3E}">
        <p14:creationId xmlns:p14="http://schemas.microsoft.com/office/powerpoint/2010/main" val="380081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9BC5-4270-4CB4-A3AD-B35C04A780BB}"/>
              </a:ext>
            </a:extLst>
          </p:cNvPr>
          <p:cNvSpPr>
            <a:spLocks noGrp="1"/>
          </p:cNvSpPr>
          <p:nvPr>
            <p:ph type="title"/>
          </p:nvPr>
        </p:nvSpPr>
        <p:spPr>
          <a:xfrm>
            <a:off x="1123019" y="1182697"/>
            <a:ext cx="3932237" cy="635113"/>
          </a:xfrm>
        </p:spPr>
        <p:txBody>
          <a:bodyPr/>
          <a:lstStyle/>
          <a:p>
            <a:r>
              <a:rPr lang="en-US" b="1"/>
              <a:t>William Howarth</a:t>
            </a:r>
            <a:endParaRPr lang="en-US" b="1" dirty="0"/>
          </a:p>
        </p:txBody>
      </p:sp>
      <p:pic>
        <p:nvPicPr>
          <p:cNvPr id="7" name="Content Placeholder 6">
            <a:extLst>
              <a:ext uri="{FF2B5EF4-FFF2-40B4-BE49-F238E27FC236}">
                <a16:creationId xmlns:a16="http://schemas.microsoft.com/office/drawing/2014/main" id="{045C379D-ACAA-43DA-8980-5E86A27A15A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8272465" y="1717142"/>
            <a:ext cx="3149514" cy="3435376"/>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92CD2B8C-C2C8-489A-B472-D79B4A6896EB}"/>
              </a:ext>
            </a:extLst>
          </p:cNvPr>
          <p:cNvSpPr>
            <a:spLocks noGrp="1"/>
          </p:cNvSpPr>
          <p:nvPr>
            <p:ph type="body" sz="half" idx="2"/>
          </p:nvPr>
        </p:nvSpPr>
        <p:spPr>
          <a:xfrm>
            <a:off x="1123019" y="1717142"/>
            <a:ext cx="6037736" cy="4303702"/>
          </a:xfrm>
        </p:spPr>
        <p:txBody>
          <a:bodyPr>
            <a:normAutofit/>
          </a:bodyPr>
          <a:lstStyle/>
          <a:p>
            <a:pPr>
              <a:spcBef>
                <a:spcPts val="0"/>
              </a:spcBef>
            </a:pPr>
            <a:r>
              <a:rPr lang="en-US" sz="2400"/>
              <a:t>AMCA Consultant; President- Ventilation &amp; Fan Consulting Service International</a:t>
            </a:r>
          </a:p>
          <a:p>
            <a:endParaRPr lang="en-US" sz="1000" b="1" i="1"/>
          </a:p>
          <a:p>
            <a:pPr marL="342900" indent="-342900">
              <a:buFont typeface="Arial" panose="020B0604020202020204" pitchFamily="34" charset="0"/>
              <a:buChar char="•"/>
            </a:pPr>
            <a:r>
              <a:rPr lang="en-US" sz="2000"/>
              <a:t>Independent Consultant since 2017</a:t>
            </a:r>
          </a:p>
          <a:p>
            <a:pPr marL="342900" indent="-342900">
              <a:buFont typeface="Arial" panose="020B0604020202020204" pitchFamily="34" charset="0"/>
              <a:buChar char="•"/>
            </a:pPr>
            <a:r>
              <a:rPr lang="en-US" sz="2000"/>
              <a:t>30-yrs Fan Engineering &amp; Sales at Illinois Blower and Hartzell Fan</a:t>
            </a:r>
          </a:p>
          <a:p>
            <a:pPr marL="342900" indent="-342900">
              <a:buFont typeface="Arial" panose="020B0604020202020204" pitchFamily="34" charset="0"/>
              <a:buChar char="•"/>
            </a:pPr>
            <a:r>
              <a:rPr lang="en-US" sz="2000"/>
              <a:t>Instructor at North Carolina Industrial Ventilation Conference</a:t>
            </a:r>
          </a:p>
          <a:p>
            <a:pPr marL="342900" indent="-342900">
              <a:buFont typeface="Arial" panose="020B0604020202020204" pitchFamily="34" charset="0"/>
              <a:buChar char="•"/>
            </a:pPr>
            <a:r>
              <a:rPr lang="en-US" sz="2000"/>
              <a:t>Member US delegation for ISO Technical Committee 117 Fans</a:t>
            </a:r>
          </a:p>
          <a:p>
            <a:pPr marL="342900" indent="-342900">
              <a:buFont typeface="Arial" panose="020B0604020202020204" pitchFamily="34" charset="0"/>
              <a:buChar char="•"/>
            </a:pPr>
            <a:r>
              <a:rPr lang="en-US" sz="2000"/>
              <a:t>Active ASHRAE Member</a:t>
            </a:r>
            <a:endParaRPr lang="en-US" sz="2000" dirty="0"/>
          </a:p>
        </p:txBody>
      </p:sp>
    </p:spTree>
    <p:extLst>
      <p:ext uri="{BB962C8B-B14F-4D97-AF65-F5344CB8AC3E}">
        <p14:creationId xmlns:p14="http://schemas.microsoft.com/office/powerpoint/2010/main" val="93247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8D06-C201-47B8-AEBA-E73F0A0A4930}"/>
              </a:ext>
            </a:extLst>
          </p:cNvPr>
          <p:cNvSpPr>
            <a:spLocks noGrp="1"/>
          </p:cNvSpPr>
          <p:nvPr>
            <p:ph type="title"/>
          </p:nvPr>
        </p:nvSpPr>
        <p:spPr>
          <a:xfrm>
            <a:off x="974762" y="852807"/>
            <a:ext cx="11215945" cy="1252218"/>
          </a:xfrm>
        </p:spPr>
        <p:txBody>
          <a:bodyPr anchor="t">
            <a:noAutofit/>
          </a:bodyPr>
          <a:lstStyle/>
          <a:p>
            <a:pPr>
              <a:lnSpc>
                <a:spcPct val="100000"/>
              </a:lnSpc>
              <a:spcAft>
                <a:spcPts val="600"/>
              </a:spcAft>
            </a:pPr>
            <a:r>
              <a:rPr lang="en-US" sz="3800" b="1" i="1"/>
              <a:t>Fan Laws: An Introduction to Their Application</a:t>
            </a:r>
            <a:br>
              <a:rPr lang="en-US" sz="3800" b="1" i="1"/>
            </a:br>
            <a:r>
              <a:rPr lang="en-US" sz="3400" b="1" u="sng">
                <a:solidFill>
                  <a:schemeClr val="accent5">
                    <a:lumMod val="50000"/>
                  </a:schemeClr>
                </a:solidFill>
              </a:rPr>
              <a:t>Purpose and Learning Objectives</a:t>
            </a:r>
            <a:endParaRPr lang="en-US" sz="3400" u="sng" dirty="0">
              <a:solidFill>
                <a:schemeClr val="accent5">
                  <a:lumMod val="50000"/>
                </a:schemeClr>
              </a:solidFill>
            </a:endParaRPr>
          </a:p>
        </p:txBody>
      </p:sp>
      <p:sp>
        <p:nvSpPr>
          <p:cNvPr id="3" name="Content Placeholder 2">
            <a:extLst>
              <a:ext uri="{FF2B5EF4-FFF2-40B4-BE49-F238E27FC236}">
                <a16:creationId xmlns:a16="http://schemas.microsoft.com/office/drawing/2014/main" id="{CA57CFE4-00AF-40AB-AEAF-E703C488F3DE}"/>
              </a:ext>
            </a:extLst>
          </p:cNvPr>
          <p:cNvSpPr>
            <a:spLocks noGrp="1"/>
          </p:cNvSpPr>
          <p:nvPr>
            <p:ph idx="1"/>
          </p:nvPr>
        </p:nvSpPr>
        <p:spPr>
          <a:xfrm>
            <a:off x="1073408" y="2228849"/>
            <a:ext cx="11118592" cy="4419602"/>
          </a:xfrm>
        </p:spPr>
        <p:txBody>
          <a:bodyPr>
            <a:normAutofit/>
          </a:bodyPr>
          <a:lstStyle/>
          <a:p>
            <a:pPr marL="0" indent="0">
              <a:spcAft>
                <a:spcPts val="1200"/>
              </a:spcAft>
              <a:buNone/>
            </a:pPr>
            <a:r>
              <a:rPr lang="en-US" sz="2600"/>
              <a:t>The purpose of this presentation is to educate manufacturer’s representatives, engineers, system designers, and fan specialists on the fan laws and their application.  </a:t>
            </a:r>
          </a:p>
          <a:p>
            <a:pPr marL="0" indent="0">
              <a:spcAft>
                <a:spcPts val="600"/>
              </a:spcAft>
              <a:buNone/>
            </a:pPr>
            <a:r>
              <a:rPr lang="en-US" sz="2600"/>
              <a:t>At the end of this presentation, you will be able to:</a:t>
            </a:r>
          </a:p>
          <a:p>
            <a:pPr marL="514350" indent="-514350">
              <a:buFont typeface="+mj-lt"/>
              <a:buAutoNum type="arabicPeriod"/>
            </a:pPr>
            <a:r>
              <a:rPr lang="en-US" sz="2600"/>
              <a:t>Define fan performance rating.</a:t>
            </a:r>
          </a:p>
          <a:p>
            <a:pPr marL="514350" indent="-514350">
              <a:buFont typeface="+mj-lt"/>
              <a:buAutoNum type="arabicPeriod"/>
            </a:pPr>
            <a:r>
              <a:rPr lang="en-US" sz="2600"/>
              <a:t>Explain how fans are tested and associated variables.</a:t>
            </a:r>
          </a:p>
          <a:p>
            <a:pPr marL="514350" indent="-514350">
              <a:buFont typeface="+mj-lt"/>
              <a:buAutoNum type="arabicPeriod"/>
            </a:pPr>
            <a:r>
              <a:rPr lang="en-US" sz="2600"/>
              <a:t>Identify the fan curve.</a:t>
            </a:r>
          </a:p>
          <a:p>
            <a:pPr marL="514350" indent="-514350">
              <a:buFont typeface="+mj-lt"/>
              <a:buAutoNum type="arabicPeriod"/>
            </a:pPr>
            <a:r>
              <a:rPr lang="en-US" sz="2600"/>
              <a:t>Outline the fan laws.</a:t>
            </a:r>
          </a:p>
          <a:p>
            <a:pPr marL="514350" indent="-514350">
              <a:buFont typeface="+mj-lt"/>
              <a:buAutoNum type="arabicPeriod"/>
            </a:pPr>
            <a:r>
              <a:rPr lang="en-US" sz="2600"/>
              <a:t>Describe how the fan laws are used in development of fan ratings.</a:t>
            </a:r>
            <a:endParaRPr lang="en-US" sz="2600" dirty="0"/>
          </a:p>
        </p:txBody>
      </p:sp>
    </p:spTree>
    <p:extLst>
      <p:ext uri="{BB962C8B-B14F-4D97-AF65-F5344CB8AC3E}">
        <p14:creationId xmlns:p14="http://schemas.microsoft.com/office/powerpoint/2010/main" val="1609708153"/>
      </p:ext>
    </p:extLst>
  </p:cSld>
  <p:clrMapOvr>
    <a:masterClrMapping/>
  </p:clrMapOvr>
</p:sld>
</file>

<file path=ppt/theme/theme1.xml><?xml version="1.0" encoding="utf-8"?>
<a:theme xmlns:a="http://schemas.openxmlformats.org/drawingml/2006/main" name="AMCA &amp; O'Dell Slide Template 2021">
  <a:themeElements>
    <a:clrScheme name="AMCA">
      <a:dk1>
        <a:srgbClr val="991B1E"/>
      </a:dk1>
      <a:lt1>
        <a:srgbClr val="FFFFFF"/>
      </a:lt1>
      <a:dk2>
        <a:srgbClr val="6F1200"/>
      </a:dk2>
      <a:lt2>
        <a:srgbClr val="FFFFFF"/>
      </a:lt2>
      <a:accent1>
        <a:srgbClr val="77787B"/>
      </a:accent1>
      <a:accent2>
        <a:srgbClr val="991B1E"/>
      </a:accent2>
      <a:accent3>
        <a:srgbClr val="6F1200"/>
      </a:accent3>
      <a:accent4>
        <a:srgbClr val="B5121B"/>
      </a:accent4>
      <a:accent5>
        <a:srgbClr val="DCDDDE"/>
      </a:accent5>
      <a:accent6>
        <a:srgbClr val="929292"/>
      </a:accent6>
      <a:hlink>
        <a:srgbClr val="FFFFFF"/>
      </a:hlink>
      <a:folHlink>
        <a:srgbClr val="5959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CA-O'Dell Master Format.pptx" id="{73FD64BC-579B-4892-851E-C5C62D4E8E53}" vid="{4F2609A7-9471-4B26-9D9C-81228D01CF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AMCA &amp; O'Dell Slide Template 2021</Template>
  <TotalTime>16</TotalTime>
  <Words>3504</Words>
  <Application>Microsoft Office PowerPoint</Application>
  <PresentationFormat>Widescreen</PresentationFormat>
  <Paragraphs>689</Paragraphs>
  <Slides>37</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Cambria Math</vt:lpstr>
      <vt:lpstr>Tahoma</vt:lpstr>
      <vt:lpstr>AMCA &amp; O'Dell Slide Template 2021</vt:lpstr>
      <vt:lpstr>Photo Editor Photo</vt:lpstr>
      <vt:lpstr>Fan Laws: An Introduction to Their Application</vt:lpstr>
      <vt:lpstr>Lisa Cherney</vt:lpstr>
      <vt:lpstr>Introductions &amp; Guidelines</vt:lpstr>
      <vt:lpstr>Q &amp; A</vt:lpstr>
      <vt:lpstr>PowerPoint Presentation</vt:lpstr>
      <vt:lpstr>DISCLAIMER</vt:lpstr>
      <vt:lpstr>COPYRIGHT MATERIALS</vt:lpstr>
      <vt:lpstr>William Howarth</vt:lpstr>
      <vt:lpstr>Fan Laws: An Introduction to Their Application Purpose and Learning Objectives</vt:lpstr>
      <vt:lpstr>Fan Law Topics</vt:lpstr>
      <vt:lpstr>Fan Ratings</vt:lpstr>
      <vt:lpstr>The Fan Performance Rating and Curve</vt:lpstr>
      <vt:lpstr>Fan Testing</vt:lpstr>
      <vt:lpstr>Fan Performance Test Standards</vt:lpstr>
      <vt:lpstr>Fan Performance Test Instruments</vt:lpstr>
      <vt:lpstr>Fan Performance Test</vt:lpstr>
      <vt:lpstr>Aerodynamic Performance Test Data</vt:lpstr>
      <vt:lpstr>Standard Air Uses and Changes</vt:lpstr>
      <vt:lpstr>The Fan Laws</vt:lpstr>
      <vt:lpstr>Basic Fan Laws</vt:lpstr>
      <vt:lpstr>Gas Compressibility Coefficient Kp /Kpc</vt:lpstr>
      <vt:lpstr>Fan Laws Applied To Pressure Point</vt:lpstr>
      <vt:lpstr>Fan Laws Applied To Power Point</vt:lpstr>
      <vt:lpstr>Normalize Points To Speed &amp; Standard Density</vt:lpstr>
      <vt:lpstr>Fan Curve At Conditions</vt:lpstr>
      <vt:lpstr>Fan Curve At Conditions</vt:lpstr>
      <vt:lpstr>Fan Curve At Conditions</vt:lpstr>
      <vt:lpstr>Fan Curve At Conditions</vt:lpstr>
      <vt:lpstr>Fan Laws Predict Performance</vt:lpstr>
      <vt:lpstr>The Fan Laws</vt:lpstr>
      <vt:lpstr>Fan Curve At Conditions</vt:lpstr>
      <vt:lpstr>Fan Curve At Conditions</vt:lpstr>
      <vt:lpstr>Fan Law Conclusion</vt:lpstr>
      <vt:lpstr>Resources</vt:lpstr>
      <vt:lpstr>Thank you for your time!</vt:lpstr>
      <vt:lpstr>  Questions?   </vt:lpstr>
      <vt:lpstr>NEXT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 Laws: An Introduction to Their Application</dc:title>
  <dc:creator>Cherney, Lisa - AMCA International, Inc.</dc:creator>
  <cp:lastModifiedBy>Cherney, Lisa - AMCA International, Inc.</cp:lastModifiedBy>
  <cp:revision>1</cp:revision>
  <dcterms:created xsi:type="dcterms:W3CDTF">2021-09-15T21:43:23Z</dcterms:created>
  <dcterms:modified xsi:type="dcterms:W3CDTF">2021-09-15T22:00:15Z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1f6284-d86e-4efe-9f9d-22e96a445788_Enabled">
    <vt:lpwstr>true</vt:lpwstr>
  </property>
  <property fmtid="{D5CDD505-2E9C-101B-9397-08002B2CF9AE}" pid="3" name="MSIP_Label_041f6284-d86e-4efe-9f9d-22e96a445788_SetDate">
    <vt:lpwstr>2021-09-15T21:43:23Z</vt:lpwstr>
  </property>
  <property fmtid="{D5CDD505-2E9C-101B-9397-08002B2CF9AE}" pid="4" name="MSIP_Label_041f6284-d86e-4efe-9f9d-22e96a445788_Method">
    <vt:lpwstr>Standard</vt:lpwstr>
  </property>
  <property fmtid="{D5CDD505-2E9C-101B-9397-08002B2CF9AE}" pid="5" name="MSIP_Label_041f6284-d86e-4efe-9f9d-22e96a445788_Name">
    <vt:lpwstr>General</vt:lpwstr>
  </property>
  <property fmtid="{D5CDD505-2E9C-101B-9397-08002B2CF9AE}" pid="6" name="MSIP_Label_041f6284-d86e-4efe-9f9d-22e96a445788_SiteId">
    <vt:lpwstr>3f8023c3-9fee-49de-9ca4-136e4a3a9d19</vt:lpwstr>
  </property>
  <property fmtid="{D5CDD505-2E9C-101B-9397-08002B2CF9AE}" pid="7" name="MSIP_Label_041f6284-d86e-4efe-9f9d-22e96a445788_ActionId">
    <vt:lpwstr>5b54c7a2-bfec-466c-a40d-7aa9434e3dd9</vt:lpwstr>
  </property>
  <property fmtid="{D5CDD505-2E9C-101B-9397-08002B2CF9AE}" pid="8" name="MSIP_Label_041f6284-d86e-4efe-9f9d-22e96a445788_ContentBits">
    <vt:lpwstr>0</vt:lpwstr>
  </property>
</Properties>
</file>